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5"/>
  </p:notesMasterIdLst>
  <p:handoutMasterIdLst>
    <p:handoutMasterId r:id="rId66"/>
  </p:handoutMasterIdLst>
  <p:sldIdLst>
    <p:sldId id="1651" r:id="rId2"/>
    <p:sldId id="1543" r:id="rId3"/>
    <p:sldId id="1290" r:id="rId4"/>
    <p:sldId id="1291" r:id="rId5"/>
    <p:sldId id="1654" r:id="rId6"/>
    <p:sldId id="1655" r:id="rId7"/>
    <p:sldId id="1656" r:id="rId8"/>
    <p:sldId id="1778" r:id="rId9"/>
    <p:sldId id="1657" r:id="rId10"/>
    <p:sldId id="1658" r:id="rId11"/>
    <p:sldId id="1659" r:id="rId12"/>
    <p:sldId id="1660" r:id="rId13"/>
    <p:sldId id="1617" r:id="rId14"/>
    <p:sldId id="1661" r:id="rId15"/>
    <p:sldId id="1644" r:id="rId16"/>
    <p:sldId id="1643" r:id="rId17"/>
    <p:sldId id="1647" r:id="rId18"/>
    <p:sldId id="1777" r:id="rId19"/>
    <p:sldId id="1779" r:id="rId20"/>
    <p:sldId id="1827" r:id="rId21"/>
    <p:sldId id="1748" r:id="rId22"/>
    <p:sldId id="1749" r:id="rId23"/>
    <p:sldId id="1752" r:id="rId24"/>
    <p:sldId id="1753" r:id="rId25"/>
    <p:sldId id="1740" r:id="rId26"/>
    <p:sldId id="1809" r:id="rId27"/>
    <p:sldId id="1755" r:id="rId28"/>
    <p:sldId id="1663" r:id="rId29"/>
    <p:sldId id="1501" r:id="rId30"/>
    <p:sldId id="1502" r:id="rId31"/>
    <p:sldId id="1724" r:id="rId32"/>
    <p:sldId id="1760" r:id="rId33"/>
    <p:sldId id="1762" r:id="rId34"/>
    <p:sldId id="1761" r:id="rId35"/>
    <p:sldId id="1783" r:id="rId36"/>
    <p:sldId id="1790" r:id="rId37"/>
    <p:sldId id="1791" r:id="rId38"/>
    <p:sldId id="1795" r:id="rId39"/>
    <p:sldId id="1796" r:id="rId40"/>
    <p:sldId id="1799" r:id="rId41"/>
    <p:sldId id="1800" r:id="rId42"/>
    <p:sldId id="1702" r:id="rId43"/>
    <p:sldId id="1703" r:id="rId44"/>
    <p:sldId id="1698" r:id="rId45"/>
    <p:sldId id="1707" r:id="rId46"/>
    <p:sldId id="1915" r:id="rId47"/>
    <p:sldId id="1916" r:id="rId48"/>
    <p:sldId id="1917" r:id="rId49"/>
    <p:sldId id="1918" r:id="rId50"/>
    <p:sldId id="1919" r:id="rId51"/>
    <p:sldId id="1834" r:id="rId52"/>
    <p:sldId id="1835" r:id="rId53"/>
    <p:sldId id="1836" r:id="rId54"/>
    <p:sldId id="1838" r:id="rId55"/>
    <p:sldId id="1474" r:id="rId56"/>
    <p:sldId id="1804" r:id="rId57"/>
    <p:sldId id="1803" r:id="rId58"/>
    <p:sldId id="1475" r:id="rId59"/>
    <p:sldId id="1805" r:id="rId60"/>
    <p:sldId id="1840" r:id="rId61"/>
    <p:sldId id="1841" r:id="rId62"/>
    <p:sldId id="1843" r:id="rId63"/>
    <p:sldId id="1831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C00000"/>
    <a:srgbClr val="284B98"/>
    <a:srgbClr val="B80202"/>
    <a:srgbClr val="8F050A"/>
    <a:srgbClr val="0A121B"/>
    <a:srgbClr val="9A3E2E"/>
    <a:srgbClr val="BD4C00"/>
    <a:srgbClr val="3E0C3A"/>
    <a:srgbClr val="00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08" autoAdjust="0"/>
    <p:restoredTop sz="91954" autoAdjust="0"/>
  </p:normalViewPr>
  <p:slideViewPr>
    <p:cSldViewPr>
      <p:cViewPr varScale="1">
        <p:scale>
          <a:sx n="143" d="100"/>
          <a:sy n="143" d="100"/>
        </p:scale>
        <p:origin x="-22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4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pagetest.org/result/141023_Y2_WR3/" TargetMode="External"/><Relationship Id="rId4" Type="http://schemas.openxmlformats.org/officeDocument/2006/relationships/hyperlink" Target="http://www.webpagetest.org/result/141023_B0_WRM/" TargetMode="External"/><Relationship Id="rId5" Type="http://schemas.openxmlformats.org/officeDocument/2006/relationships/hyperlink" Target="http://www.webpagetest.org/result/141023_XA_WR9/" TargetMode="External"/><Relationship Id="rId6" Type="http://schemas.openxmlformats.org/officeDocument/2006/relationships/hyperlink" Target="http://www.webpagetest.org/result/141023_7J_WRR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19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chart?chco</a:t>
            </a:r>
            <a:r>
              <a:rPr lang="de-DE" dirty="0" smtClean="0"/>
              <a:t>=FFFFFF,CC0000&amp;chd=t:-1|81,82,85,86,86,87,88,88,88,88,88,89,90,90,90,91,91,92,92,96,93,93,94,94,94|-1|1092,1098,1227,1239,1249,1269,1285,1286,1284,1280,1270,1292,1311,1335,1400,1411,1427,1448,1462,1466,1485,1492,1521,1532,1551&amp;chdlp=</a:t>
            </a:r>
            <a:r>
              <a:rPr lang="de-DE" dirty="0" err="1" smtClean="0"/>
              <a:t>bv|r&amp;chds</a:t>
            </a:r>
            <a:r>
              <a:rPr lang="de-DE" dirty="0" smtClean="0"/>
              <a:t>=9,99,60,150,9,99,1000,1600&amp;chls=1,6,3|20&amp;chs=512x384&amp;cht=</a:t>
            </a:r>
            <a:r>
              <a:rPr lang="de-DE" dirty="0" err="1" smtClean="0"/>
              <a:t>lxy&amp;chts</a:t>
            </a:r>
            <a:r>
              <a:rPr lang="de-DE" dirty="0" smtClean="0"/>
              <a:t>=CC0000,24&amp;chxl=0:|9%2F1%7C+%7C10%2F1%7C+%7C11%2F1%7C+%7C12%2F1%7C+%7C1%2F1%7C+%7C2%2F1%7C+%7C3%2F1%7C+%7C4%2F1%7C+%7C5%2F1%7C+%7C6%2F1%7C+%7C7%2F1%7C+%7C8%2F1%7C+%7C9%2F1&amp;chxp=0&amp;chxr=1,1000,1600,200|2,60,150,20&amp;chxs=0,CC0000,14,-0.5,lt,CC0000,CC0000|1N**+kB,CC0000,14,-0.5,lt,CC0000,CC0000|2,FFFFFF,14,-0.5,lt,FFFFFF,FFFFFF&amp;chxt=</a:t>
            </a:r>
            <a:r>
              <a:rPr lang="de-DE" dirty="0" err="1" smtClean="0"/>
              <a:t>x,y,r&amp;chxtc</a:t>
            </a:r>
            <a:r>
              <a:rPr lang="de-DE" dirty="0" smtClean="0"/>
              <a:t>=0,4|1,4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32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36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190F68-7B3A-D745-B9D0-4B6DD7342A3F}" type="slidenum">
              <a:rPr lang="en-US" sz="1200" baseline="0">
                <a:latin typeface="Arial" charset="0"/>
              </a:rPr>
              <a:pPr/>
              <a:t>37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38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39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40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rgbClr val="FD7F82"/>
                </a:solidFill>
              </a:rPr>
              <a:t>bad: blocks other downloads (IE 6-7, images in IE, </a:t>
            </a:r>
            <a:r>
              <a:rPr lang="en-US" sz="1200" dirty="0" err="1" smtClean="0">
                <a:solidFill>
                  <a:srgbClr val="FD7F82"/>
                </a:solidFill>
              </a:rPr>
              <a:t>iframes</a:t>
            </a:r>
            <a:r>
              <a:rPr lang="en-US" sz="12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downloaded sequentially (IE 6-7)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blocks rendering during download &amp; parse-execute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16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rgbClr val="92D050"/>
                </a:solidFill>
              </a:rPr>
              <a:t>good: doesn’t block other downloads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downloaded sequentially in IE 6-7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blocks rendering during </a:t>
            </a:r>
            <a:r>
              <a:rPr lang="en-US" sz="12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1200" dirty="0" smtClean="0">
                <a:solidFill>
                  <a:srgbClr val="FD7F82"/>
                </a:solidFill>
              </a:rPr>
              <a:t> parse-execute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4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rgbClr val="92D050"/>
                </a:solidFill>
              </a:rPr>
              <a:t>good: doesn’t block other downloads</a:t>
            </a:r>
          </a:p>
          <a:p>
            <a:r>
              <a:rPr lang="en-US" sz="1200" dirty="0" smtClean="0">
                <a:solidFill>
                  <a:srgbClr val="92D050"/>
                </a:solidFill>
              </a:rPr>
              <a:t>good:</a:t>
            </a:r>
            <a:r>
              <a:rPr lang="en-US" sz="1200" baseline="0" dirty="0" smtClean="0">
                <a:solidFill>
                  <a:srgbClr val="92D050"/>
                </a:solidFill>
              </a:rPr>
              <a:t> </a:t>
            </a:r>
            <a:r>
              <a:rPr lang="en-US" sz="12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1200" dirty="0" smtClean="0">
                <a:solidFill>
                  <a:srgbClr val="92D050"/>
                </a:solidFill>
              </a:rPr>
              <a:t>bad: </a:t>
            </a:r>
            <a:r>
              <a:rPr lang="en-US" sz="1200" dirty="0" err="1" smtClean="0">
                <a:solidFill>
                  <a:srgbClr val="92D050"/>
                </a:solidFill>
              </a:rPr>
              <a:t>preloader</a:t>
            </a:r>
            <a:r>
              <a:rPr lang="en-US" sz="1200" dirty="0" smtClean="0">
                <a:solidFill>
                  <a:srgbClr val="92D050"/>
                </a:solidFill>
              </a:rPr>
              <a:t> does NOT see it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blocks rendering during parse-execute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778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AKA </a:t>
            </a:r>
            <a:r>
              <a:rPr lang="en-US" dirty="0" err="1" smtClean="0"/>
              <a:t>lookahead</a:t>
            </a:r>
            <a:r>
              <a:rPr lang="en-US" dirty="0" smtClean="0"/>
              <a:t> or speculative parsing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17% faster median onload - https://</a:t>
            </a:r>
            <a:r>
              <a:rPr lang="en-US" dirty="0" err="1" smtClean="0"/>
              <a:t>plus.google.com</a:t>
            </a:r>
            <a:r>
              <a:rPr lang="en-US" dirty="0" smtClean="0"/>
              <a:t>/+</a:t>
            </a:r>
            <a:r>
              <a:rPr lang="en-US" dirty="0" err="1" smtClean="0"/>
              <a:t>IlyaGrigorik</a:t>
            </a:r>
            <a:r>
              <a:rPr lang="en-US" dirty="0" smtClean="0"/>
              <a:t>/posts/8AwRUE7wqAE</a:t>
            </a:r>
            <a:endParaRPr lang="en-US" sz="12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confirm marking scripts DEFER or ASYNC makes them lower priority than IMG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2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 12 2013: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/result/130312_7E_1F11/</a:t>
            </a:r>
          </a:p>
          <a:p>
            <a:r>
              <a:rPr lang="en-US" dirty="0" smtClean="0"/>
              <a:t>request #18 is the big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69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  <a:r>
              <a:rPr lang="en-US" baseline="0" dirty="0" smtClean="0"/>
              <a:t> Oct 6 2013: </a:t>
            </a: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/result/131007_H0_48A/</a:t>
            </a:r>
          </a:p>
          <a:p>
            <a:r>
              <a:rPr lang="en-US" dirty="0" smtClean="0"/>
              <a:t>request #7 is the big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09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IE10:</a:t>
            </a:r>
            <a:br>
              <a:rPr lang="en-US" dirty="0" smtClean="0"/>
            </a:br>
            <a:r>
              <a:rPr lang="en-US" dirty="0" smtClean="0"/>
              <a:t>  </a:t>
            </a:r>
            <a:r>
              <a:rPr lang="en-US" dirty="0" smtClean="0">
                <a:hlinkClick r:id="rId3"/>
              </a:rPr>
              <a:t>http://www.webpagetest.org/result/141023_Y2_WR3/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 </a:t>
            </a:r>
            <a:r>
              <a:rPr lang="en-US" dirty="0" smtClean="0">
                <a:hlinkClick r:id="rId4"/>
              </a:rPr>
              <a:t>http://www.webpagetest.org/result/141023_B0_WRM/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Chrome:</a:t>
            </a:r>
            <a:br>
              <a:rPr lang="en-US" dirty="0" smtClean="0"/>
            </a:br>
            <a:r>
              <a:rPr lang="en-US" dirty="0" smtClean="0"/>
              <a:t>  </a:t>
            </a:r>
            <a:r>
              <a:rPr lang="en-US" dirty="0" smtClean="0">
                <a:hlinkClick r:id="rId5"/>
              </a:rPr>
              <a:t>http://www.webpagetest.org/result/141023_XA_WR9/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 </a:t>
            </a:r>
            <a:r>
              <a:rPr lang="en-US" dirty="0" smtClean="0">
                <a:hlinkClick r:id="rId6"/>
              </a:rPr>
              <a:t>http://www.webpagetest.org/result/141023_7J_WRR/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8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document flush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don't do </a:t>
            </a:r>
            <a:r>
              <a:rPr lang="en-US" sz="1200" dirty="0" err="1" smtClean="0"/>
              <a:t>redir</a:t>
            </a:r>
            <a:r>
              <a:rPr lang="en-US" sz="1200" dirty="0" smtClean="0"/>
              <a:t> on logo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load scripts </a:t>
            </a:r>
            <a:r>
              <a:rPr lang="en-US" sz="1200" dirty="0" err="1" smtClean="0"/>
              <a:t>async</a:t>
            </a:r>
            <a:r>
              <a:rPr lang="en-US" sz="1200" dirty="0" smtClean="0"/>
              <a:t> – not in head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err="1" smtClean="0"/>
              <a:t>concat</a:t>
            </a:r>
            <a:r>
              <a:rPr lang="en-US" sz="1200" dirty="0" smtClean="0"/>
              <a:t> scripts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put p1.zdassets.com scripts on </a:t>
            </a:r>
            <a:r>
              <a:rPr lang="en-US" sz="1200" dirty="0" err="1" smtClean="0"/>
              <a:t>support.zendesk.com</a:t>
            </a:r>
            <a:r>
              <a:rPr lang="en-US" sz="1200" dirty="0" smtClean="0"/>
              <a:t> – notice how </a:t>
            </a:r>
            <a:r>
              <a:rPr lang="en-US" sz="1200" dirty="0" err="1" smtClean="0"/>
              <a:t>login.js</a:t>
            </a:r>
            <a:r>
              <a:rPr lang="en-US" sz="1200" dirty="0" smtClean="0"/>
              <a:t> is LAST but downloads FIRST (or </a:t>
            </a:r>
            <a:r>
              <a:rPr lang="en-US" sz="1200" dirty="0" err="1" smtClean="0"/>
              <a:t>dns-prefetch</a:t>
            </a:r>
            <a:r>
              <a:rPr lang="en-US" sz="1200" dirty="0" smtClean="0"/>
              <a:t> LINK header for p1.zdassets.com)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add Timing-Allow-Origin: *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add max-age to </a:t>
            </a:r>
            <a:r>
              <a:rPr lang="en-US" sz="1200" dirty="0" err="1" smtClean="0"/>
              <a:t>entypo.woff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132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document flush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load scripts </a:t>
            </a:r>
            <a:r>
              <a:rPr lang="en-US" sz="1200" dirty="0" err="1" smtClean="0"/>
              <a:t>async</a:t>
            </a:r>
            <a:r>
              <a:rPr lang="en-US" sz="1200" dirty="0" smtClean="0"/>
              <a:t> – not in head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err="1" smtClean="0"/>
              <a:t>concat</a:t>
            </a:r>
            <a:r>
              <a:rPr lang="en-US" sz="1200" dirty="0" smtClean="0"/>
              <a:t> scripts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put p1.zdassets.com scripts on </a:t>
            </a:r>
            <a:r>
              <a:rPr lang="en-US" sz="1200" dirty="0" err="1" smtClean="0"/>
              <a:t>support.zendesk.com</a:t>
            </a:r>
            <a:r>
              <a:rPr lang="en-US" sz="1200" dirty="0" smtClean="0"/>
              <a:t> – notice how locales*.</a:t>
            </a:r>
            <a:r>
              <a:rPr lang="en-US" sz="1200" dirty="0" err="1" smtClean="0"/>
              <a:t>js</a:t>
            </a:r>
            <a:r>
              <a:rPr lang="en-US" sz="1200" dirty="0" smtClean="0"/>
              <a:t> is LAST but downloads FIRST (or </a:t>
            </a:r>
            <a:r>
              <a:rPr lang="en-US" sz="1200" dirty="0" err="1" smtClean="0"/>
              <a:t>dns-prefetch</a:t>
            </a:r>
            <a:r>
              <a:rPr lang="en-US" sz="1200" dirty="0" smtClean="0"/>
              <a:t> LINK header for p1.zdassets.com)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add Timing-Allow-Origin: *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510K in fonts – that's a lot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add max-age to 6 responses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930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document flush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err="1" smtClean="0"/>
              <a:t>concat</a:t>
            </a:r>
            <a:r>
              <a:rPr lang="en-US" sz="1200" dirty="0" smtClean="0"/>
              <a:t> scripts &amp; </a:t>
            </a:r>
            <a:r>
              <a:rPr lang="en-US" sz="1200" dirty="0" err="1" smtClean="0"/>
              <a:t>stylesheets</a:t>
            </a:r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 smtClean="0"/>
              <a:t>*deferred scripts block DOM Content Loaded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put p1.zdassets.com scripts on </a:t>
            </a:r>
            <a:r>
              <a:rPr lang="en-US" sz="1200" dirty="0" err="1" smtClean="0"/>
              <a:t>support.zendesk.com</a:t>
            </a:r>
            <a:r>
              <a:rPr lang="en-US" sz="1200" dirty="0" smtClean="0"/>
              <a:t> – notice how locales*.</a:t>
            </a:r>
            <a:r>
              <a:rPr lang="en-US" sz="1200" dirty="0" err="1" smtClean="0"/>
              <a:t>js</a:t>
            </a:r>
            <a:r>
              <a:rPr lang="en-US" sz="1200" dirty="0" smtClean="0"/>
              <a:t> is LAST but downloads FIRST (or </a:t>
            </a:r>
            <a:r>
              <a:rPr lang="en-US" sz="1200" dirty="0" err="1" smtClean="0"/>
              <a:t>dns-prefetch</a:t>
            </a:r>
            <a:r>
              <a:rPr lang="en-US" sz="1200" dirty="0" smtClean="0"/>
              <a:t> LINK header for p1.zdassets.com)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200" dirty="0" smtClean="0"/>
              <a:t>add Timing-Allow-Origin: *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*always specify max-age (</a:t>
            </a:r>
            <a:r>
              <a:rPr lang="en-US" sz="1200" dirty="0" err="1" smtClean="0"/>
              <a:t>framework.min.js</a:t>
            </a:r>
            <a:r>
              <a:rPr lang="en-US" sz="1200" dirty="0" smtClean="0"/>
              <a:t>, </a:t>
            </a:r>
            <a:r>
              <a:rPr lang="en-US" sz="1200" dirty="0" err="1" smtClean="0"/>
              <a:t>framework.min.map</a:t>
            </a:r>
            <a:r>
              <a:rPr lang="en-US" sz="1200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573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0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>
                <a:solidFill>
                  <a:schemeClr val="bg1"/>
                </a:solidFill>
                <a:latin typeface="+mn-lt"/>
              </a:rPr>
              <a:t>@</a:t>
            </a:r>
            <a:r>
              <a:rPr lang="en-AU" sz="160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1600" baseline="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zendesk-hpws-20141027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103578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407"/>
            <a:ext cx="9144000" cy="3046988"/>
          </a:xfr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define “performance”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74574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512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57200"/>
            <a:ext cx="4724400" cy="3631763"/>
          </a:xfrm>
        </p:spPr>
        <p:txBody>
          <a:bodyPr wrap="square">
            <a:spAutoFit/>
          </a:bodyPr>
          <a:lstStyle/>
          <a:p>
            <a:r>
              <a:rPr lang="en-US" sz="11500" dirty="0" smtClean="0">
                <a:solidFill>
                  <a:schemeClr val="bg1"/>
                </a:solidFill>
              </a:rPr>
              <a:t>Fast is Good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krissen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/6340984211/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29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Selenium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</a:t>
            </a:r>
            <a:r>
              <a:rPr lang="en-US" dirty="0" err="1" smtClean="0"/>
              <a:t>mPulse</a:t>
            </a:r>
            <a:r>
              <a:rPr lang="en-US" dirty="0" smtClean="0"/>
              <a:t>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95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25025" y="3543981"/>
            <a:ext cx="838200" cy="3048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 rot="19380000">
            <a:off x="2738251" y="1310214"/>
            <a:ext cx="1153559" cy="69905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83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76708" y="-1861519"/>
            <a:ext cx="9333267" cy="1244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0076"/>
            <a:ext cx="9144000" cy="4339650"/>
          </a:xfrm>
        </p:spPr>
        <p:txBody>
          <a:bodyPr wrap="square">
            <a:spAutoFit/>
          </a:bodyPr>
          <a:lstStyle/>
          <a:p>
            <a:r>
              <a:rPr lang="en-US" sz="138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best practices</a:t>
            </a:r>
            <a:endParaRPr lang="en-US" sz="138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Make </a:t>
            </a:r>
            <a:r>
              <a:rPr lang="en-AU" sz="5400" dirty="0">
                <a:latin typeface="Trebuchet MS" charset="0"/>
              </a:rPr>
              <a:t>Fewer HTTP Requests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94 HTTP requests, 1551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sz="4400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sz="4400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Sep 1 2013: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JS,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embed the content of an HTTP response in place of a URL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AU" dirty="0">
                <a:solidFill>
                  <a:schemeClr val="tx1"/>
                </a:solidFill>
              </a:rPr>
              <a:t>g</a:t>
            </a:r>
            <a:r>
              <a:rPr lang="en-AU" dirty="0" smtClean="0">
                <a:solidFill>
                  <a:schemeClr val="tx1"/>
                </a:solidFill>
              </a:rPr>
              <a:t>ood for small images, scripts, &amp; </a:t>
            </a:r>
            <a:r>
              <a:rPr lang="en-AU" dirty="0" err="1" smtClean="0">
                <a:solidFill>
                  <a:schemeClr val="tx1"/>
                </a:solidFill>
              </a:rPr>
              <a:t>stylesheets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5281" cy="69342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6096000" y="1295400"/>
            <a:ext cx="1828800" cy="4572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92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723549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expiration date determines </a:t>
            </a:r>
            <a:r>
              <a:rPr lang="en-AU" i="1" dirty="0" smtClean="0">
                <a:ea typeface="+mn-ea"/>
              </a:rPr>
              <a:t>freshness</a:t>
            </a:r>
            <a:endParaRPr lang="en-AU" dirty="0" smtClean="0">
              <a:ea typeface="+mn-ea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use </a:t>
            </a:r>
            <a:r>
              <a:rPr lang="en-AU" sz="2800" b="1" i="1" dirty="0" smtClean="0">
                <a:latin typeface="Courier New"/>
                <a:ea typeface="+mn-ea"/>
                <a:cs typeface="Courier New"/>
              </a:rPr>
              <a:t>Expires</a:t>
            </a:r>
            <a:r>
              <a:rPr lang="en-AU" sz="2800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and </a:t>
            </a:r>
            <a:r>
              <a:rPr lang="en-AU" sz="2800" b="1" i="1" dirty="0" smtClean="0">
                <a:latin typeface="Courier New" pitchFamily="49" charset="0"/>
                <a:ea typeface="+mn-ea"/>
                <a:cs typeface="Courier New" pitchFamily="49" charset="0"/>
              </a:rPr>
              <a:t>Cache-Control: max-age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must rev filenames</a:t>
            </a:r>
            <a:endParaRPr lang="en-US" dirty="0" smtClean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10874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: </a:t>
            </a:r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Sat, 13 Sep 2014 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14:57:34 GMT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function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init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() {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667000" y="1203786"/>
            <a:ext cx="1535451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64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2" grpId="0"/>
      <p:bldP spid="16390" grpId="0"/>
      <p:bldP spid="16391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3662541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>
                <a:ea typeface="+mn-ea"/>
              </a:rPr>
              <a:t>Apache:</a:t>
            </a:r>
          </a:p>
          <a:p>
            <a:pPr marL="0" indent="0">
              <a:spcBef>
                <a:spcPts val="0"/>
              </a:spcBef>
              <a:defRPr/>
            </a:pPr>
            <a:endParaRPr lang="en-AU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"\.(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png|gif|jpg|js|css|ico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)$"&gt;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ExpiresActive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On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ExpiresDefault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"access plus 10 years"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Header set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ETag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Accept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-Encoding: </a:t>
            </a:r>
            <a:r>
              <a:rPr lang="en-AU" sz="1800" b="1" i="1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gzip,deflate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3</a:t>
            </a:r>
            <a:r>
              <a:rPr lang="en-US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066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Expires: Sat, 13 Sep 2014 14:57:34 GMT</a:t>
            </a: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Content-Encoding: </a:t>
            </a:r>
            <a:r>
              <a:rPr lang="en-AU" sz="1800" b="1" i="1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gzip</a:t>
            </a:r>
            <a:endParaRPr lang="en-AU" sz="1800" b="1" i="1" baseline="0" dirty="0" smtClean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Vary: Accept-Encoding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XmoÛHþ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\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ÿFÖvã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*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wØoq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...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048001" y="3200400"/>
            <a:ext cx="914400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5399038"/>
            <a:ext cx="8229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reduces response size ~70%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use </a:t>
            </a:r>
            <a:r>
              <a:rPr lang="en-AU" sz="2800" b="1" i="1" baseline="0" dirty="0" smtClean="0">
                <a:latin typeface="Courier New"/>
                <a:cs typeface="Courier New"/>
              </a:rPr>
              <a:t>Vary: </a:t>
            </a:r>
            <a:r>
              <a:rPr lang="en-AU" baseline="0" dirty="0" smtClean="0"/>
              <a:t>or </a:t>
            </a:r>
            <a:r>
              <a:rPr lang="en-AU" sz="2800" b="1" i="1" baseline="0" dirty="0" smtClean="0">
                <a:latin typeface="Courier New" pitchFamily="49" charset="0"/>
                <a:cs typeface="Courier New" pitchFamily="49" charset="0"/>
              </a:rPr>
              <a:t>Cache-Control: private</a:t>
            </a:r>
          </a:p>
        </p:txBody>
      </p:sp>
    </p:spTree>
    <p:extLst>
      <p:ext uri="{BB962C8B-B14F-4D97-AF65-F5344CB8AC3E}">
        <p14:creationId xmlns:p14="http://schemas.microsoft.com/office/powerpoint/2010/main" val="152135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1524000"/>
            <a:ext cx="84582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AU" baseline="0" dirty="0" smtClean="0"/>
              <a:t>Apache: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AddOutputFilterByType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DEFLATE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/html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/plain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/xml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css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/x-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font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ttf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/octet-stream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image/x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40692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shard dominant domains</a:t>
            </a:r>
            <a:endParaRPr lang="en-US" sz="5400" dirty="0">
              <a:latin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5905500" cy="3149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5399038"/>
            <a:ext cx="86868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most browsers do 6-connections-per-hostname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IE 6-7 do 2-connections-per-hostname</a:t>
            </a:r>
            <a:endParaRPr lang="en-AU" sz="2800" b="1" i="1" baseline="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6764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72199" y="2362200"/>
            <a:ext cx="207303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1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9718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05599" y="3657600"/>
            <a:ext cx="14907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2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48738" y="2162907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220676" y="2373921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321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9" y="0"/>
            <a:ext cx="394252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2721" y="31259"/>
            <a:ext cx="1101973" cy="615553"/>
            <a:chOff x="4202721" y="31259"/>
            <a:chExt cx="1101973" cy="615553"/>
          </a:xfrm>
        </p:grpSpPr>
        <p:sp>
          <p:nvSpPr>
            <p:cNvPr id="14" name="TextBox 13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4890" y="457198"/>
            <a:ext cx="1101973" cy="615553"/>
            <a:chOff x="4202721" y="31259"/>
            <a:chExt cx="1101973" cy="615553"/>
          </a:xfrm>
        </p:grpSpPr>
        <p:sp>
          <p:nvSpPr>
            <p:cNvPr id="17" name="TextBox 16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46594" y="961287"/>
            <a:ext cx="1101973" cy="615553"/>
            <a:chOff x="4202721" y="31259"/>
            <a:chExt cx="1101973" cy="615553"/>
          </a:xfrm>
        </p:grpSpPr>
        <p:sp>
          <p:nvSpPr>
            <p:cNvPr id="20" name="TextBox 19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3366" y="1332518"/>
            <a:ext cx="1101973" cy="615553"/>
            <a:chOff x="4202721" y="31259"/>
            <a:chExt cx="1101973" cy="615553"/>
          </a:xfrm>
        </p:grpSpPr>
        <p:sp>
          <p:nvSpPr>
            <p:cNvPr id="23" name="TextBox 22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598" y="1733057"/>
            <a:ext cx="1101973" cy="615553"/>
            <a:chOff x="4202721" y="31259"/>
            <a:chExt cx="1101973" cy="615553"/>
          </a:xfrm>
        </p:grpSpPr>
        <p:sp>
          <p:nvSpPr>
            <p:cNvPr id="26" name="TextBox 25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76444" y="2162903"/>
            <a:ext cx="1101973" cy="615553"/>
            <a:chOff x="4202721" y="31259"/>
            <a:chExt cx="1101973" cy="615553"/>
          </a:xfrm>
        </p:grpSpPr>
        <p:sp>
          <p:nvSpPr>
            <p:cNvPr id="29" name="TextBox 28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6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3443" y="2563441"/>
            <a:ext cx="1101973" cy="615553"/>
            <a:chOff x="4202721" y="31259"/>
            <a:chExt cx="1101973" cy="615553"/>
          </a:xfrm>
        </p:grpSpPr>
        <p:sp>
          <p:nvSpPr>
            <p:cNvPr id="32" name="TextBox 3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7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10905" y="2983519"/>
            <a:ext cx="1101973" cy="615553"/>
            <a:chOff x="4202721" y="31259"/>
            <a:chExt cx="1101973" cy="615553"/>
          </a:xfrm>
        </p:grpSpPr>
        <p:sp>
          <p:nvSpPr>
            <p:cNvPr id="35" name="TextBox 34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8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86753" y="3413365"/>
            <a:ext cx="1101973" cy="615553"/>
            <a:chOff x="4202721" y="31259"/>
            <a:chExt cx="1101973" cy="615553"/>
          </a:xfrm>
        </p:grpSpPr>
        <p:sp>
          <p:nvSpPr>
            <p:cNvPr id="38" name="TextBox 37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9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554781" y="3835397"/>
            <a:ext cx="1101973" cy="615553"/>
            <a:chOff x="4202721" y="31259"/>
            <a:chExt cx="1101973" cy="615553"/>
          </a:xfrm>
        </p:grpSpPr>
        <p:sp>
          <p:nvSpPr>
            <p:cNvPr id="62" name="TextBox 6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10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0187" y="4265248"/>
            <a:ext cx="1080476" cy="615553"/>
            <a:chOff x="3425092" y="4288691"/>
            <a:chExt cx="1080476" cy="615553"/>
          </a:xfrm>
        </p:grpSpPr>
        <p:sp>
          <p:nvSpPr>
            <p:cNvPr id="66" name="TextBox 65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33279" y="4681414"/>
            <a:ext cx="1080476" cy="615553"/>
            <a:chOff x="3425092" y="4288691"/>
            <a:chExt cx="1080476" cy="615553"/>
          </a:xfrm>
        </p:grpSpPr>
        <p:sp>
          <p:nvSpPr>
            <p:cNvPr id="69" name="TextBox 68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0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08064" y="6025662"/>
            <a:ext cx="1080476" cy="615553"/>
            <a:chOff x="3425092" y="4288691"/>
            <a:chExt cx="1080476" cy="615553"/>
          </a:xfrm>
        </p:grpSpPr>
        <p:sp>
          <p:nvSpPr>
            <p:cNvPr id="72" name="TextBox 71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59570" y="5603630"/>
            <a:ext cx="1080476" cy="615553"/>
            <a:chOff x="3425092" y="4288691"/>
            <a:chExt cx="1080476" cy="615553"/>
          </a:xfrm>
        </p:grpSpPr>
        <p:sp>
          <p:nvSpPr>
            <p:cNvPr id="81" name="TextBox 80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09129" y="5101493"/>
            <a:ext cx="1080476" cy="615553"/>
            <a:chOff x="3425092" y="4288691"/>
            <a:chExt cx="1080476" cy="615553"/>
          </a:xfrm>
        </p:grpSpPr>
        <p:sp>
          <p:nvSpPr>
            <p:cNvPr id="84" name="TextBox 83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 bwMode="auto">
          <a:xfrm>
            <a:off x="76200" y="2174319"/>
            <a:ext cx="365564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err="1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stairstep</a:t>
            </a:r>
            <a:endParaRPr lang="en-AU" sz="4000" baseline="0" dirty="0">
              <a:solidFill>
                <a:srgbClr val="FF0000"/>
              </a:solidFill>
              <a:effectLst>
                <a:glow rad="762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pattern</a:t>
            </a:r>
          </a:p>
        </p:txBody>
      </p:sp>
    </p:spTree>
    <p:extLst>
      <p:ext uri="{BB962C8B-B14F-4D97-AF65-F5344CB8AC3E}">
        <p14:creationId xmlns:p14="http://schemas.microsoft.com/office/powerpoint/2010/main" val="116936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peterblapps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/838125790/ 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8+, 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FF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3.5+,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4+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tx1"/>
                </a:solidFill>
                <a:cs typeface="Courier New"/>
              </a:rPr>
              <a:t>trends.php</a:t>
            </a:r>
            <a:endParaRPr lang="en-US" sz="2400" i="1" baseline="0" dirty="0" smtClean="0">
              <a:solidFill>
                <a:schemeClr val="tx1"/>
              </a:solidFill>
              <a:cs typeface="Courier Ne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2062103"/>
          </a:xfr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&gt;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&gt;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1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2062103"/>
          </a:xfr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='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&gt;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&gt;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86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2009: load </a:t>
            </a:r>
            <a:r>
              <a:rPr lang="en-US" sz="4800" dirty="0" smtClean="0"/>
              <a:t>scripts </a:t>
            </a:r>
            <a:r>
              <a:rPr lang="en-US" sz="4800" dirty="0" err="1" smtClean="0"/>
              <a:t>async</a:t>
            </a:r>
            <a:r>
              <a:rPr lang="en-US" sz="4800" dirty="0" smtClean="0"/>
              <a:t> w/ JS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9156208" cy="2785378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s1 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('script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s1.src 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common.js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s0 = </a:t>
            </a:r>
          </a:p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spc="-1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('script')[0];</a:t>
            </a:r>
          </a:p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s0.parentNode.insertBefore(s1, s0);</a:t>
            </a:r>
            <a:endParaRPr lang="en-US" sz="2800" b="1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7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2014: </a:t>
            </a:r>
            <a:r>
              <a:rPr lang="en-US" sz="4800" dirty="0" err="1" smtClean="0"/>
              <a:t>async</a:t>
            </a:r>
            <a:r>
              <a:rPr lang="en-US" sz="4800" dirty="0" smtClean="0"/>
              <a:t> &amp; defer at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2600712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='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async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defer&gt;</a:t>
            </a:r>
          </a:p>
          <a:p>
            <a:pPr marL="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&lt;/script&gt;</a:t>
            </a:r>
          </a:p>
          <a:p>
            <a:pPr marL="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&lt;/body&gt;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09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-533400" y="12526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preloader</a:t>
            </a:r>
            <a:endParaRPr lang="en-US" sz="88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6287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biggest browser performance improvement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EVER!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motivated by script downloads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before: sequential – parser blocked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after: parallel – </a:t>
            </a:r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lookahead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parser looks ahead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lots of (new) logic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scripts &amp; </a:t>
            </a:r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stylesheets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early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images later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67411" y="6581001"/>
            <a:ext cx="3276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30000"/>
              </a:spcBef>
              <a:defRPr/>
            </a:pP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flickr.com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/photos/</a:t>
            </a: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matti_frisk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/2717599581/</a:t>
            </a:r>
          </a:p>
        </p:txBody>
      </p:sp>
    </p:spTree>
    <p:extLst>
      <p:ext uri="{BB962C8B-B14F-4D97-AF65-F5344CB8AC3E}">
        <p14:creationId xmlns:p14="http://schemas.microsoft.com/office/powerpoint/2010/main" val="2359990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-533400" y="12526"/>
            <a:ext cx="10287000" cy="6861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11" y="6581001"/>
            <a:ext cx="3276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30000"/>
              </a:spcBef>
              <a:defRPr/>
            </a:pP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flickr.com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/photos/</a:t>
            </a: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matti_frisk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/2717599581/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preloader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</a:rPr>
              <a:t>surprizes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ight Arrow 6"/>
          <p:cNvSpPr/>
          <p:nvPr/>
        </p:nvSpPr>
        <p:spPr>
          <a:xfrm rot="14640000">
            <a:off x="6858393" y="1166600"/>
            <a:ext cx="1054262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9AFC24"/>
              </a:solidFill>
              <a:effectLst/>
              <a:latin typeface="Times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893648"/>
          </a:xfrm>
        </p:spPr>
        <p:txBody>
          <a:bodyPr/>
          <a:lstStyle/>
          <a:p>
            <a:r>
              <a:rPr lang="en-US" sz="4000" dirty="0" smtClean="0"/>
              <a:t>JS responsive images queued last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IMG tag seen before JS executes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bad if IMGs are lower priority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good to shard domains</a:t>
            </a:r>
            <a:endParaRPr lang="en-US" sz="3200" dirty="0" smtClean="0"/>
          </a:p>
          <a:p>
            <a:r>
              <a:rPr lang="en-US" sz="4000" dirty="0" smtClean="0"/>
              <a:t>scripts “at the bottom” loaded “at the top”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steal connections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critical IMGs delayed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2784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7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0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0"/>
            <a:ext cx="8645505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 rot="19560000">
            <a:off x="4104229" y="4238735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Mar 12 2013</a:t>
            </a:r>
            <a:endParaRPr lang="en-US" baseline="0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895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-76200"/>
            <a:ext cx="8676640" cy="70053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 rot="19560000">
            <a:off x="4104229" y="4238735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Oct 6 2013</a:t>
            </a:r>
            <a:endParaRPr lang="en-US" baseline="0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160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 (JavaScript)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400" i="1" baseline="0" dirty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400" i="1" baseline="0" dirty="0" err="1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400" i="1" baseline="0" dirty="0">
                <a:solidFill>
                  <a:srgbClr val="FFFFFF"/>
                </a:solidFill>
                <a:latin typeface="Trebuchet MS" pitchFamily="34" charset="0"/>
              </a:rPr>
              <a:t>/4062102754</a:t>
            </a:r>
            <a:r>
              <a:rPr lang="en-US" sz="1400" i="1" baseline="0" dirty="0" smtClean="0">
                <a:solidFill>
                  <a:srgbClr val="FFFFFF"/>
                </a:solidFill>
                <a:latin typeface="Trebuchet MS" pitchFamily="34" charset="0"/>
              </a:rPr>
              <a:t>/</a:t>
            </a:r>
            <a:endParaRPr lang="en-US" sz="1400" i="1" baseline="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7066"/>
            <a:ext cx="10591800" cy="68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17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0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48640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46448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/docs/zendesk-hpws-20141027.pptx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Performance Analysis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748328"/>
              </p:ext>
            </p:extLst>
          </p:nvPr>
        </p:nvGraphicFramePr>
        <p:xfrm>
          <a:off x="304800" y="1676400"/>
          <a:ext cx="8534400" cy="2440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/>
                <a:gridCol w="1066800"/>
                <a:gridCol w="1219200"/>
                <a:gridCol w="1066800"/>
                <a:gridCol w="917999"/>
                <a:gridCol w="910801"/>
              </a:tblGrid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URL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PLT (</a:t>
                      </a:r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secs</a:t>
                      </a:r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Start Render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Speed Index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Reqs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Size (MB)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/access/unauthenticated</a:t>
                      </a:r>
                      <a:r>
                        <a:rPr lang="en-US" sz="2200" baseline="30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27432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1411</a:t>
                      </a: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200" dirty="0" err="1" smtClean="0">
                          <a:solidFill>
                            <a:srgbClr val="FFFFFF"/>
                          </a:solidFill>
                        </a:rPr>
                        <a:t>hc</a:t>
                      </a:r>
                      <a:r>
                        <a:rPr lang="en-US" sz="2200" dirty="0" smtClean="0">
                          <a:solidFill>
                            <a:srgbClr val="FFFFFF"/>
                          </a:solidFill>
                        </a:rPr>
                        <a:t>/en-us</a:t>
                      </a:r>
                      <a:r>
                        <a:rPr lang="en-US" sz="220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2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27432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1868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FFFFFF"/>
                          </a:solidFill>
                        </a:rPr>
                        <a:t>/agent/dashboard</a:t>
                      </a:r>
                      <a:r>
                        <a:rPr lang="en-US" sz="2200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2200" dirty="0" smtClean="0">
                        <a:solidFill>
                          <a:srgbClr val="FFFFFF"/>
                        </a:solidFill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27432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n/a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36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5791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>
                <a:solidFill>
                  <a:srgbClr val="FF6600"/>
                </a:solidFill>
                <a:latin typeface="Trebuchet MS" pitchFamily="34" charset="0"/>
              </a:rPr>
              <a:t>1</a:t>
            </a:r>
            <a:r>
              <a:rPr lang="en-US" sz="2000" baseline="0" dirty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en-US" sz="2000" baseline="0" dirty="0" err="1">
                <a:solidFill>
                  <a:srgbClr val="FF6600"/>
                </a:solidFill>
                <a:latin typeface="Trebuchet MS" pitchFamily="34" charset="0"/>
              </a:rPr>
              <a:t>webpagetest.org</a:t>
            </a:r>
            <a:r>
              <a:rPr lang="en-US" sz="2000" baseline="0" dirty="0">
                <a:solidFill>
                  <a:srgbClr val="FF6600"/>
                </a:solidFill>
                <a:latin typeface="Trebuchet MS" pitchFamily="34" charset="0"/>
              </a:rPr>
              <a:t>/result/141023_XA_WR9/</a:t>
            </a:r>
            <a:br>
              <a:rPr lang="en-US" sz="2000" baseline="0" dirty="0">
                <a:solidFill>
                  <a:srgbClr val="FF6600"/>
                </a:solidFill>
                <a:latin typeface="Trebuchet MS" pitchFamily="34" charset="0"/>
              </a:rPr>
            </a:br>
            <a:r>
              <a:rPr lang="en-US" sz="2000" baseline="30000" dirty="0" smtClean="0">
                <a:solidFill>
                  <a:srgbClr val="FF6600"/>
                </a:solidFill>
                <a:latin typeface="Trebuchet MS" pitchFamily="34" charset="0"/>
              </a:rPr>
              <a:t>2</a:t>
            </a:r>
            <a:r>
              <a:rPr lang="en-US" sz="2000" baseline="0" dirty="0" smtClean="0">
                <a:solidFill>
                  <a:srgbClr val="FF6600"/>
                </a:solidFill>
                <a:latin typeface="Trebuchet MS" pitchFamily="34" charset="0"/>
              </a:rPr>
              <a:t> </a:t>
            </a:r>
            <a:r>
              <a:rPr lang="en-US" sz="2000" baseline="0" dirty="0" err="1" smtClean="0">
                <a:solidFill>
                  <a:srgbClr val="FF6600"/>
                </a:solidFill>
                <a:latin typeface="Trebuchet MS" pitchFamily="34" charset="0"/>
              </a:rPr>
              <a:t>webpagetest.org</a:t>
            </a:r>
            <a:r>
              <a:rPr lang="en-US" sz="2000" baseline="0" dirty="0">
                <a:solidFill>
                  <a:srgbClr val="FF6600"/>
                </a:solidFill>
                <a:latin typeface="Trebuchet MS" pitchFamily="34" charset="0"/>
              </a:rPr>
              <a:t>/result/</a:t>
            </a:r>
            <a:r>
              <a:rPr lang="en-US" sz="2000" baseline="0" dirty="0" smtClean="0">
                <a:solidFill>
                  <a:srgbClr val="FF6600"/>
                </a:solidFill>
                <a:latin typeface="Trebuchet MS" pitchFamily="34" charset="0"/>
              </a:rPr>
              <a:t>141023_7J_WRR/</a:t>
            </a:r>
          </a:p>
          <a:p>
            <a:r>
              <a:rPr lang="en-US" sz="2000" baseline="30000" dirty="0" smtClean="0">
                <a:solidFill>
                  <a:srgbClr val="FF6600"/>
                </a:solidFill>
                <a:latin typeface="Trebuchet MS" pitchFamily="34" charset="0"/>
              </a:rPr>
              <a:t>3</a:t>
            </a:r>
            <a:r>
              <a:rPr lang="en-US" sz="2000" baseline="0" dirty="0" smtClean="0">
                <a:solidFill>
                  <a:srgbClr val="FF6600"/>
                </a:solidFill>
                <a:latin typeface="Trebuchet MS" pitchFamily="34" charset="0"/>
              </a:rPr>
              <a:t> Chrome 40, cable</a:t>
            </a:r>
            <a:endParaRPr lang="en-US" sz="2000" baseline="0" dirty="0">
              <a:solidFill>
                <a:srgbClr val="FF66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80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6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80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03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42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600"/>
            <a:ext cx="9144000" cy="61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32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"/>
            <a:ext cx="8001000" cy="6629400"/>
          </a:xfrm>
        </p:spPr>
        <p:txBody>
          <a:bodyPr/>
          <a:lstStyle/>
          <a:p>
            <a:pPr marL="0" indent="0"/>
            <a:r>
              <a:rPr lang="en-US" sz="1400" dirty="0"/>
              <a:t>https://</a:t>
            </a:r>
            <a:r>
              <a:rPr lang="en-US" sz="1400" dirty="0" err="1"/>
              <a:t>support.zendesk.com</a:t>
            </a:r>
            <a:r>
              <a:rPr lang="en-US" sz="1400" dirty="0"/>
              <a:t>/access/unauthenticated</a:t>
            </a:r>
            <a:endParaRPr lang="en-US" sz="1400" dirty="0" smtClean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document flush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don't do </a:t>
            </a:r>
            <a:r>
              <a:rPr lang="en-US" sz="1400" dirty="0" err="1" smtClean="0"/>
              <a:t>redir</a:t>
            </a:r>
            <a:r>
              <a:rPr lang="en-US" sz="1400" dirty="0" smtClean="0"/>
              <a:t> on logo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load scripts </a:t>
            </a:r>
            <a:r>
              <a:rPr lang="en-US" sz="1400" dirty="0" err="1" smtClean="0"/>
              <a:t>async</a:t>
            </a:r>
            <a:r>
              <a:rPr lang="en-US" sz="1400" dirty="0" smtClean="0"/>
              <a:t> – not in head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err="1" smtClean="0"/>
              <a:t>concat</a:t>
            </a:r>
            <a:r>
              <a:rPr lang="en-US" sz="1400" dirty="0" smtClean="0"/>
              <a:t> scripts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put p1.zdassets.com scripts on </a:t>
            </a:r>
            <a:r>
              <a:rPr lang="en-US" sz="1400" dirty="0" err="1" smtClean="0"/>
              <a:t>support.zendesk.com</a:t>
            </a:r>
            <a:r>
              <a:rPr lang="en-US" sz="1400" dirty="0" smtClean="0"/>
              <a:t> – notice how </a:t>
            </a:r>
            <a:r>
              <a:rPr lang="en-US" sz="1400" dirty="0" err="1" smtClean="0"/>
              <a:t>login.js</a:t>
            </a:r>
            <a:r>
              <a:rPr lang="en-US" sz="1400" dirty="0" smtClean="0"/>
              <a:t> is LAST but downloads FIRST (or </a:t>
            </a:r>
            <a:r>
              <a:rPr lang="en-US" sz="1400" dirty="0" err="1" smtClean="0"/>
              <a:t>dns-prefetch</a:t>
            </a:r>
            <a:r>
              <a:rPr lang="en-US" sz="1400" dirty="0" smtClean="0"/>
              <a:t> LINK header for p1.zdassets.com)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add Timing-Allow-Origin: *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add max-age to </a:t>
            </a:r>
            <a:r>
              <a:rPr lang="en-US" sz="1400" dirty="0" err="1" smtClean="0"/>
              <a:t>entypo.woff</a:t>
            </a:r>
            <a:endParaRPr lang="en-US" sz="1400" dirty="0" smtClean="0"/>
          </a:p>
          <a:p>
            <a:pPr marL="0" indent="0"/>
            <a:r>
              <a:rPr lang="en-US" sz="1400" dirty="0"/>
              <a:t>https://support.zendesk.com/hc/en-</a:t>
            </a:r>
            <a:r>
              <a:rPr lang="en-US" sz="1400" dirty="0" smtClean="0"/>
              <a:t>us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/>
              <a:t>document flush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load </a:t>
            </a:r>
            <a:r>
              <a:rPr lang="en-US" sz="1400" dirty="0"/>
              <a:t>scripts </a:t>
            </a:r>
            <a:r>
              <a:rPr lang="en-US" sz="1400" dirty="0" err="1"/>
              <a:t>async</a:t>
            </a:r>
            <a:r>
              <a:rPr lang="en-US" sz="1400" dirty="0"/>
              <a:t> – not in head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err="1"/>
              <a:t>concat</a:t>
            </a:r>
            <a:r>
              <a:rPr lang="en-US" sz="1400" dirty="0"/>
              <a:t> scripts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/>
              <a:t>put p1.zdassets.com scripts on </a:t>
            </a:r>
            <a:r>
              <a:rPr lang="en-US" sz="1400" dirty="0" err="1"/>
              <a:t>support.zendesk.com</a:t>
            </a:r>
            <a:r>
              <a:rPr lang="en-US" sz="1400" dirty="0"/>
              <a:t> – notice how </a:t>
            </a:r>
            <a:r>
              <a:rPr lang="en-US" sz="1400" dirty="0" smtClean="0"/>
              <a:t>locales*.</a:t>
            </a:r>
            <a:r>
              <a:rPr lang="en-US" sz="1400" dirty="0" err="1" smtClean="0"/>
              <a:t>js</a:t>
            </a:r>
            <a:r>
              <a:rPr lang="en-US" sz="1400" dirty="0" smtClean="0"/>
              <a:t> is </a:t>
            </a:r>
            <a:r>
              <a:rPr lang="en-US" sz="1400" dirty="0"/>
              <a:t>LAST but downloads FIRST (or </a:t>
            </a:r>
            <a:r>
              <a:rPr lang="en-US" sz="1400" dirty="0" err="1"/>
              <a:t>dns-prefetch</a:t>
            </a:r>
            <a:r>
              <a:rPr lang="en-US" sz="1400" dirty="0"/>
              <a:t> LINK header for p1.zdassets.com)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/>
              <a:t>add Timing-Allow-Origin: </a:t>
            </a:r>
            <a:r>
              <a:rPr lang="en-US" sz="1400" dirty="0" smtClean="0"/>
              <a:t>*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510K in fonts – that's a lot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add max-age to 6 responses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endParaRPr lang="en-US" sz="1400" dirty="0"/>
          </a:p>
          <a:p>
            <a:pPr marL="0" indent="0">
              <a:spcBef>
                <a:spcPts val="0"/>
              </a:spcBef>
            </a:pPr>
            <a:r>
              <a:rPr lang="en-US" sz="1400" dirty="0" smtClean="0"/>
              <a:t>/</a:t>
            </a:r>
            <a:r>
              <a:rPr lang="en-US" sz="1400" dirty="0" err="1" smtClean="0"/>
              <a:t>fastly</a:t>
            </a:r>
            <a:r>
              <a:rPr lang="en-US" sz="1400" dirty="0" smtClean="0"/>
              <a:t>/dashboard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deferred scripts block DOM Content Loaded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sz="1400" dirty="0" smtClean="0"/>
              <a:t>always specify max-age (</a:t>
            </a:r>
            <a:r>
              <a:rPr lang="en-US" sz="1400" dirty="0" err="1" smtClean="0"/>
              <a:t>framework.min.js</a:t>
            </a:r>
            <a:r>
              <a:rPr lang="en-US" sz="1400" dirty="0" smtClean="0"/>
              <a:t>, </a:t>
            </a:r>
            <a:r>
              <a:rPr lang="en-US" sz="1400" dirty="0" err="1" smtClean="0"/>
              <a:t>framework.min.map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1191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40096</TotalTime>
  <Words>3053</Words>
  <Application>Microsoft Macintosh PowerPoint</Application>
  <PresentationFormat>On-screen Show (4:3)</PresentationFormat>
  <Paragraphs>482</Paragraphs>
  <Slides>63</Slides>
  <Notes>44</Notes>
  <HiddenSlides>14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2005_external2_ppt</vt:lpstr>
      <vt:lpstr>PowerPoint Presentation</vt:lpstr>
      <vt:lpstr>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define “performance”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best practices</vt:lpstr>
      <vt:lpstr>14 Rules</vt:lpstr>
      <vt:lpstr>PowerPoint Presentation</vt:lpstr>
      <vt:lpstr>Make Fewer HTTP Requests</vt:lpstr>
      <vt:lpstr>combine JS, CSS</vt:lpstr>
      <vt:lpstr>inline resources (data: URLs)</vt:lpstr>
      <vt:lpstr>CSS sprites</vt:lpstr>
      <vt:lpstr>PowerPoint Presentation</vt:lpstr>
      <vt:lpstr>Add an Expires Header</vt:lpstr>
      <vt:lpstr>Add an Expires Header</vt:lpstr>
      <vt:lpstr>gzip components</vt:lpstr>
      <vt:lpstr>gzip components</vt:lpstr>
      <vt:lpstr>shard dominant domains</vt:lpstr>
      <vt:lpstr>PowerPoint Presentation</vt:lpstr>
      <vt:lpstr>PowerPoint Presentation</vt:lpstr>
      <vt:lpstr>PowerPoint Presentation</vt:lpstr>
      <vt:lpstr>scripts block</vt:lpstr>
      <vt:lpstr>PowerPoint Presentation</vt:lpstr>
      <vt:lpstr>1995: scripts in HEAD</vt:lpstr>
      <vt:lpstr>2007: move scripts to bottom</vt:lpstr>
      <vt:lpstr>2009: load scripts async w/ JS</vt:lpstr>
      <vt:lpstr>2014: async &amp; defer at bottom</vt:lpstr>
      <vt:lpstr>preloader</vt:lpstr>
      <vt:lpstr>preloader surprizes</vt:lpstr>
      <vt:lpstr>PowerPoint Presentation</vt:lpstr>
      <vt:lpstr>PowerPoint Presentation</vt:lpstr>
      <vt:lpstr>PowerPoint Presentation</vt:lpstr>
      <vt:lpstr>takeaways</vt:lpstr>
      <vt:lpstr>PowerPoint Presentation</vt:lpstr>
      <vt:lpstr>PowerPoint Presentation</vt:lpstr>
      <vt:lpstr>PowerPoint Presentation</vt:lpstr>
      <vt:lpstr>Performance Analysis</vt:lpstr>
      <vt:lpstr>PowerPoint Presentation</vt:lpstr>
      <vt:lpstr>PowerPoint Presentation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Hobo</cp:lastModifiedBy>
  <cp:revision>1727</cp:revision>
  <cp:lastPrinted>2013-09-13T04:42:27Z</cp:lastPrinted>
  <dcterms:created xsi:type="dcterms:W3CDTF">2007-04-05T16:49:12Z</dcterms:created>
  <dcterms:modified xsi:type="dcterms:W3CDTF">2014-10-27T17:50:51Z</dcterms:modified>
</cp:coreProperties>
</file>