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9"/>
  </p:notesMasterIdLst>
  <p:handoutMasterIdLst>
    <p:handoutMasterId r:id="rId100"/>
  </p:handoutMasterIdLst>
  <p:sldIdLst>
    <p:sldId id="1651" r:id="rId2"/>
    <p:sldId id="1650" r:id="rId3"/>
    <p:sldId id="1543" r:id="rId4"/>
    <p:sldId id="1653" r:id="rId5"/>
    <p:sldId id="1290" r:id="rId6"/>
    <p:sldId id="1291" r:id="rId7"/>
    <p:sldId id="1654" r:id="rId8"/>
    <p:sldId id="1655" r:id="rId9"/>
    <p:sldId id="1656" r:id="rId10"/>
    <p:sldId id="1657" r:id="rId11"/>
    <p:sldId id="1658" r:id="rId12"/>
    <p:sldId id="1659" r:id="rId13"/>
    <p:sldId id="1660" r:id="rId14"/>
    <p:sldId id="1617" r:id="rId15"/>
    <p:sldId id="1661" r:id="rId16"/>
    <p:sldId id="1644" r:id="rId17"/>
    <p:sldId id="1643" r:id="rId18"/>
    <p:sldId id="1647" r:id="rId19"/>
    <p:sldId id="1777" r:id="rId20"/>
    <p:sldId id="1776" r:id="rId21"/>
    <p:sldId id="1662" r:id="rId22"/>
    <p:sldId id="1738" r:id="rId23"/>
    <p:sldId id="1748" r:id="rId24"/>
    <p:sldId id="1749" r:id="rId25"/>
    <p:sldId id="1752" r:id="rId26"/>
    <p:sldId id="1753" r:id="rId27"/>
    <p:sldId id="1740" r:id="rId28"/>
    <p:sldId id="1754" r:id="rId29"/>
    <p:sldId id="1755" r:id="rId30"/>
    <p:sldId id="1756" r:id="rId31"/>
    <p:sldId id="1663" r:id="rId32"/>
    <p:sldId id="1501" r:id="rId33"/>
    <p:sldId id="1757" r:id="rId34"/>
    <p:sldId id="1724" r:id="rId35"/>
    <p:sldId id="1760" r:id="rId36"/>
    <p:sldId id="1762" r:id="rId37"/>
    <p:sldId id="1761" r:id="rId38"/>
    <p:sldId id="1764" r:id="rId39"/>
    <p:sldId id="1759" r:id="rId40"/>
    <p:sldId id="1502" r:id="rId41"/>
    <p:sldId id="1702" r:id="rId42"/>
    <p:sldId id="1703" r:id="rId43"/>
    <p:sldId id="1698" r:id="rId44"/>
    <p:sldId id="1706" r:id="rId45"/>
    <p:sldId id="1707" r:id="rId46"/>
    <p:sldId id="1729" r:id="rId47"/>
    <p:sldId id="1730" r:id="rId48"/>
    <p:sldId id="1708" r:id="rId49"/>
    <p:sldId id="1709" r:id="rId50"/>
    <p:sldId id="1710" r:id="rId51"/>
    <p:sldId id="1717" r:id="rId52"/>
    <p:sldId id="1715" r:id="rId53"/>
    <p:sldId id="1716" r:id="rId54"/>
    <p:sldId id="1664" r:id="rId55"/>
    <p:sldId id="1513" r:id="rId56"/>
    <p:sldId id="1509" r:id="rId57"/>
    <p:sldId id="1494" r:id="rId58"/>
    <p:sldId id="1572" r:id="rId59"/>
    <p:sldId id="1496" r:id="rId60"/>
    <p:sldId id="1590" r:id="rId61"/>
    <p:sldId id="1498" r:id="rId62"/>
    <p:sldId id="1499" r:id="rId63"/>
    <p:sldId id="1665" r:id="rId64"/>
    <p:sldId id="1765" r:id="rId65"/>
    <p:sldId id="1722" r:id="rId66"/>
    <p:sldId id="1723" r:id="rId67"/>
    <p:sldId id="1667" r:id="rId68"/>
    <p:sldId id="1767" r:id="rId69"/>
    <p:sldId id="1674" r:id="rId70"/>
    <p:sldId id="1671" r:id="rId71"/>
    <p:sldId id="1672" r:id="rId72"/>
    <p:sldId id="1718" r:id="rId73"/>
    <p:sldId id="1618" r:id="rId74"/>
    <p:sldId id="1619" r:id="rId75"/>
    <p:sldId id="1622" r:id="rId76"/>
    <p:sldId id="1623" r:id="rId77"/>
    <p:sldId id="1624" r:id="rId78"/>
    <p:sldId id="1625" r:id="rId79"/>
    <p:sldId id="1626" r:id="rId80"/>
    <p:sldId id="1627" r:id="rId81"/>
    <p:sldId id="1628" r:id="rId82"/>
    <p:sldId id="1629" r:id="rId83"/>
    <p:sldId id="1630" r:id="rId84"/>
    <p:sldId id="1631" r:id="rId85"/>
    <p:sldId id="1633" r:id="rId86"/>
    <p:sldId id="1634" r:id="rId87"/>
    <p:sldId id="1766" r:id="rId88"/>
    <p:sldId id="1768" r:id="rId89"/>
    <p:sldId id="1769" r:id="rId90"/>
    <p:sldId id="1770" r:id="rId91"/>
    <p:sldId id="1773" r:id="rId92"/>
    <p:sldId id="1772" r:id="rId93"/>
    <p:sldId id="1771" r:id="rId94"/>
    <p:sldId id="1474" r:id="rId95"/>
    <p:sldId id="1475" r:id="rId96"/>
    <p:sldId id="1774" r:id="rId97"/>
    <p:sldId id="1758" r:id="rId9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202"/>
    <a:srgbClr val="8F050A"/>
    <a:srgbClr val="0A121B"/>
    <a:srgbClr val="9A3E2E"/>
    <a:srgbClr val="BD4C00"/>
    <a:srgbClr val="3E0C3A"/>
    <a:srgbClr val="000000"/>
    <a:srgbClr val="00B0F0"/>
    <a:srgbClr val="E3C540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2754" autoAdjust="0"/>
  </p:normalViewPr>
  <p:slideViewPr>
    <p:cSldViewPr>
      <p:cViewPr varScale="1">
        <p:scale>
          <a:sx n="123" d="100"/>
          <a:sy n="123" d="100"/>
        </p:scale>
        <p:origin x="-11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21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secure.torbit.com</a:t>
            </a:r>
            <a:r>
              <a:rPr lang="en-US" dirty="0" smtClean="0"/>
              <a:t>/b171af3295de06f3/</a:t>
            </a:r>
            <a:r>
              <a:rPr lang="en-US" dirty="0" err="1" smtClean="0"/>
              <a:t>insight-dashboard?site</a:t>
            </a:r>
            <a:r>
              <a:rPr lang="en-US" dirty="0" smtClean="0"/>
              <a:t>=</a:t>
            </a:r>
            <a:r>
              <a:rPr lang="en-US" dirty="0" err="1" smtClean="0"/>
              <a:t>stevesouders.com</a:t>
            </a:r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9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FFEEDD"/>
                </a:solidFill>
              </a:rPr>
              <a:t>photo courtesy of Vicki &amp; Chuck Rogers: </a:t>
            </a:r>
            <a:r>
              <a:rPr lang="en-US" i="1" smtClean="0">
                <a:solidFill>
                  <a:srgbClr val="FFEEDD"/>
                </a:solidFill>
              </a:rPr>
              <a:t>http://www.flickr.com/photos/two-wrongs/205467442/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Stylesheets</a:t>
            </a:r>
            <a:r>
              <a:rPr lang="en-US" dirty="0" smtClean="0"/>
              <a:t> (head)</a:t>
            </a:r>
          </a:p>
          <a:p>
            <a:r>
              <a:rPr lang="en-US" dirty="0" smtClean="0"/>
              <a:t>Scripts</a:t>
            </a:r>
          </a:p>
          <a:p>
            <a:r>
              <a:rPr lang="en-US" dirty="0" smtClean="0"/>
              <a:t>6</a:t>
            </a:r>
            <a:r>
              <a:rPr lang="en-US" baseline="0" dirty="0" smtClean="0"/>
              <a:t> connections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25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chart?chts</a:t>
            </a:r>
            <a:r>
              <a:rPr lang="de-DE" dirty="0" smtClean="0"/>
              <a:t>=CC0000,24&amp;chs=1024x768&amp;chls=1,6,3|20&amp;chxr=1,500,1200,100|2,60,150,20&amp;chxs=0,CC0000,14,-0.5,lt,CC0000,CC0000|1N**+kB,CC0000,14,-0.5,lt,CC0000,CC0000|2,FFFFFF,14,-0.5,lt,FFFFFF,FFFFFF&amp;chxtc=0,4|1,4&amp;chxp=0&amp;chdlp=</a:t>
            </a:r>
            <a:r>
              <a:rPr lang="de-DE" dirty="0" err="1" smtClean="0"/>
              <a:t>bv|r&amp;chd</a:t>
            </a:r>
            <a:r>
              <a:rPr lang="de-DE" dirty="0" smtClean="0"/>
              <a:t>=t:-1|79,78,82,82,82,82,80,82,84,82,85,84,85,85,84,86,86,84,85,85,87,87,85,85,88,90,90,88,90,89,89,88,90,86,88,89,91,91,91,90,88,92,92,92,92,98,99,100,100|-1|626,621,655,651,641,658,654,665,662,660,681,674,679,690,686,697,696,695,710,720,730,735,730,739,784,800,811,788,805,808,808,794,830,792,806,810,836,864,870,875,847,880,887,876,889,1022,1060,1114,1086&amp;chxl=0:|11%2F16%7C+%7C+%7C12%2F28%7C+%7C+%7C2%2F11%7C+%7C+%7C3%2F29%7C+%7C+%7C5%2F16%7C+%7C+%7C7%2F1%7C+%7C+%7C8%2F15%7C+%7C+%7C10%2F1%7C+%7C+%7C11%2F15%7C+%7C+%7C1%2F1%7C+%7C+%7C2%2F15%7C+%7C+%7C4%2F1%7C+%7C+%7C5%2F15%7C+%7C+%7C7%2F1%7C+%7C+%7C8%2F15%7C+%7C+%7C10%2F1%7C+%7C+%7C11%2F15&amp;chxt=</a:t>
            </a:r>
            <a:r>
              <a:rPr lang="de-DE" dirty="0" err="1" smtClean="0"/>
              <a:t>x,y,r&amp;cht</a:t>
            </a:r>
            <a:r>
              <a:rPr lang="de-DE" dirty="0" smtClean="0"/>
              <a:t>=</a:t>
            </a:r>
            <a:r>
              <a:rPr lang="de-DE" dirty="0" err="1" smtClean="0"/>
              <a:t>lxy&amp;chco</a:t>
            </a:r>
            <a:r>
              <a:rPr lang="de-DE" dirty="0" smtClean="0"/>
              <a:t>=FFFFFF,CC0000&amp;chds=9,99,60,150,9,99,500,1200&amp;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34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35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FFEEDD"/>
                </a:solidFill>
              </a:rPr>
              <a:t>photo courtesy of Vicki &amp; Chuck Rogers: </a:t>
            </a:r>
            <a:r>
              <a:rPr lang="en-US" i="1" smtClean="0">
                <a:solidFill>
                  <a:srgbClr val="FFEEDD"/>
                </a:solidFill>
              </a:rPr>
              <a:t>http://www.flickr.com/photos/two-wrongs/205467442/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median: 3.650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2.487</a:t>
            </a:r>
            <a:endParaRPr lang="en-US" dirty="0" smtClean="0"/>
          </a:p>
          <a:p>
            <a:r>
              <a:rPr lang="en-US" dirty="0" smtClean="0"/>
              <a:t>3.777 seconds</a:t>
            </a:r>
            <a:r>
              <a:rPr lang="en-US" baseline="0" dirty="0" smtClean="0"/>
              <a:t> -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/result/120111_0P_2TW4Q/ </a:t>
            </a:r>
            <a:r>
              <a:rPr lang="en-US" dirty="0" smtClean="0"/>
              <a:t> - </a:t>
            </a:r>
            <a:r>
              <a:rPr lang="en-US" baseline="0" dirty="0" smtClean="0"/>
              <a:t>block “.</a:t>
            </a:r>
            <a:r>
              <a:rPr lang="en-US" baseline="0" dirty="0" err="1" smtClean="0"/>
              <a:t>js</a:t>
            </a:r>
            <a:r>
              <a:rPr lang="en-US" baseline="0" dirty="0" smtClean="0"/>
              <a:t>” (it’s not downloaded)</a:t>
            </a:r>
            <a:endParaRPr lang="en-US" dirty="0" smtClean="0"/>
          </a:p>
          <a:p>
            <a:r>
              <a:rPr lang="en-US" dirty="0" smtClean="0"/>
              <a:t>5.471 seconds -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/result/120111_GR_2TW90/</a:t>
            </a:r>
          </a:p>
          <a:p>
            <a:r>
              <a:rPr lang="en-US" dirty="0" err="1" smtClean="0"/>
              <a:t>Alexa</a:t>
            </a:r>
            <a:r>
              <a:rPr lang="en-US" dirty="0" smtClean="0"/>
              <a:t> top 100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wwide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4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Data source: Steve Souders</a:t>
            </a: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2A670-33E3-4199-8139-C48D5089A890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www.flickr.com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devcentre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/108032900/</a:t>
            </a:r>
          </a:p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E64FD-E5ED-4813-AF56-74C0BDDBB979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/mrd00dman/2358726807/</a:t>
            </a:r>
            <a:endParaRPr lang="en-US" sz="1200" i="1" baseline="0" dirty="0" smtClean="0">
              <a:solidFill>
                <a:schemeClr val="bg1"/>
              </a:solidFill>
              <a:effectLst/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4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johnkay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/3539939004/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72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latin typeface="Trebuchet MS" pitchFamily="34" charset="0"/>
              </a:rPr>
              <a:t>india-nepal-iran</a:t>
            </a:r>
            <a:r>
              <a:rPr lang="en-US" sz="1200" i="1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12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/97657657@N00/1918688483/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5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presley_m</a:t>
            </a:r>
            <a:r>
              <a:rPr lang="pl-PL" sz="1200" i="1" baseline="0" dirty="0" smtClean="0">
                <a:latin typeface="Trebuchet MS" pitchFamily="34" charset="0"/>
              </a:rPr>
              <a:t>/5152304885/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nelsoncruz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/431244400/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9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http://www.stevesouders.com/blog/2009/10/19/http-archive-specification-firebug-and-httpwatch/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94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/result/121129_5R_H3T/</a:t>
            </a:r>
          </a:p>
          <a:p>
            <a:r>
              <a:rPr lang="en-US" dirty="0" err="1" smtClean="0"/>
              <a:t>Copius</a:t>
            </a:r>
            <a:r>
              <a:rPr lang="en-US" dirty="0" smtClean="0"/>
              <a:t>:</a:t>
            </a:r>
            <a:r>
              <a:rPr lang="en-US" baseline="0" dirty="0" smtClean="0"/>
              <a:t> 1) late rendering </a:t>
            </a:r>
            <a:r>
              <a:rPr lang="en-US" baseline="0" dirty="0" err="1" smtClean="0"/>
              <a:t>cuz</a:t>
            </a:r>
            <a:r>
              <a:rPr lang="en-US" baseline="0" dirty="0" smtClean="0"/>
              <a:t> big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 image AFTER </a:t>
            </a:r>
            <a:r>
              <a:rPr lang="en-US" baseline="0" dirty="0" err="1" smtClean="0"/>
              <a:t>stylesheet</a:t>
            </a:r>
            <a:r>
              <a:rPr lang="en-US" baseline="0" dirty="0" smtClean="0"/>
              <a:t> (move to inline style), 2) don’t do https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jquery</a:t>
            </a:r>
            <a:r>
              <a:rPr lang="en-US" baseline="0" dirty="0" smtClean="0"/>
              <a:t>, 3) fonts at the end are pushing it 10 more seconds</a:t>
            </a:r>
          </a:p>
          <a:p>
            <a:r>
              <a:rPr lang="en-US" baseline="0" dirty="0" err="1" smtClean="0"/>
              <a:t>Mindsumo</a:t>
            </a:r>
            <a:r>
              <a:rPr lang="en-US" baseline="0" dirty="0" smtClean="0"/>
              <a:t>: 1) doc flush – good! 2) 9 </a:t>
            </a:r>
            <a:r>
              <a:rPr lang="en-US" baseline="0" dirty="0" err="1" smtClean="0"/>
              <a:t>secs</a:t>
            </a:r>
            <a:r>
              <a:rPr lang="en-US" baseline="0" dirty="0" smtClean="0"/>
              <a:t> blank from JS (why started late?) 3) 480K image pushes out </a:t>
            </a:r>
            <a:r>
              <a:rPr lang="en-US" baseline="0" dirty="0" err="1" smtClean="0"/>
              <a:t>onload</a:t>
            </a:r>
            <a:r>
              <a:rPr lang="en-US" baseline="0" dirty="0" smtClean="0"/>
              <a:t> 4) optimize images would save 600K</a:t>
            </a:r>
          </a:p>
          <a:p>
            <a:r>
              <a:rPr lang="en-US" baseline="0" dirty="0" err="1" smtClean="0"/>
              <a:t>Pokki</a:t>
            </a:r>
            <a:r>
              <a:rPr lang="en-US" baseline="0" dirty="0" smtClean="0"/>
              <a:t>: 1) rendering blocked for 8 seconds because of script – domain </a:t>
            </a:r>
            <a:r>
              <a:rPr lang="en-US" baseline="0" dirty="0" err="1" smtClean="0"/>
              <a:t>sharding</a:t>
            </a:r>
            <a:r>
              <a:rPr lang="en-US" baseline="0" dirty="0" smtClean="0"/>
              <a:t> 2) 200 &amp; 300K images take 10 seconds to download 3) don’t refresh main image until after </a:t>
            </a:r>
            <a:r>
              <a:rPr lang="en-US" baseline="0" dirty="0" err="1" smtClean="0"/>
              <a:t>onload</a:t>
            </a:r>
            <a:r>
              <a:rPr lang="en-US" baseline="0" dirty="0" smtClean="0"/>
              <a:t> </a:t>
            </a:r>
          </a:p>
          <a:p>
            <a:r>
              <a:rPr lang="en-US" dirty="0" err="1" smtClean="0"/>
              <a:t>Vungle</a:t>
            </a:r>
            <a:r>
              <a:rPr lang="en-US" dirty="0" smtClean="0"/>
              <a:t>: 1) initial render fast but 200K images take 20 seconds to download 2) good domain </a:t>
            </a:r>
            <a:r>
              <a:rPr lang="en-US" dirty="0" err="1" smtClean="0"/>
              <a:t>sharding</a:t>
            </a:r>
            <a:r>
              <a:rPr lang="en-US" dirty="0" smtClean="0"/>
              <a:t> 3) download</a:t>
            </a:r>
            <a:r>
              <a:rPr lang="en-US" baseline="0" dirty="0" smtClean="0"/>
              <a:t> </a:t>
            </a:r>
            <a:r>
              <a:rPr lang="en-US" dirty="0" smtClean="0"/>
              <a:t>“slides” 2-4 after </a:t>
            </a:r>
            <a:r>
              <a:rPr lang="en-US" dirty="0" err="1" smtClean="0"/>
              <a:t>onload</a:t>
            </a:r>
            <a:r>
              <a:rPr lang="en-US" dirty="0" smtClean="0"/>
              <a:t> 3) optimize images save 300K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3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43188"/>
            <a:ext cx="8458200" cy="690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startupu-20121130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100" b="1" baseline="0" dirty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1740"/>
            <a:ext cx="9144000" cy="3416320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2:</a:t>
            </a:r>
            <a:br>
              <a:rPr lang="en-US" sz="7200" dirty="0" smtClean="0"/>
            </a:br>
            <a:r>
              <a:rPr lang="en-US" sz="7200" dirty="0" smtClean="0"/>
              <a:t>define “performance”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6576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762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724400"/>
            <a:ext cx="7848600" cy="206405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29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err="1" smtClean="0"/>
              <a:t>Startup</a:t>
            </a:r>
            <a:r>
              <a:rPr lang="en-AU" sz="5400" baseline="0" dirty="0" smtClean="0"/>
              <a:t> University</a:t>
            </a:r>
            <a:endParaRPr lang="en-US" sz="5400" baseline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1308100"/>
            <a:ext cx="48387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181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67442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8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Selenium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Torbit,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75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5738"/>
            <a:ext cx="7780003" cy="2308324"/>
          </a:xfrm>
        </p:spPr>
        <p:txBody>
          <a:bodyPr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1:</a:t>
            </a:r>
            <a:br>
              <a:rPr lang="en-US" sz="7200" dirty="0" smtClean="0"/>
            </a:br>
            <a:r>
              <a:rPr lang="en-US" sz="7200" dirty="0" smtClean="0"/>
              <a:t>Fast is Good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6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3: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9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2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latin typeface="Trebuchet MS" charset="0"/>
              </a:rPr>
              <a:t>Rule 1: Make Fewer HTTP Requests</a:t>
            </a:r>
            <a:endParaRPr lang="en-US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87 HTTP requests, 1269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Nov 15 2012: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 &amp;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embed the content of an HTTP response in place of a URL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AU" dirty="0">
                <a:solidFill>
                  <a:schemeClr val="tx1"/>
                </a:solidFill>
              </a:rPr>
              <a:t>g</a:t>
            </a:r>
            <a:r>
              <a:rPr lang="en-AU" dirty="0" smtClean="0">
                <a:solidFill>
                  <a:schemeClr val="tx1"/>
                </a:solidFill>
              </a:rPr>
              <a:t>ood for small images, scripts, &amp; </a:t>
            </a:r>
            <a:r>
              <a:rPr lang="en-AU" dirty="0" err="1" smtClean="0">
                <a:solidFill>
                  <a:schemeClr val="tx1"/>
                </a:solidFill>
              </a:rPr>
              <a:t>stylesheets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62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1602326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1" y="0"/>
            <a:ext cx="9379103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 bwMode="auto">
          <a:xfrm>
            <a:off x="1447800" y="2514600"/>
            <a:ext cx="6248400" cy="1975009"/>
          </a:xfrm>
          <a:prstGeom prst="wedgeRoundRectCallout">
            <a:avLst>
              <a:gd name="adj1" fmla="val 11917"/>
              <a:gd name="adj2" fmla="val 47755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Fast is better than slow.</a:t>
            </a:r>
          </a:p>
          <a:p>
            <a:pPr lvl="1"/>
            <a:r>
              <a:rPr lang="en-US" sz="3200" i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“And we continue to work on making it all go even faster.”</a:t>
            </a:r>
          </a:p>
        </p:txBody>
      </p:sp>
    </p:spTree>
    <p:extLst>
      <p:ext uri="{BB962C8B-B14F-4D97-AF65-F5344CB8AC3E}">
        <p14:creationId xmlns:p14="http://schemas.microsoft.com/office/powerpoint/2010/main" val="2922506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8, FF 3.5,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4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168400"/>
            <a:ext cx="7112000" cy="450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81600" y="1676400"/>
            <a:ext cx="1066800" cy="1446550"/>
          </a:xfrm>
        </p:spPr>
        <p:txBody>
          <a:bodyPr>
            <a:spAutoFit/>
          </a:bodyPr>
          <a:lstStyle/>
          <a:p>
            <a:r>
              <a:rPr lang="en-US" sz="880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{</a:t>
            </a:r>
            <a:endParaRPr lang="en-US" sz="880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4114800" y="2140803"/>
            <a:ext cx="144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4800" baseline="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31%</a:t>
            </a:r>
            <a:endParaRPr lang="en-US" sz="4800" baseline="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5278" y="5988558"/>
            <a:ext cx="8001000" cy="584776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75A7EB"/>
                </a:solidFill>
              </a:rPr>
              <a:t>all requests containing “.</a:t>
            </a:r>
            <a:r>
              <a:rPr lang="en-US" dirty="0" err="1" smtClean="0">
                <a:solidFill>
                  <a:srgbClr val="75A7EB"/>
                </a:solidFill>
              </a:rPr>
              <a:t>js</a:t>
            </a:r>
            <a:r>
              <a:rPr lang="en-US" dirty="0" smtClean="0">
                <a:solidFill>
                  <a:srgbClr val="75A7EB"/>
                </a:solidFill>
              </a:rPr>
              <a:t>” are skipped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029497" y="4839810"/>
            <a:ext cx="1587542" cy="11834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5A7EB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970209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trends.php?s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=</a:t>
            </a:r>
            <a:r>
              <a:rPr lang="en-US" sz="2400" i="1" baseline="0" dirty="0" smtClean="0">
                <a:solidFill>
                  <a:schemeClr val="tx1"/>
                </a:solidFill>
                <a:cs typeface="Courier New"/>
              </a:rPr>
              <a:t>intersection</a:t>
            </a:r>
          </a:p>
        </p:txBody>
      </p:sp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/>
        </p:nvGraphicFramePr>
        <p:xfrm>
          <a:off x="357188" y="1219200"/>
          <a:ext cx="8429627" cy="5394960"/>
        </p:xfrm>
        <a:graphic>
          <a:graphicData uri="http://schemas.openxmlformats.org/drawingml/2006/table">
            <a:tbl>
              <a:tblPr/>
              <a:tblGrid>
                <a:gridCol w="3567831"/>
                <a:gridCol w="1699404"/>
                <a:gridCol w="3162392"/>
              </a:tblGrid>
              <a:tr h="40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JavaScript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Functions Executed before onload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www.aol.com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324 K</a:t>
                      </a: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www.ebay.com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234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www.facebook.com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553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 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www.google.com/search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??%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www.bing.com/search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10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www.msn.com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152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www.myspace.com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248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en.wikipedia.org/wiki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99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www.yahoo.com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381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www.youtube.com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274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56425" y="61547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29%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18050" y="616108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229 K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164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initial payload and execution</a:t>
            </a:r>
          </a:p>
        </p:txBody>
      </p:sp>
    </p:spTree>
    <p:extLst>
      <p:ext uri="{BB962C8B-B14F-4D97-AF65-F5344CB8AC3E}">
        <p14:creationId xmlns:p14="http://schemas.microsoft.com/office/powerpoint/2010/main" val="302592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035"/>
            <a:ext cx="9144000" cy="923330"/>
          </a:xfrm>
        </p:spPr>
        <p:txBody>
          <a:bodyPr>
            <a:spAutoFit/>
          </a:bodyPr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534400" cy="450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your JavaScript between what's needed to render the page and everything else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defer "everything </a:t>
            </a: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else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"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manually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(Page Speed</a:t>
            </a: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), automatically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(Microsoft Doloto)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without 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blocking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5164491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FD7F82"/>
                </a:solidFill>
              </a:rPr>
              <a:t>blocks other downloads (IE 6-7, images in IE, </a:t>
            </a:r>
            <a:r>
              <a:rPr lang="en-US" sz="3600" dirty="0" err="1" smtClean="0">
                <a:solidFill>
                  <a:srgbClr val="FD7F82"/>
                </a:solidFill>
              </a:rPr>
              <a:t>iframes</a:t>
            </a:r>
            <a:r>
              <a:rPr lang="en-US" sz="36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(IE 6-7)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</p:spTree>
    <p:extLst>
      <p:ext uri="{BB962C8B-B14F-4D97-AF65-F5344CB8AC3E}">
        <p14:creationId xmlns:p14="http://schemas.microsoft.com/office/powerpoint/2010/main" val="67421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4610493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’&gt;&lt;/script&gt;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</a:t>
            </a:r>
            <a:r>
              <a:rPr lang="en-US" sz="36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3600" dirty="0" smtClean="0">
                <a:solidFill>
                  <a:srgbClr val="FD7F82"/>
                </a:solidFill>
              </a:rPr>
              <a:t> parse-execute</a:t>
            </a:r>
          </a:p>
        </p:txBody>
      </p:sp>
    </p:spTree>
    <p:extLst>
      <p:ext uri="{BB962C8B-B14F-4D97-AF65-F5344CB8AC3E}">
        <p14:creationId xmlns:p14="http://schemas.microsoft.com/office/powerpoint/2010/main" val="331891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2009: load scripts </a:t>
            </a:r>
            <a:r>
              <a:rPr lang="en-US" sz="4800" dirty="0" err="1" smtClean="0"/>
              <a:t>async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4856714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(‘script’);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‘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(‘head’)[0].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parse-execute</a:t>
            </a: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30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2272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3740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i="1" dirty="0" smtClean="0"/>
              <a:t>mobile</a:t>
            </a:r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69950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reduce HTTP requests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219200"/>
            <a:ext cx="8382000" cy="57154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sprites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data: URIs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CSS3: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border-radius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box-shadow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linear-gradient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transform: rotate, scale, skew, translate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Canvas, SVG</a:t>
            </a:r>
          </a:p>
          <a:p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1872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0" y="0"/>
            <a:ext cx="9144000" cy="8915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FFFFFF"/>
                </a:solidFill>
                <a:effectLst>
                  <a:glow rad="508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responsive images</a:t>
            </a:r>
            <a:endParaRPr lang="en-US" sz="6000" baseline="0" dirty="0">
              <a:solidFill>
                <a:srgbClr val="FFFFFF"/>
              </a:solidFill>
              <a:effectLst>
                <a:glow rad="508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219200"/>
            <a:ext cx="8686800" cy="52814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resize images based on screen size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example: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Sencha.io</a:t>
            </a: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Src</a:t>
            </a: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UA 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classification: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DeviceAtlas</a:t>
            </a:r>
            <a:endParaRPr lang="en-US" sz="3600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domain </a:t>
            </a:r>
            <a:r>
              <a:rPr lang="en-US" sz="36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sharding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src</a:t>
            </a:r>
            <a:r>
              <a:rPr lang="en-US" b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[1-4].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sencha.io</a:t>
            </a:r>
            <a:endParaRPr lang="en-US" sz="3600" b="1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2400"/>
              </a:spcBef>
            </a:pP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also: </a:t>
            </a:r>
            <a:r>
              <a:rPr lang="en-US" sz="2800" i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http://adaptive-images.com</a:t>
            </a:r>
            <a:r>
              <a:rPr lang="en-US" sz="2800" i="1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spc="-1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github.com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filamentgroup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/Responsive-Images</a:t>
            </a:r>
            <a:endParaRPr lang="en-US" sz="2800" i="1" spc="-1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514600"/>
            <a:ext cx="7924800" cy="10772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&lt;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img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=‘http://</a:t>
            </a:r>
            <a:r>
              <a:rPr lang="en-US" b="1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src.sencha.io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/http://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mydomain.com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logo.gif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’</a:t>
            </a:r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&gt;</a:t>
            </a:r>
            <a:endParaRPr lang="en-US" b="1" baseline="0" dirty="0">
              <a:solidFill>
                <a:schemeClr val="tx1"/>
              </a:solidFill>
              <a:effectLst/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78346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2400657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&lt;!</a:t>
            </a:r>
            <a:r>
              <a:rPr lang="en-US" b="1" dirty="0" err="1">
                <a:solidFill>
                  <a:srgbClr val="000000"/>
                </a:solidFill>
                <a:effectLst/>
                <a:latin typeface="Courier New"/>
                <a:cs typeface="Courier New"/>
              </a:rPr>
              <a:t>doctype</a:t>
            </a: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html&gt;</a:t>
            </a:r>
          </a:p>
          <a:p>
            <a:pPr>
              <a:lnSpc>
                <a:spcPct val="5000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&lt;html manifest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=“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myapp.appcache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”&gt;</a:t>
            </a:r>
            <a:endParaRPr lang="en-US" b="1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r>
              <a:rPr lang="en-US" sz="3600" dirty="0" err="1" smtClean="0">
                <a:solidFill>
                  <a:srgbClr val="000000"/>
                </a:solidFill>
                <a:effectLst/>
              </a:rPr>
              <a:t>myapp.appcache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19200" y="3657600"/>
            <a:ext cx="4038600" cy="2600712"/>
          </a:xfrm>
          <a:prstGeom prst="rect">
            <a:avLst/>
          </a:prstGeom>
          <a:noFill/>
          <a:ln w="4127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 MANIFEST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# Revision: 1.28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/images/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logo.gif</a:t>
            </a:r>
            <a:endParaRPr lang="en-US" sz="2000" b="1" baseline="0" dirty="0" smtClean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NETWORK: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login.html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FALLBACK: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index.html</a:t>
            </a: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offline.html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62484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effectLst/>
                <a:latin typeface="Trebuchet MS" pitchFamily="34" charset="0"/>
              </a:rPr>
              <a:t>Content-Type: text/cache-manifest</a:t>
            </a:r>
            <a:endParaRPr lang="en-US" sz="1600" i="1" baseline="0" dirty="0">
              <a:effectLst/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19200" y="3657600"/>
            <a:ext cx="4038600" cy="25908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31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2045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 gotchas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6712"/>
            <a:ext cx="8534400" cy="4648200"/>
          </a:xfrm>
        </p:spPr>
        <p:txBody>
          <a:bodyPr/>
          <a:lstStyle/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html docs w/ manifest are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404 =&gt; nothing is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size: 5MB+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must rev </a:t>
            </a:r>
            <a:r>
              <a:rPr lang="en-US" sz="3600" dirty="0" smtClean="0">
                <a:solidFill>
                  <a:srgbClr val="000000"/>
                </a:solidFill>
              </a:rPr>
              <a:t>manifest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to update resources</a:t>
            </a:r>
          </a:p>
          <a:p>
            <a:pPr marL="0" indent="0"/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update is served on 2</a:t>
            </a:r>
            <a:r>
              <a:rPr lang="en-US" sz="3600" b="1" baseline="300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 (?!?!)</a:t>
            </a:r>
          </a:p>
          <a:p>
            <a:endParaRPr lang="en-US" sz="3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594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431" y="152400"/>
            <a:ext cx="167640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 </a:t>
            </a:r>
            <a:endParaRPr lang="en-US" baseline="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3826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1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7825" y="152400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is empty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  <a:endParaRPr lang="en-US" baseline="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431" y="3551634"/>
            <a:ext cx="19812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rev manifest </a:t>
            </a:r>
            <a:endParaRPr lang="en-US" baseline="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63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97825" y="3551634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  <a:endParaRPr lang="en-US" baseline="0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70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4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48831" y="3551634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 </a:t>
            </a:r>
            <a:r>
              <a:rPr lang="en-US" b="1" u="sng" baseline="0" dirty="0" smtClean="0">
                <a:latin typeface="+mn-lt"/>
              </a:rPr>
              <a:t>again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 (304)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26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5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00800" y="-152400"/>
            <a:ext cx="2971800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app cache</a:t>
            </a:r>
          </a:p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reload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94" y="4536107"/>
            <a:ext cx="360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91" y="5966774"/>
            <a:ext cx="360000" cy="36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43" y="4064880"/>
            <a:ext cx="360000" cy="36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99" y="688462"/>
            <a:ext cx="360000" cy="36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50" y="2103327"/>
            <a:ext cx="360000" cy="36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10" y="2560230"/>
            <a:ext cx="360000" cy="36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52" y="4088583"/>
            <a:ext cx="360000" cy="36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102" y="4545190"/>
            <a:ext cx="360000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45" y="4089174"/>
            <a:ext cx="360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73438" y="4568746"/>
            <a:ext cx="441710" cy="3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6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62000" y="0"/>
            <a:ext cx="11531349" cy="6858000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152400" y="1447800"/>
            <a:ext cx="91440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/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window.applicationCache.addEventListener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('</a:t>
            </a:r>
            <a:r>
              <a:rPr lang="en-US" sz="2800" b="1" spc="-160" baseline="0" dirty="0" err="1">
                <a:solidFill>
                  <a:srgbClr val="FF6600"/>
                </a:solidFill>
                <a:effectLst/>
                <a:latin typeface="Courier New"/>
                <a:cs typeface="Courier New"/>
              </a:rPr>
              <a:t>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', </a:t>
            </a:r>
            <a:endParaRPr lang="en-US" sz="2800" b="1" spc="-160" baseline="0" dirty="0" smtClean="0">
              <a:solidFill>
                <a:schemeClr val="tx1"/>
              </a:solidFill>
              <a:effectLst/>
              <a:latin typeface="Courier New"/>
              <a:cs typeface="Courier New"/>
            </a:endParaRP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function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(e) {</a:t>
            </a:r>
            <a:b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</a:b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 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if (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window.applicationCache.status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==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)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{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if ( confirm(“Load new content?”) ) {</a:t>
            </a:r>
          </a:p>
          <a:p>
            <a:pPr marL="0" indent="0"/>
            <a:r>
              <a:rPr lang="en-US" sz="2600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600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...</a:t>
            </a:r>
          </a:p>
          <a:p>
            <a:pPr marL="0" indent="0"/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 smtClean="0">
                <a:solidFill>
                  <a:schemeClr val="tx1"/>
                </a:solidFill>
                <a:effectLst/>
                <a:cs typeface="Courier New"/>
              </a:rPr>
              <a:t>http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://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www.webdirections.org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/blog/get-offline/</a:t>
            </a:r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http://www.html5rocks.com/en/tutorials/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appcache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/beginner/</a:t>
            </a:r>
            <a:endParaRPr lang="en-US" sz="2000" i="1" baseline="0" dirty="0" smtClean="0">
              <a:solidFill>
                <a:schemeClr val="tx1"/>
              </a:solidFill>
              <a:effectLst/>
              <a:cs typeface="Courier New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load twice workaround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96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457200" y="0"/>
            <a:ext cx="10312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16683" cy="4648200"/>
          </a:xfrm>
        </p:spPr>
        <p:txBody>
          <a:bodyPr/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window.localStorage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removeItem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clear()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sessionStorage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 popular browsers, 5MB max</a:t>
            </a:r>
          </a:p>
          <a:p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http://dev.w3</a:t>
            </a: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.org/html5/</a:t>
            </a:r>
            <a:r>
              <a:rPr lang="en-US" sz="28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webstorage</a:t>
            </a:r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http://diveintohtml5.org/</a:t>
            </a:r>
            <a:r>
              <a:rPr lang="en-US" sz="28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storage.html</a:t>
            </a:r>
            <a:endParaRPr lang="en-US" sz="28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166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3000"/>
                    </a14:imgEffect>
                    <a14:imgEffect>
                      <a14:brightnessContrast bright="-26000" contras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0" y="0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</a:rPr>
              <a:t> as cache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86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doc: write JS &amp; CSS blocks to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&lt;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&gt;(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function()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{.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..</a:t>
            </a:r>
            <a:r>
              <a:rPr lang="en-US" sz="2000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set cookie with entries &amp; version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MRES=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-0yDUQJ03U8Hjija: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4EaJoFuDoX0iloI:...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later docs: read JS &amp; CSS from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document.write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 </a:t>
            </a:r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localStorage.getItem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 );</a:t>
            </a:r>
            <a:r>
              <a:rPr lang="en-US" sz="2000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1464"/>
              </a:spcBef>
            </a:pP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/blog/2011/03/28/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storager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-case-study-bing-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google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20702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4:</a:t>
            </a:r>
            <a:br>
              <a:rPr lang="en-US" sz="7200" dirty="0" smtClean="0"/>
            </a:br>
            <a:r>
              <a:rPr lang="en-US" sz="7200" dirty="0" smtClean="0"/>
              <a:t>performance tools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21919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03" y="2438400"/>
            <a:ext cx="9144000" cy="1143000"/>
          </a:xfrm>
        </p:spPr>
        <p:txBody>
          <a:bodyPr/>
          <a:lstStyle/>
          <a:p>
            <a:r>
              <a:rPr lang="en-US" sz="7200" dirty="0" err="1" smtClean="0"/>
              <a:t>dev</a:t>
            </a:r>
            <a:r>
              <a:rPr lang="en-US" sz="7200" dirty="0" smtClean="0"/>
              <a:t> tools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45148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50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295400"/>
            <a:ext cx="8001000" cy="5663089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600" b="1" baseline="0" dirty="0" smtClean="0">
                <a:solidFill>
                  <a:schemeClr val="tx1"/>
                </a:solidFill>
              </a:rPr>
              <a:t>on by default</a:t>
            </a:r>
          </a:p>
          <a:p>
            <a:r>
              <a:rPr lang="en-US" sz="3600" b="1" baseline="0" dirty="0" smtClean="0">
                <a:solidFill>
                  <a:schemeClr val="tx1"/>
                </a:solidFill>
              </a:rPr>
              <a:t>browsers that support </a:t>
            </a:r>
            <a:r>
              <a:rPr lang="en-US" sz="3600" b="1" baseline="0" dirty="0" err="1" smtClean="0">
                <a:solidFill>
                  <a:schemeClr val="tx1"/>
                </a:solidFill>
              </a:rPr>
              <a:t>Nav</a:t>
            </a:r>
            <a:r>
              <a:rPr lang="en-US" sz="3600" b="1" baseline="0" dirty="0" smtClean="0">
                <a:solidFill>
                  <a:schemeClr val="tx1"/>
                </a:solidFill>
              </a:rPr>
              <a:t> Timing</a:t>
            </a: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Chrome 6+</a:t>
            </a:r>
            <a:endParaRPr lang="en-US" b="1" baseline="0" dirty="0">
              <a:solidFill>
                <a:schemeClr val="tx1"/>
              </a:solidFill>
            </a:endParaRP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IE9+</a:t>
            </a:r>
            <a:endParaRPr lang="en-US" b="1" baseline="0" dirty="0">
              <a:solidFill>
                <a:schemeClr val="tx1"/>
              </a:solidFill>
            </a:endParaRP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Firefox 7+ (buggy)</a:t>
            </a:r>
            <a:endParaRPr lang="en-US" b="1" baseline="0" dirty="0">
              <a:solidFill>
                <a:schemeClr val="tx1"/>
              </a:solidFill>
            </a:endParaRP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Android 4+</a:t>
            </a:r>
          </a:p>
          <a:p>
            <a:r>
              <a:rPr lang="en-US" sz="3600" b="1" baseline="0" dirty="0" smtClean="0">
                <a:solidFill>
                  <a:schemeClr val="tx1"/>
                </a:solidFill>
              </a:rPr>
              <a:t>1% sampling rate by default</a:t>
            </a: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can change to 10%</a:t>
            </a:r>
          </a:p>
          <a:p>
            <a:pPr lvl="1"/>
            <a:r>
              <a:rPr lang="en-US" b="1" baseline="0" dirty="0">
                <a:solidFill>
                  <a:schemeClr val="tx1"/>
                </a:solidFill>
                <a:latin typeface="Courier New"/>
                <a:cs typeface="Courier New"/>
              </a:rPr>
              <a:t>_</a:t>
            </a:r>
            <a:r>
              <a:rPr lang="en-US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setSiteSpeedSampleRate</a:t>
            </a:r>
            <a:r>
              <a:rPr lang="en-US" b="1" baseline="0" dirty="0">
                <a:solidFill>
                  <a:schemeClr val="tx1"/>
                </a:solidFill>
                <a:latin typeface="Courier New"/>
                <a:cs typeface="Courier New"/>
              </a:rPr>
              <a:t>(</a:t>
            </a:r>
            <a:r>
              <a:rPr lang="en-US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2400" b="1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b="1" i="1" baseline="0" dirty="0" err="1">
                <a:solidFill>
                  <a:schemeClr val="tx1"/>
                </a:solidFill>
                <a:cs typeface="Courier New"/>
              </a:rPr>
              <a:t>analytics.blogspot.com</a:t>
            </a:r>
            <a:r>
              <a:rPr lang="en-US" sz="2400" b="1" i="1" baseline="0" dirty="0">
                <a:solidFill>
                  <a:schemeClr val="tx1"/>
                </a:solidFill>
                <a:cs typeface="Courier New"/>
              </a:rPr>
              <a:t>/2011/11/site-speed-now-even-easier-to-</a:t>
            </a:r>
            <a:r>
              <a:rPr lang="en-US" sz="2400" b="1" i="1" baseline="0" dirty="0" err="1">
                <a:solidFill>
                  <a:schemeClr val="tx1"/>
                </a:solidFill>
                <a:cs typeface="Courier New"/>
              </a:rPr>
              <a:t>access.html</a:t>
            </a:r>
            <a:endParaRPr lang="en-US" sz="2400" b="1" i="1" baseline="0" dirty="0" smtClean="0">
              <a:solidFill>
                <a:schemeClr val="tx1"/>
              </a:solidFill>
              <a:cs typeface="Courier New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GA </a:t>
            </a:r>
            <a:r>
              <a:rPr lang="en-US" sz="6000" baseline="0" dirty="0">
                <a:solidFill>
                  <a:srgbClr val="000000"/>
                </a:solidFill>
              </a:rPr>
              <a:t>s</a:t>
            </a:r>
            <a:r>
              <a:rPr lang="en-US" sz="6000" baseline="0" dirty="0" smtClean="0">
                <a:solidFill>
                  <a:srgbClr val="000000"/>
                </a:solidFill>
              </a:rPr>
              <a:t>ite speed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54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141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0" y="65214"/>
            <a:ext cx="2289090" cy="672492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624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44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53200" y="4983540"/>
            <a:ext cx="167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en-AU" sz="3200" kern="0" baseline="0" dirty="0" smtClean="0">
                <a:solidFill>
                  <a:srgbClr val="B80202"/>
                </a:solidFill>
                <a:latin typeface="+mn-lt"/>
              </a:rPr>
              <a:t>Chrome </a:t>
            </a:r>
            <a:r>
              <a:rPr lang="en-AU" sz="3200" kern="0" baseline="0" dirty="0" err="1" smtClean="0">
                <a:solidFill>
                  <a:srgbClr val="B80202"/>
                </a:solidFill>
                <a:latin typeface="+mn-lt"/>
              </a:rPr>
              <a:t>Dev</a:t>
            </a:r>
            <a:r>
              <a:rPr lang="en-AU" sz="3200" kern="0" baseline="0" dirty="0" smtClean="0">
                <a:solidFill>
                  <a:srgbClr val="B80202"/>
                </a:solidFill>
                <a:latin typeface="+mn-lt"/>
              </a:rPr>
              <a:t> Tools</a:t>
            </a:r>
            <a:endParaRPr lang="en-US" sz="3200" kern="0" baseline="0" dirty="0">
              <a:solidFill>
                <a:srgbClr val="B8020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8096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156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6023120" y="4342574"/>
            <a:ext cx="1133137" cy="448709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0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381000"/>
            <a:ext cx="8763000" cy="157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5400" baseline="0" dirty="0" err="1" smtClean="0">
                <a:solidFill>
                  <a:schemeClr val="bg1"/>
                </a:solidFill>
                <a:latin typeface="Arial Black" pitchFamily="34" charset="0"/>
              </a:rPr>
              <a:t>Browserscope</a:t>
            </a:r>
            <a:endParaRPr lang="en-AU" sz="5400" baseline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AU" sz="5400" baseline="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262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souders\images\blog\har-firebu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5943600" cy="4171950"/>
          </a:xfrm>
          <a:prstGeom prst="rect">
            <a:avLst/>
          </a:prstGeom>
          <a:noFill/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381000"/>
            <a:ext cx="8686800" cy="159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5400" baseline="0" dirty="0" smtClean="0">
                <a:solidFill>
                  <a:schemeClr val="bg1"/>
                </a:solidFill>
                <a:latin typeface="Arial Black" pitchFamily="34" charset="0"/>
              </a:rPr>
              <a:t>HTTP Archive Format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5400" baseline="0" dirty="0" smtClean="0">
                <a:solidFill>
                  <a:schemeClr val="bg1"/>
                </a:solidFill>
                <a:latin typeface="Arial Black" pitchFamily="34" charset="0"/>
              </a:rPr>
              <a:t>(HAR)</a:t>
            </a:r>
            <a:endParaRPr lang="en-US" sz="5400" baseline="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7075" y="4305300"/>
            <a:ext cx="56483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 bwMode="auto">
          <a:xfrm>
            <a:off x="1278255" y="3684270"/>
            <a:ext cx="521970" cy="247650"/>
          </a:xfrm>
          <a:custGeom>
            <a:avLst/>
            <a:gdLst>
              <a:gd name="connsiteX0" fmla="*/ 230505 w 521970"/>
              <a:gd name="connsiteY0" fmla="*/ 7620 h 247650"/>
              <a:gd name="connsiteX1" fmla="*/ 36195 w 521970"/>
              <a:gd name="connsiteY1" fmla="*/ 30480 h 247650"/>
              <a:gd name="connsiteX2" fmla="*/ 36195 w 521970"/>
              <a:gd name="connsiteY2" fmla="*/ 190500 h 247650"/>
              <a:gd name="connsiteX3" fmla="*/ 253365 w 521970"/>
              <a:gd name="connsiteY3" fmla="*/ 247650 h 247650"/>
              <a:gd name="connsiteX4" fmla="*/ 470535 w 521970"/>
              <a:gd name="connsiteY4" fmla="*/ 190500 h 247650"/>
              <a:gd name="connsiteX5" fmla="*/ 493395 w 521970"/>
              <a:gd name="connsiteY5" fmla="*/ 87630 h 247650"/>
              <a:gd name="connsiteX6" fmla="*/ 299085 w 521970"/>
              <a:gd name="connsiteY6" fmla="*/ 190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0" h="247650">
                <a:moveTo>
                  <a:pt x="230505" y="7620"/>
                </a:moveTo>
                <a:cubicBezTo>
                  <a:pt x="149542" y="3810"/>
                  <a:pt x="68580" y="0"/>
                  <a:pt x="36195" y="30480"/>
                </a:cubicBezTo>
                <a:cubicBezTo>
                  <a:pt x="3810" y="60960"/>
                  <a:pt x="0" y="154305"/>
                  <a:pt x="36195" y="190500"/>
                </a:cubicBezTo>
                <a:cubicBezTo>
                  <a:pt x="72390" y="226695"/>
                  <a:pt x="180975" y="247650"/>
                  <a:pt x="253365" y="247650"/>
                </a:cubicBezTo>
                <a:cubicBezTo>
                  <a:pt x="325755" y="247650"/>
                  <a:pt x="430530" y="217170"/>
                  <a:pt x="470535" y="190500"/>
                </a:cubicBezTo>
                <a:cubicBezTo>
                  <a:pt x="510540" y="163830"/>
                  <a:pt x="521970" y="116205"/>
                  <a:pt x="493395" y="87630"/>
                </a:cubicBezTo>
                <a:cubicBezTo>
                  <a:pt x="464820" y="59055"/>
                  <a:pt x="381952" y="39052"/>
                  <a:pt x="299085" y="1905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417570" y="4876800"/>
            <a:ext cx="1143000" cy="304800"/>
          </a:xfrm>
          <a:custGeom>
            <a:avLst/>
            <a:gdLst>
              <a:gd name="connsiteX0" fmla="*/ 230505 w 521970"/>
              <a:gd name="connsiteY0" fmla="*/ 7620 h 247650"/>
              <a:gd name="connsiteX1" fmla="*/ 36195 w 521970"/>
              <a:gd name="connsiteY1" fmla="*/ 30480 h 247650"/>
              <a:gd name="connsiteX2" fmla="*/ 36195 w 521970"/>
              <a:gd name="connsiteY2" fmla="*/ 190500 h 247650"/>
              <a:gd name="connsiteX3" fmla="*/ 253365 w 521970"/>
              <a:gd name="connsiteY3" fmla="*/ 247650 h 247650"/>
              <a:gd name="connsiteX4" fmla="*/ 470535 w 521970"/>
              <a:gd name="connsiteY4" fmla="*/ 190500 h 247650"/>
              <a:gd name="connsiteX5" fmla="*/ 493395 w 521970"/>
              <a:gd name="connsiteY5" fmla="*/ 87630 h 247650"/>
              <a:gd name="connsiteX6" fmla="*/ 299085 w 521970"/>
              <a:gd name="connsiteY6" fmla="*/ 190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0" h="247650">
                <a:moveTo>
                  <a:pt x="230505" y="7620"/>
                </a:moveTo>
                <a:cubicBezTo>
                  <a:pt x="149542" y="3810"/>
                  <a:pt x="68580" y="0"/>
                  <a:pt x="36195" y="30480"/>
                </a:cubicBezTo>
                <a:cubicBezTo>
                  <a:pt x="3810" y="60960"/>
                  <a:pt x="0" y="154305"/>
                  <a:pt x="36195" y="190500"/>
                </a:cubicBezTo>
                <a:cubicBezTo>
                  <a:pt x="72390" y="226695"/>
                  <a:pt x="180975" y="247650"/>
                  <a:pt x="253365" y="247650"/>
                </a:cubicBezTo>
                <a:cubicBezTo>
                  <a:pt x="325755" y="247650"/>
                  <a:pt x="430530" y="217170"/>
                  <a:pt x="470535" y="190500"/>
                </a:cubicBezTo>
                <a:cubicBezTo>
                  <a:pt x="510540" y="163830"/>
                  <a:pt x="521970" y="116205"/>
                  <a:pt x="493395" y="87630"/>
                </a:cubicBezTo>
                <a:cubicBezTo>
                  <a:pt x="464820" y="59055"/>
                  <a:pt x="381952" y="39052"/>
                  <a:pt x="299085" y="1905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607945" y="2276475"/>
            <a:ext cx="1123950" cy="299085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4" name="Straight Arrow Connector 13"/>
          <p:cNvCxnSpPr>
            <a:stCxn id="8" idx="5"/>
          </p:cNvCxnSpPr>
          <p:nvPr/>
        </p:nvCxnSpPr>
        <p:spPr bwMode="auto">
          <a:xfrm flipV="1">
            <a:off x="1771650" y="2514600"/>
            <a:ext cx="880110" cy="1257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45465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8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59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03" y="2438400"/>
            <a:ext cx="9144000" cy="1143000"/>
          </a:xfrm>
        </p:spPr>
        <p:txBody>
          <a:bodyPr/>
          <a:lstStyle/>
          <a:p>
            <a:r>
              <a:rPr lang="en-US" sz="7200" dirty="0"/>
              <a:t>m</a:t>
            </a:r>
            <a:r>
              <a:rPr lang="en-US" sz="7200" dirty="0" smtClean="0"/>
              <a:t>obile tools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83302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7162800" y="6550223"/>
            <a:ext cx="19812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blaze.io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/mobile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372600" cy="68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66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982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977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 flipH="1">
            <a:off x="1154348" y="1208166"/>
            <a:ext cx="2464579" cy="3048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05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450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3217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1269363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5029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mobileperf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mobileperfbkm.php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95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"/>
            <a:ext cx="3657600" cy="54864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4267200" y="1828800"/>
            <a:ext cx="990600" cy="3048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7220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stevesouders.com</a:t>
            </a:r>
            <a:r>
              <a:rPr lang="en-US" sz="3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mobileperf</a:t>
            </a:r>
            <a:endParaRPr lang="en-US" sz="32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26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"/>
            <a:ext cx="3657600" cy="54864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5181600" y="1524000"/>
            <a:ext cx="990600" cy="3048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stevesouders.com</a:t>
            </a:r>
            <a:r>
              <a:rPr lang="en-US" sz="3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mobileperf</a:t>
            </a:r>
            <a:endParaRPr lang="en-US" sz="32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5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879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105400"/>
            <a:ext cx="7848600" cy="74193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bIns="140400" rtlCol="0">
            <a:spAutoFit/>
          </a:bodyPr>
          <a:lstStyle/>
          <a:p>
            <a:r>
              <a:rPr lang="en-US" sz="1800" b="1" baseline="0" dirty="0" smtClean="0">
                <a:latin typeface="Courier New"/>
                <a:cs typeface="Courier New"/>
              </a:rPr>
              <a:t>mres</a:t>
            </a:r>
            <a:r>
              <a:rPr lang="en-US" sz="1800" b="1" baseline="0" dirty="0">
                <a:latin typeface="Courier New"/>
                <a:cs typeface="Courier New"/>
              </a:rPr>
              <a:t>.-8Y5Dw_nSfQztyYx: &lt;style&gt;a{color:#11c}</a:t>
            </a:r>
            <a:r>
              <a:rPr lang="en-US" sz="1800" b="1" baseline="0" dirty="0" err="1">
                <a:latin typeface="Courier New"/>
                <a:cs typeface="Courier New"/>
              </a:rPr>
              <a:t>a:visited</a:t>
            </a:r>
            <a:r>
              <a:rPr lang="en-US" sz="1800" b="1" baseline="0" dirty="0">
                <a:latin typeface="Courier New"/>
                <a:cs typeface="Courier New"/>
              </a:rPr>
              <a:t>{</a:t>
            </a:r>
            <a:r>
              <a:rPr lang="en-US" sz="1800" b="1" baseline="0" dirty="0" smtClean="0">
                <a:latin typeface="Courier New"/>
                <a:cs typeface="Courier New"/>
              </a:rPr>
              <a:t>c…</a:t>
            </a:r>
          </a:p>
          <a:p>
            <a:r>
              <a:rPr lang="en-US" sz="1800" b="1" baseline="0" dirty="0">
                <a:latin typeface="Courier New"/>
                <a:cs typeface="Courier New"/>
              </a:rPr>
              <a:t>mres.-Kx7q38gfNkQMtpx: &lt;script&gt; //&lt;![CDATA[ </a:t>
            </a:r>
            <a:r>
              <a:rPr lang="en-US" sz="1800" b="1" baseline="0" dirty="0" err="1">
                <a:latin typeface="Courier New"/>
                <a:cs typeface="Courier New"/>
              </a:rPr>
              <a:t>var</a:t>
            </a:r>
            <a:r>
              <a:rPr lang="en-US" sz="1800" b="1" baseline="0" dirty="0">
                <a:latin typeface="Courier New"/>
                <a:cs typeface="Courier New"/>
              </a:rPr>
              <a:t> Zn={},</a:t>
            </a:r>
            <a:r>
              <a:rPr lang="en-US" sz="1800" b="1" baseline="0" dirty="0" smtClean="0">
                <a:latin typeface="Courier New"/>
                <a:cs typeface="Courier New"/>
              </a:rPr>
              <a:t>…</a:t>
            </a:r>
            <a:endParaRPr lang="en-US" sz="1800" b="1" baseline="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62888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1828800" y="5763128"/>
            <a:ext cx="1371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88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632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>
            <a:off x="7315200" y="0"/>
            <a:ext cx="1981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http://</a:t>
            </a:r>
            <a:r>
              <a:rPr lang="en-US" sz="1400" baseline="0" dirty="0" err="1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loadtimer.org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213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67850" cy="6720840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>
            <a:off x="7315200" y="0"/>
            <a:ext cx="1981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http://</a:t>
            </a:r>
            <a:r>
              <a:rPr lang="en-US" sz="1400" baseline="0" dirty="0" err="1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loadtimer.org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47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03" y="2438400"/>
            <a:ext cx="9144000" cy="1143000"/>
          </a:xfrm>
        </p:spPr>
        <p:txBody>
          <a:bodyPr/>
          <a:lstStyle/>
          <a:p>
            <a:r>
              <a:rPr lang="en-US" sz="7200" dirty="0" smtClean="0"/>
              <a:t>web accelerators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90728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9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59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52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2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37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21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 (JavaScript)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souders@google.com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/docs/startupu-20121130.pptx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Performance Analysis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784229"/>
              </p:ext>
            </p:extLst>
          </p:nvPr>
        </p:nvGraphicFramePr>
        <p:xfrm>
          <a:off x="598850" y="914400"/>
          <a:ext cx="7894098" cy="552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74512"/>
                <a:gridCol w="918917"/>
                <a:gridCol w="1073791"/>
                <a:gridCol w="825993"/>
                <a:gridCol w="80088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URL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First View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Speed Index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FF00"/>
                          </a:solidFill>
                        </a:rPr>
                        <a:t>Reqs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Size (MB)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copious.com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18.3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7114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72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https://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getclever.com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  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9.5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4375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35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https://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www.mindsumo.com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15.0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10076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86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www.nest.com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5.6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4925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https://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www.optimizely.com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9.0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6385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39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https://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www.pokki.com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15.7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12104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65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www.retailmenot.com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2846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53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www.rocketlawyer.com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6.5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3694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78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https://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www.rocketlawyer.co.uk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9.8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6122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49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www.spacemonkey.com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7.4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2814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119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www.ubersense.com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5.1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5303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61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www.vrbo.com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2.2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1832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vungle.com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18.4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11899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67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Freeform 3"/>
          <p:cNvSpPr/>
          <p:nvPr/>
        </p:nvSpPr>
        <p:spPr bwMode="auto">
          <a:xfrm>
            <a:off x="4882175" y="1600200"/>
            <a:ext cx="2087138" cy="448709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4759783" y="2310120"/>
            <a:ext cx="2106288" cy="523707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848727" y="3476779"/>
            <a:ext cx="2087138" cy="448709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4732679" y="6044722"/>
            <a:ext cx="2226316" cy="490378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baseline="0" dirty="0" err="1" smtClean="0">
                <a:solidFill>
                  <a:srgbClr val="FFFF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FF00"/>
                </a:solidFill>
                <a:latin typeface="Trebuchet MS" pitchFamily="34" charset="0"/>
              </a:rPr>
              <a:t>/result/121129_5R_H3T/</a:t>
            </a:r>
            <a:endParaRPr lang="en-US" sz="2000" i="1" baseline="0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http://www.shapesecurity.com</a:t>
            </a:r>
            <a:r>
              <a:rPr lang="en-US" sz="2400" dirty="0" smtClean="0"/>
              <a:t>/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https://marketplace.trada.com</a:t>
            </a:r>
            <a:r>
              <a:rPr lang="en-US" sz="2400" dirty="0" smtClean="0"/>
              <a:t>/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https://zenpayroll.com</a:t>
            </a:r>
            <a:r>
              <a:rPr lang="en-US" sz="2400" dirty="0" smtClean="0"/>
              <a:t>/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http://just.me</a:t>
            </a:r>
            <a:r>
              <a:rPr lang="en-US" sz="2400" dirty="0" smtClean="0"/>
              <a:t>/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http://124.sites.hubspot.com/hubspot-landing-</a:t>
            </a:r>
            <a:r>
              <a:rPr lang="en-US" sz="2400" dirty="0" smtClean="0"/>
              <a:t>page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https://www.recordedfuture.com</a:t>
            </a:r>
            <a:r>
              <a:rPr lang="en-US" sz="2400" dirty="0" smtClean="0"/>
              <a:t>/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http://blog.mediaspike.com</a:t>
            </a:r>
            <a:r>
              <a:rPr lang="en-US" sz="2400" dirty="0" smtClean="0"/>
              <a:t>/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https://womply.com/users/</a:t>
            </a:r>
            <a:r>
              <a:rPr lang="en-US" sz="2400" dirty="0" smtClean="0"/>
              <a:t>sign_in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5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36343</TotalTime>
  <Words>3690</Words>
  <Application>Microsoft Macintosh PowerPoint</Application>
  <PresentationFormat>On-screen Show (4:3)</PresentationFormat>
  <Paragraphs>614</Paragraphs>
  <Slides>97</Slides>
  <Notes>46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2005_external2_ppt</vt:lpstr>
      <vt:lpstr>PowerPoint Presentation</vt:lpstr>
      <vt:lpstr>PowerPoint Presentation</vt:lpstr>
      <vt:lpstr>part 1: 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part 2: define “performance”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PowerPoint Presentation</vt:lpstr>
      <vt:lpstr>part 3: best practices</vt:lpstr>
      <vt:lpstr>14 Rules</vt:lpstr>
      <vt:lpstr>PowerPoint Presentation</vt:lpstr>
      <vt:lpstr>Rule 1: Make Fewer HTTP Requests</vt:lpstr>
      <vt:lpstr>combine JS &amp; CSS</vt:lpstr>
      <vt:lpstr>inline resources (data: URLs)</vt:lpstr>
      <vt:lpstr>CSS sprites</vt:lpstr>
      <vt:lpstr>PowerPoint Presentation</vt:lpstr>
      <vt:lpstr>14 Rules</vt:lpstr>
      <vt:lpstr>PowerPoint Presentation</vt:lpstr>
      <vt:lpstr>PowerPoint Presentation</vt:lpstr>
      <vt:lpstr>PowerPoint Presentation</vt:lpstr>
      <vt:lpstr>scripts block</vt:lpstr>
      <vt:lpstr>PowerPoint Presentation</vt:lpstr>
      <vt:lpstr>PowerPoint Presentation</vt:lpstr>
      <vt:lpstr>initial payload and execution</vt:lpstr>
      <vt:lpstr>splitting the initial payload</vt:lpstr>
      <vt:lpstr>1995: scripts in HEAD</vt:lpstr>
      <vt:lpstr>2007: move scripts to bottom</vt:lpstr>
      <vt:lpstr>2009: load scripts async</vt:lpstr>
      <vt:lpstr>GMail Mobile</vt:lpstr>
      <vt:lpstr>ControlJS a JavaScript module for making scripts load faster</vt:lpstr>
      <vt:lpstr>ControlJS a JavaScript module for making scripts load faster</vt:lpstr>
      <vt:lpstr>mobile  best practices</vt:lpstr>
      <vt:lpstr>reduce HTTP requests</vt:lpstr>
      <vt:lpstr>PowerPoint Presentation</vt:lpstr>
      <vt:lpstr>app cache</vt:lpstr>
      <vt:lpstr>app cache gotchas</vt:lpstr>
      <vt:lpstr>PowerPoint Presentation</vt:lpstr>
      <vt:lpstr>PowerPoint Presentation</vt:lpstr>
      <vt:lpstr>localStorage</vt:lpstr>
      <vt:lpstr>localStorage as cache</vt:lpstr>
      <vt:lpstr>part 4: performance tools</vt:lpstr>
      <vt:lpstr>dev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accelerators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  <vt:lpstr>Performance Analysis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1614</cp:revision>
  <dcterms:created xsi:type="dcterms:W3CDTF">2007-04-05T16:49:12Z</dcterms:created>
  <dcterms:modified xsi:type="dcterms:W3CDTF">2012-11-30T05:33:41Z</dcterms:modified>
</cp:coreProperties>
</file>