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4"/>
  </p:notesMasterIdLst>
  <p:handoutMasterIdLst>
    <p:handoutMasterId r:id="rId75"/>
  </p:handoutMasterIdLst>
  <p:sldIdLst>
    <p:sldId id="1651" r:id="rId2"/>
    <p:sldId id="1650" r:id="rId3"/>
    <p:sldId id="1829" r:id="rId4"/>
    <p:sldId id="1543" r:id="rId5"/>
    <p:sldId id="1290" r:id="rId6"/>
    <p:sldId id="1291" r:id="rId7"/>
    <p:sldId id="1654" r:id="rId8"/>
    <p:sldId id="1655" r:id="rId9"/>
    <p:sldId id="1656" r:id="rId10"/>
    <p:sldId id="1778" r:id="rId11"/>
    <p:sldId id="1657" r:id="rId12"/>
    <p:sldId id="1658" r:id="rId13"/>
    <p:sldId id="1659" r:id="rId14"/>
    <p:sldId id="1660" r:id="rId15"/>
    <p:sldId id="1617" r:id="rId16"/>
    <p:sldId id="1661" r:id="rId17"/>
    <p:sldId id="1644" r:id="rId18"/>
    <p:sldId id="1643" r:id="rId19"/>
    <p:sldId id="1647" r:id="rId20"/>
    <p:sldId id="1777" r:id="rId21"/>
    <p:sldId id="1779" r:id="rId22"/>
    <p:sldId id="1738" r:id="rId23"/>
    <p:sldId id="1827" r:id="rId24"/>
    <p:sldId id="1748" r:id="rId25"/>
    <p:sldId id="1749" r:id="rId26"/>
    <p:sldId id="1752" r:id="rId27"/>
    <p:sldId id="1753" r:id="rId28"/>
    <p:sldId id="1740" r:id="rId29"/>
    <p:sldId id="1809" r:id="rId30"/>
    <p:sldId id="1755" r:id="rId31"/>
    <p:sldId id="1663" r:id="rId32"/>
    <p:sldId id="1501" r:id="rId33"/>
    <p:sldId id="1502" r:id="rId34"/>
    <p:sldId id="1724" r:id="rId35"/>
    <p:sldId id="1760" r:id="rId36"/>
    <p:sldId id="1762" r:id="rId37"/>
    <p:sldId id="1761" r:id="rId38"/>
    <p:sldId id="1783" r:id="rId39"/>
    <p:sldId id="1790" r:id="rId40"/>
    <p:sldId id="1791" r:id="rId41"/>
    <p:sldId id="1795" r:id="rId42"/>
    <p:sldId id="1796" r:id="rId43"/>
    <p:sldId id="1799" r:id="rId44"/>
    <p:sldId id="1800" r:id="rId45"/>
    <p:sldId id="1702" r:id="rId46"/>
    <p:sldId id="1703" r:id="rId47"/>
    <p:sldId id="1698" r:id="rId48"/>
    <p:sldId id="1706" r:id="rId49"/>
    <p:sldId id="1707" r:id="rId50"/>
    <p:sldId id="1729" r:id="rId51"/>
    <p:sldId id="1730" r:id="rId52"/>
    <p:sldId id="1708" r:id="rId53"/>
    <p:sldId id="1709" r:id="rId54"/>
    <p:sldId id="1710" r:id="rId55"/>
    <p:sldId id="1717" r:id="rId56"/>
    <p:sldId id="1715" r:id="rId57"/>
    <p:sldId id="1716" r:id="rId58"/>
    <p:sldId id="1818" r:id="rId59"/>
    <p:sldId id="1819" r:id="rId60"/>
    <p:sldId id="1820" r:id="rId61"/>
    <p:sldId id="1821" r:id="rId62"/>
    <p:sldId id="1822" r:id="rId63"/>
    <p:sldId id="1823" r:id="rId64"/>
    <p:sldId id="1824" r:id="rId65"/>
    <p:sldId id="1825" r:id="rId66"/>
    <p:sldId id="1826" r:id="rId67"/>
    <p:sldId id="1474" r:id="rId68"/>
    <p:sldId id="1804" r:id="rId69"/>
    <p:sldId id="1803" r:id="rId70"/>
    <p:sldId id="1801" r:id="rId71"/>
    <p:sldId id="1475" r:id="rId72"/>
    <p:sldId id="1805" r:id="rId7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clrMru>
    <a:srgbClr val="284B98"/>
    <a:srgbClr val="B80202"/>
    <a:srgbClr val="8F050A"/>
    <a:srgbClr val="0A121B"/>
    <a:srgbClr val="9A3E2E"/>
    <a:srgbClr val="BD4C00"/>
    <a:srgbClr val="3E0C3A"/>
    <a:srgbClr val="000000"/>
    <a:srgbClr val="00B0F0"/>
    <a:srgbClr val="E3C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89770" autoAdjust="0"/>
  </p:normalViewPr>
  <p:slideViewPr>
    <p:cSldViewPr>
      <p:cViewPr varScale="1">
        <p:scale>
          <a:sx n="140" d="100"/>
          <a:sy n="140" d="100"/>
        </p:scale>
        <p:origin x="-2336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64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1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0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zilla.com/en-US/firefox/firefox.html" TargetMode="External"/><Relationship Id="rId4" Type="http://schemas.openxmlformats.org/officeDocument/2006/relationships/hyperlink" Target="http://mozilla-europe.org/en/" TargetMode="External"/><Relationship Id="rId5" Type="http://schemas.openxmlformats.org/officeDocument/2006/relationships/hyperlink" Target="http://www.mozilla.com/de/" TargetMode="External"/><Relationship Id="rId6" Type="http://schemas.openxmlformats.org/officeDocument/2006/relationships/hyperlink" Target="http://mozilla-europe.org/es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YtseJam</a:t>
            </a:r>
            <a:r>
              <a:rPr lang="en-US" dirty="0" smtClean="0"/>
              <a:t> Photography,</a:t>
            </a:r>
            <a:r>
              <a:rPr lang="en-US" baseline="0" dirty="0" smtClean="0"/>
              <a:t> "Going nowhere fast", </a:t>
            </a:r>
            <a:r>
              <a:rPr lang="en-US" dirty="0" smtClean="0"/>
              <a:t>http://www.flickr.com/photos/thatguyfromcchs08/2300190277/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pedromourapinheiro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/3123885534/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46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Top10: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/result/120208_Z1_35P7S/</a:t>
            </a:r>
          </a:p>
          <a:p>
            <a:r>
              <a:rPr lang="en-US" dirty="0" smtClean="0"/>
              <a:t>LinkedIn &amp; QQ</a:t>
            </a:r>
            <a:r>
              <a:rPr lang="en-US" baseline="0" dirty="0" smtClean="0"/>
              <a:t> (11 &amp; 12):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/result/120208_4M_35PBQ/</a:t>
            </a:r>
            <a:endParaRPr lang="en-US" dirty="0" smtClean="0"/>
          </a:p>
          <a:p>
            <a:r>
              <a:rPr lang="en-US" dirty="0" smtClean="0"/>
              <a:t>Amazon (avoid promo):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/result/120206_QM_34CFW/</a:t>
            </a:r>
          </a:p>
          <a:p>
            <a:r>
              <a:rPr lang="en-US" dirty="0" smtClean="0"/>
              <a:t>10K: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/result/120208_FZ_35PDK/</a:t>
            </a:r>
          </a:p>
          <a:p>
            <a:r>
              <a:rPr lang="en-US" dirty="0" err="1" smtClean="0"/>
              <a:t>startupu</a:t>
            </a:r>
            <a:r>
              <a:rPr lang="en-US" dirty="0" smtClean="0"/>
              <a:t>: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/result/120208_ZN_35PQ4/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24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A72E726-73D7-CB41-83C8-92A23E87CDB6}" type="slidenum">
              <a:rPr lang="en-US" sz="1200" baseline="0">
                <a:latin typeface="Arial" charset="0"/>
              </a:rPr>
              <a:pPr/>
              <a:t>21</a:t>
            </a:fld>
            <a:endParaRPr lang="en-US" sz="1200" baseline="0">
              <a:latin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If you could cut performance in half, FE changes would be 40-45%, while BE would be only 5-10%.</a:t>
            </a:r>
          </a:p>
          <a:p>
            <a:pPr eaLnBrk="1" hangingPunct="1"/>
            <a:r>
              <a:rPr lang="en-US"/>
              <a:t>BE changes are typically more complex: rearchitecture, optimize code, add/modify hw, distribute databases, etc.</a:t>
            </a:r>
          </a:p>
          <a:p>
            <a:pPr eaLnBrk="1" hangingPunct="1"/>
            <a:r>
              <a:rPr lang="en-US"/>
              <a:t>FE is simpler: change web server config, place scripts and stylesheets differently in the page, combine requests, etc.</a:t>
            </a:r>
          </a:p>
          <a:p>
            <a:pPr eaLnBrk="1" hangingPunct="1"/>
            <a:r>
              <a:rPr lang="en-US"/>
              <a:t>I</a:t>
            </a:r>
            <a:r>
              <a:rPr lang="ja-JP" altLang="en-US"/>
              <a:t>’</a:t>
            </a:r>
            <a:r>
              <a:rPr lang="en-US"/>
              <a:t>ve worked with dev teams to cut response times on 50 properties, often by 25% or more. And feedback from other companies is similar.</a:t>
            </a:r>
          </a:p>
          <a:p>
            <a:pPr eaLnBrk="1" hangingPunct="1"/>
            <a:r>
              <a:rPr lang="en-US">
                <a:solidFill>
                  <a:srgbClr val="FFEEDD"/>
                </a:solidFill>
              </a:rPr>
              <a:t>Permission to use photo given by </a:t>
            </a:r>
            <a:r>
              <a:rPr lang="en-AU">
                <a:solidFill>
                  <a:srgbClr val="FFEEDD"/>
                </a:solidFill>
              </a:rPr>
              <a:t>Technicolor: </a:t>
            </a:r>
            <a:r>
              <a:rPr lang="en-US" i="1">
                <a:solidFill>
                  <a:srgbClr val="FFEEDD"/>
                </a:solidFill>
              </a:rPr>
              <a:t>http://flickr.com/photos/technicolor/44988148/</a:t>
            </a:r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www.google.com</a:t>
            </a:r>
            <a:r>
              <a:rPr lang="en-US" dirty="0" smtClean="0"/>
              <a:t>/analytics/web/?et=</a:t>
            </a:r>
            <a:r>
              <a:rPr lang="en-US" dirty="0" err="1" smtClean="0"/>
              <a:t>reset#report</a:t>
            </a:r>
            <a:r>
              <a:rPr lang="en-US" dirty="0" smtClean="0"/>
              <a:t>/content-site-speed-overview/a15026169w31046415p30049615/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46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app.lognormal.com</a:t>
            </a:r>
            <a:r>
              <a:rPr lang="en-US" dirty="0" smtClean="0"/>
              <a:t>/dashboard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87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8E05D-585F-427A-95D0-EEA7BAC67CB9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02377-5DBC-43D1-813F-DC15F8F398B9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de-DE" dirty="0" smtClean="0"/>
              <a:t>http://</a:t>
            </a:r>
            <a:r>
              <a:rPr lang="de-DE" dirty="0" err="1" smtClean="0"/>
              <a:t>chart.apis.google.com</a:t>
            </a:r>
            <a:r>
              <a:rPr lang="de-DE" dirty="0" smtClean="0"/>
              <a:t>/</a:t>
            </a:r>
            <a:r>
              <a:rPr lang="de-DE" dirty="0" err="1" smtClean="0"/>
              <a:t>chart?chs</a:t>
            </a:r>
            <a:r>
              <a:rPr lang="de-DE" dirty="0" smtClean="0"/>
              <a:t>=640x465&amp;chco=FFFFFF,CC0000&amp;chd=t:-1|81,82,85,86,86,87,88,88,88,88,88,89,90,90,90,91,91,92,92,96,93,93,94,94,94,95,94,95,95,95,96,95,93,94,93,93,93,94,95|-1|1092,1098,1227,1239,1249,1269,1285,1286,1284,1280,1270,1292,1311,1335,1400,1411,1427,1448,1462,1466,1485,1492,1521,1532,1551,1585,1590,1617,1614,1653,1701,1682,1681,1687,1710,1703,1728,1739,1762&amp;chdlp=</a:t>
            </a:r>
            <a:r>
              <a:rPr lang="de-DE" dirty="0" err="1" smtClean="0"/>
              <a:t>bv|r&amp;chds</a:t>
            </a:r>
            <a:r>
              <a:rPr lang="de-DE" dirty="0" smtClean="0"/>
              <a:t>=9,99,60,150,9,99,1000,1800&amp;chls=1,6,3|20&amp;cht=</a:t>
            </a:r>
            <a:r>
              <a:rPr lang="de-DE" dirty="0" err="1" smtClean="0"/>
              <a:t>lxy&amp;chts</a:t>
            </a:r>
            <a:r>
              <a:rPr lang="de-DE" dirty="0" smtClean="0"/>
              <a:t>=CC0000,24&amp;chxl=0:|+%7C+%7C10%2F1%7C+%7C+%7C11%2F15%7C+%7C+%7C1%2F1%7C+%7C+%7C2%2F15%7C+%7C+%7C4%2F1%7C+%7C+%7C5%2F15%7C+%7C+%7C7%2F1%7C+%7C+%7C8%2F15%7C+%7C+%7C10%2F1%7C+%7C+%7C11%2F15%7C+%7C+%7C1%2F15%7C+%7C+%7C3%2F1%7C+%7C+%7C4%2F15&amp;chxp=0&amp;chxr=1,1000,1800,200|2,60,150,20&amp;chxs=0,CC0000,14,-0.5,lt,CC0000,CC0000|1N**+kB,CC0000,14,-0.5,lt,CC0000,CC0000|2,FFFFFF,14,-0.5,lt,FFFFFF,FFFFFF&amp;chxt=</a:t>
            </a:r>
            <a:r>
              <a:rPr lang="de-DE" dirty="0" err="1" smtClean="0"/>
              <a:t>x,y,r&amp;chxtc</a:t>
            </a:r>
            <a:r>
              <a:rPr lang="de-DE" dirty="0" smtClean="0"/>
              <a:t>=0,4|1,4</a:t>
            </a:r>
            <a:endParaRPr lang="en-US" dirty="0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6CEBA5D-8A38-1E40-A6EF-C34CCA76F563}" type="slidenum">
              <a:rPr lang="en-US" sz="1200" baseline="0">
                <a:latin typeface="Arial" charset="0"/>
              </a:rPr>
              <a:pPr/>
              <a:t>34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bekahstargazing</a:t>
            </a:r>
            <a:r>
              <a:rPr lang="en-US" sz="1200" i="1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/318930460/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91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6CEBA5D-8A38-1E40-A6EF-C34CCA76F563}" type="slidenum">
              <a:rPr lang="en-US" sz="1200" baseline="0">
                <a:latin typeface="Arial" charset="0"/>
              </a:rPr>
              <a:pPr/>
              <a:t>35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6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Calibri" charset="0"/>
              </a:rPr>
              <a:t>also inline small JS &amp; CSS using SCRIPT and STYLE blocks</a:t>
            </a:r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3DB731-6CF7-FB4B-AFED-50A1B7D15937}" type="slidenum">
              <a:rPr lang="en-US">
                <a:latin typeface="Calibri" charset="0"/>
              </a:rPr>
              <a:pPr eaLnBrk="1" hangingPunct="1"/>
              <a:t>36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5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A95D2E-DCB0-F24E-8C4F-01EBB3D692C2}" type="slidenum">
              <a:rPr lang="en-US">
                <a:latin typeface="Calibri" charset="0"/>
              </a:rPr>
              <a:pPr eaLnBrk="1" hangingPunct="1"/>
              <a:t>37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39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7190F68-7B3A-D745-B9D0-4B6DD7342A3F}" type="slidenum">
              <a:rPr lang="en-US" sz="1200" baseline="0">
                <a:latin typeface="Arial" charset="0"/>
              </a:rPr>
              <a:pPr/>
              <a:t>40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41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42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43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803C98-0ECC-CA4E-86C6-40639D22891E}" type="slidenum">
              <a:rPr lang="en-US" sz="1200" baseline="0">
                <a:latin typeface="Arial" charset="0"/>
              </a:rPr>
              <a:pPr/>
              <a:t>44</a:t>
            </a:fld>
            <a:endParaRPr lang="en-US" sz="1200" baseline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peterblapps</a:t>
            </a:r>
            <a:r>
              <a:rPr lang="en-US" dirty="0" smtClean="0"/>
              <a:t>/838125790/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6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Fred Wilson is Managing Partner of two venture capital firms, Flatiron Partners (</a:t>
            </a:r>
            <a:r>
              <a:rPr lang="en-US" dirty="0" err="1" smtClean="0"/>
              <a:t>Yoyodyne</a:t>
            </a:r>
            <a:r>
              <a:rPr lang="en-US" dirty="0" smtClean="0"/>
              <a:t>,</a:t>
            </a:r>
            <a:r>
              <a:rPr lang="en-US" baseline="0" dirty="0" smtClean="0"/>
              <a:t> Geocities) </a:t>
            </a:r>
            <a:r>
              <a:rPr lang="en-US" dirty="0" smtClean="0"/>
              <a:t>and Union Square Ventures (Twitter, delicious,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Etsy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Feedburner</a:t>
            </a:r>
            <a:r>
              <a:rPr lang="en-US" baseline="0" dirty="0" smtClean="0"/>
              <a:t>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Speed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Instant utility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Software is media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Less is more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programmable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personal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 smtClean="0"/>
              <a:t>RESTful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Discoverability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Clean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Playful</a:t>
            </a:r>
          </a:p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salty_soul</a:t>
            </a:r>
            <a:r>
              <a:rPr lang="en-US" dirty="0" smtClean="0"/>
              <a:t>/5799650534/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63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18905A-C33F-422E-84EE-E67BD8C85234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median: 3.650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2.487</a:t>
            </a:r>
            <a:endParaRPr lang="en-US" dirty="0" smtClean="0"/>
          </a:p>
          <a:p>
            <a:r>
              <a:rPr lang="en-US" dirty="0" smtClean="0"/>
              <a:t>3.777 seconds</a:t>
            </a:r>
            <a:r>
              <a:rPr lang="en-US" baseline="0" dirty="0" smtClean="0"/>
              <a:t> - http://</a:t>
            </a:r>
            <a:r>
              <a:rPr lang="en-US" baseline="0" dirty="0" err="1" smtClean="0"/>
              <a:t>www.webpagetest.org</a:t>
            </a:r>
            <a:r>
              <a:rPr lang="en-US" baseline="0" dirty="0" smtClean="0"/>
              <a:t>/result/120111_0P_2TW4Q/ </a:t>
            </a:r>
            <a:r>
              <a:rPr lang="en-US" dirty="0" smtClean="0"/>
              <a:t> - </a:t>
            </a:r>
            <a:r>
              <a:rPr lang="en-US" baseline="0" dirty="0" smtClean="0"/>
              <a:t>block “.</a:t>
            </a:r>
            <a:r>
              <a:rPr lang="en-US" baseline="0" dirty="0" err="1" smtClean="0"/>
              <a:t>js</a:t>
            </a:r>
            <a:r>
              <a:rPr lang="en-US" baseline="0" dirty="0" smtClean="0"/>
              <a:t>” (it’s not downloaded)</a:t>
            </a:r>
            <a:endParaRPr lang="en-US" dirty="0" smtClean="0"/>
          </a:p>
          <a:p>
            <a:r>
              <a:rPr lang="en-US" dirty="0" smtClean="0"/>
              <a:t>5.471 seconds - http://</a:t>
            </a:r>
            <a:r>
              <a:rPr lang="en-US" dirty="0" err="1" smtClean="0"/>
              <a:t>www.webpagetest.org</a:t>
            </a:r>
            <a:r>
              <a:rPr lang="en-US" dirty="0" smtClean="0"/>
              <a:t>/result/120111_GR_2TW90/</a:t>
            </a:r>
          </a:p>
          <a:p>
            <a:r>
              <a:rPr lang="en-US" dirty="0" err="1" smtClean="0"/>
              <a:t>Alexa</a:t>
            </a:r>
            <a:r>
              <a:rPr lang="en-US" dirty="0" smtClean="0"/>
              <a:t> top 100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wwide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14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AU" smtClean="0"/>
              <a:t>Data source: Steve Souders</a:t>
            </a: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02A670-33E3-4199-8139-C48D5089A890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http://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www.flickr.com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devcentre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/108032900/</a:t>
            </a:r>
          </a:p>
          <a:p>
            <a:endParaRPr 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FE64FD-E5ED-4813-AF56-74C0BDDBB979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GMail Mobile: http://googlecode.blogspot.com/2009/09/gmail-for-mobile-html5-series-reducing.html</a:t>
            </a:r>
          </a:p>
          <a:p>
            <a:r>
              <a:rPr lang="fr-FR" dirty="0" err="1" smtClean="0"/>
              <a:t>SproutCore</a:t>
            </a:r>
            <a:r>
              <a:rPr lang="fr-FR" dirty="0" smtClean="0"/>
              <a:t>: http://blog.sproutcore.com/post/225219087/faster-loading-through-eval</a:t>
            </a:r>
          </a:p>
          <a:p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C2B25-A125-4C51-9B69-3220DDA93EE1}" type="slidenum">
              <a:rPr lang="en-US" smtClean="0"/>
              <a:pPr/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i="1" baseline="0" dirty="0" err="1" smtClean="0">
                <a:solidFill>
                  <a:schemeClr val="bg1"/>
                </a:solidFill>
                <a:effectLst/>
                <a:latin typeface="Trebuchet MS" pitchFamily="34" charset="0"/>
              </a:rPr>
              <a:t>flickr.com</a:t>
            </a:r>
            <a:r>
              <a:rPr lang="pl-PL" sz="1200" i="1" baseline="0" dirty="0" smtClean="0">
                <a:solidFill>
                  <a:schemeClr val="bg1"/>
                </a:solidFill>
                <a:effectLst/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solidFill>
                  <a:schemeClr val="bg1"/>
                </a:solidFill>
                <a:effectLst/>
                <a:latin typeface="Trebuchet MS" pitchFamily="34" charset="0"/>
              </a:rPr>
              <a:t>photos</a:t>
            </a:r>
            <a:r>
              <a:rPr lang="pl-PL" sz="1200" i="1" baseline="0" dirty="0" smtClean="0">
                <a:solidFill>
                  <a:schemeClr val="bg1"/>
                </a:solidFill>
                <a:effectLst/>
                <a:latin typeface="Trebuchet MS" pitchFamily="34" charset="0"/>
              </a:rPr>
              <a:t>/mrd00dman/2358726807/</a:t>
            </a:r>
            <a:endParaRPr lang="en-US" sz="1200" i="1" baseline="0" dirty="0" smtClean="0">
              <a:solidFill>
                <a:schemeClr val="bg1"/>
              </a:solidFill>
              <a:effectLst/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48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johnkay</a:t>
            </a:r>
            <a:r>
              <a:rPr lang="en-US" sz="1200" i="1" baseline="0" dirty="0" smtClean="0">
                <a:solidFill>
                  <a:schemeClr val="bg1"/>
                </a:solidFill>
                <a:latin typeface="Trebuchet MS" pitchFamily="34" charset="0"/>
              </a:rPr>
              <a:t>/3539939004/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672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latin typeface="Trebuchet MS" pitchFamily="34" charset="0"/>
              </a:rPr>
              <a:t>india-nepal-iran</a:t>
            </a:r>
            <a:r>
              <a:rPr lang="en-US" sz="1200" i="1" baseline="0" dirty="0" smtClean="0">
                <a:latin typeface="Trebuchet MS" pitchFamily="34" charset="0"/>
              </a:rPr>
              <a:t>/203982474/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41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i="1" baseline="0" dirty="0" err="1" smtClean="0">
                <a:latin typeface="Trebuchet MS" pitchFamily="34" charset="0"/>
              </a:rPr>
              <a:t>flickr.com</a:t>
            </a:r>
            <a:r>
              <a:rPr lang="pl-PL" sz="1200" i="1" baseline="0" dirty="0" smtClean="0"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latin typeface="Trebuchet MS" pitchFamily="34" charset="0"/>
              </a:rPr>
              <a:t>photos</a:t>
            </a:r>
            <a:r>
              <a:rPr lang="pl-PL" sz="1200" i="1" baseline="0" dirty="0" smtClean="0">
                <a:latin typeface="Trebuchet MS" pitchFamily="34" charset="0"/>
              </a:rPr>
              <a:t>/97657657@N00/1918688483/</a:t>
            </a:r>
            <a:endParaRPr lang="en-US" sz="1200" i="1" baseline="0" dirty="0" smtClean="0"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350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i="1" baseline="0" dirty="0" err="1" smtClean="0">
                <a:latin typeface="Trebuchet MS" pitchFamily="34" charset="0"/>
              </a:rPr>
              <a:t>flickr.com</a:t>
            </a:r>
            <a:r>
              <a:rPr lang="pl-PL" sz="1200" i="1" baseline="0" dirty="0" smtClean="0"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latin typeface="Trebuchet MS" pitchFamily="34" charset="0"/>
              </a:rPr>
              <a:t>photos</a:t>
            </a:r>
            <a:r>
              <a:rPr lang="pl-PL" sz="1200" i="1" baseline="0" dirty="0" smtClean="0">
                <a:latin typeface="Trebuchet MS" pitchFamily="34" charset="0"/>
              </a:rPr>
              <a:t>/</a:t>
            </a:r>
            <a:r>
              <a:rPr lang="pl-PL" sz="1200" i="1" baseline="0" dirty="0" err="1" smtClean="0">
                <a:latin typeface="Trebuchet MS" pitchFamily="34" charset="0"/>
              </a:rPr>
              <a:t>presley_m</a:t>
            </a:r>
            <a:r>
              <a:rPr lang="pl-PL" sz="1200" i="1" baseline="0" dirty="0" smtClean="0">
                <a:latin typeface="Trebuchet MS" pitchFamily="34" charset="0"/>
              </a:rPr>
              <a:t>/5152304885/</a:t>
            </a:r>
            <a:endParaRPr lang="en-US" sz="1200" i="1" baseline="0" dirty="0" smtClean="0"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900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bryanpearson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/564703455/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09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nelsoncruz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/431244400/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99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flickr.com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/photos/</a:t>
            </a:r>
            <a:r>
              <a:rPr lang="en-US" sz="1200" i="1" baseline="0" dirty="0" err="1" smtClean="0">
                <a:solidFill>
                  <a:srgbClr val="FFFFFF"/>
                </a:solidFill>
                <a:latin typeface="Trebuchet MS" pitchFamily="34" charset="0"/>
              </a:rPr>
              <a:t>myklroventine</a:t>
            </a:r>
            <a:r>
              <a:rPr lang="en-US" sz="1200" i="1" baseline="0" dirty="0" smtClean="0">
                <a:solidFill>
                  <a:srgbClr val="FFFFFF"/>
                </a:solidFill>
                <a:latin typeface="Trebuchet MS" pitchFamily="34" charset="0"/>
              </a:rPr>
              <a:t>/4062102754/</a:t>
            </a:r>
          </a:p>
          <a:p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67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EEDD"/>
                </a:solidFill>
              </a:rPr>
              <a:t>"thank you" by nj dodge: </a:t>
            </a:r>
            <a:r>
              <a:rPr lang="en-US" i="1" smtClean="0">
                <a:solidFill>
                  <a:srgbClr val="FFEEDD"/>
                </a:solidFill>
              </a:rPr>
              <a:t>http://flickr.com/photos/nj_dodge/187190601/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login &amp; home: </a:t>
            </a:r>
            <a:r>
              <a:rPr lang="nl-NL" dirty="0" smtClean="0"/>
              <a:t>http://</a:t>
            </a:r>
            <a:r>
              <a:rPr lang="nl-NL" dirty="0" err="1" smtClean="0"/>
              <a:t>www.webpagetest.org</a:t>
            </a:r>
            <a:r>
              <a:rPr lang="nl-NL" dirty="0" smtClean="0"/>
              <a:t>/</a:t>
            </a:r>
            <a:r>
              <a:rPr lang="nl-NL" dirty="0" err="1" smtClean="0"/>
              <a:t>result</a:t>
            </a:r>
            <a:r>
              <a:rPr lang="nl-NL" dirty="0" smtClean="0"/>
              <a:t>/140423_40_78e4a4907de09e465cf1e49e5b4f6897/</a:t>
            </a:r>
          </a:p>
          <a:p>
            <a:r>
              <a:rPr lang="nl-NL" dirty="0" smtClean="0"/>
              <a:t>login: </a:t>
            </a:r>
            <a:r>
              <a:rPr lang="nl-NL" dirty="0" err="1" smtClean="0"/>
              <a:t>notice</a:t>
            </a:r>
            <a:r>
              <a:rPr lang="nl-NL" dirty="0" smtClean="0"/>
              <a:t> </a:t>
            </a:r>
            <a:r>
              <a:rPr lang="nl-NL" dirty="0" err="1" smtClean="0"/>
              <a:t>how</a:t>
            </a:r>
            <a:r>
              <a:rPr lang="nl-NL" dirty="0" smtClean="0"/>
              <a:t> link &amp; scripts in </a:t>
            </a:r>
            <a:r>
              <a:rPr lang="nl-NL" dirty="0" err="1" smtClean="0"/>
              <a:t>middle</a:t>
            </a:r>
            <a:r>
              <a:rPr lang="nl-NL" dirty="0" smtClean="0"/>
              <a:t> of page block </a:t>
            </a:r>
            <a:r>
              <a:rPr lang="nl-NL" dirty="0" err="1" smtClean="0"/>
              <a:t>rendering</a:t>
            </a:r>
            <a:endParaRPr lang="nl-NL" dirty="0" smtClean="0"/>
          </a:p>
          <a:p>
            <a:r>
              <a:rPr lang="nl-NL" dirty="0" smtClean="0"/>
              <a:t>WPT script: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logData</a:t>
            </a:r>
            <a:r>
              <a:rPr lang="nl-NL" dirty="0" smtClean="0"/>
              <a:t>    1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// </a:t>
            </a:r>
            <a:r>
              <a:rPr lang="nl-NL" dirty="0" err="1" smtClean="0"/>
              <a:t>bring</a:t>
            </a:r>
            <a:r>
              <a:rPr lang="nl-NL" dirty="0" smtClean="0"/>
              <a:t> up the login screen</a:t>
            </a:r>
            <a:br>
              <a:rPr lang="nl-NL" dirty="0" smtClean="0"/>
            </a:br>
            <a:r>
              <a:rPr lang="nl-NL" dirty="0" err="1" smtClean="0"/>
              <a:t>navigate</a:t>
            </a:r>
            <a:r>
              <a:rPr lang="nl-NL" dirty="0" smtClean="0"/>
              <a:t>   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freetrial.successfactors.com</a:t>
            </a:r>
            <a:r>
              <a:rPr lang="nl-NL" dirty="0" smtClean="0"/>
              <a:t>/</a:t>
            </a:r>
            <a:r>
              <a:rPr lang="nl-NL" dirty="0" err="1" smtClean="0"/>
              <a:t>login?company</a:t>
            </a:r>
            <a:r>
              <a:rPr lang="nl-NL" dirty="0" smtClean="0"/>
              <a:t>=</a:t>
            </a:r>
            <a:r>
              <a:rPr lang="nl-NL" dirty="0" err="1" smtClean="0"/>
              <a:t>trialvyc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// log in</a:t>
            </a:r>
            <a:br>
              <a:rPr lang="nl-NL" dirty="0" smtClean="0"/>
            </a:br>
            <a:r>
              <a:rPr lang="nl-NL" dirty="0" err="1" smtClean="0"/>
              <a:t>setValue</a:t>
            </a:r>
            <a:r>
              <a:rPr lang="nl-NL" dirty="0" smtClean="0"/>
              <a:t>    name=username    </a:t>
            </a:r>
            <a:r>
              <a:rPr lang="nl-NL" dirty="0" err="1" smtClean="0"/>
              <a:t>cgrant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err="1" smtClean="0"/>
              <a:t>setValue</a:t>
            </a:r>
            <a:r>
              <a:rPr lang="nl-NL" dirty="0" smtClean="0"/>
              <a:t>    name=password    XXXX</a:t>
            </a:r>
            <a:br>
              <a:rPr lang="nl-NL" dirty="0" smtClean="0"/>
            </a:br>
            <a:r>
              <a:rPr lang="nl-NL" dirty="0" err="1" smtClean="0"/>
              <a:t>submitForm</a:t>
            </a:r>
            <a:r>
              <a:rPr lang="nl-NL" dirty="0" smtClean="0"/>
              <a:t>    name=</a:t>
            </a:r>
            <a:r>
              <a:rPr lang="nl-NL" dirty="0" err="1" smtClean="0"/>
              <a:t>loginForm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48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“</a:t>
            </a:r>
            <a:r>
              <a:rPr lang="en-US" dirty="0" smtClean="0"/>
              <a:t>if we’re able to achieve a similar performance boost across </a:t>
            </a:r>
            <a:r>
              <a:rPr lang="en-US" dirty="0" smtClean="0">
                <a:hlinkClick r:id="rId3"/>
              </a:rPr>
              <a:t>our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other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top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landing</a:t>
            </a:r>
            <a:r>
              <a:rPr lang="en-US" dirty="0" smtClean="0"/>
              <a:t> pages, we’ll drive in excess of 60 million yearly Firefox downloads.”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This was a ~5 second speed up.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measurements from real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54E3D-244C-4BE7-9898-6CE9CE67F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803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  <p:sldLayoutId id="2147485683" r:id="rId13"/>
    <p:sldLayoutId id="2147485684" r:id="rId14"/>
    <p:sldLayoutId id="2147485687" r:id="rId15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3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300190277_360853ae0d_b.jpg"/>
          <p:cNvPicPr>
            <a:picLocks noChangeAspect="1"/>
          </p:cNvPicPr>
          <p:nvPr/>
        </p:nvPicPr>
        <p:blipFill>
          <a:blip r:embed="rId3" cstate="print">
            <a:alphaModFix am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48264" y="219052"/>
            <a:ext cx="680816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High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Performance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Web </a:t>
            </a:r>
          </a:p>
          <a:p>
            <a:r>
              <a:rPr lang="en-US" sz="72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Sites</a:t>
            </a:r>
            <a:endParaRPr lang="en-US" sz="7200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18365"/>
            <a:ext cx="8458200" cy="5396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baseline="0" dirty="0" smtClean="0">
                <a:solidFill>
                  <a:schemeClr val="bg1"/>
                </a:solidFill>
                <a:latin typeface="+mn-lt"/>
              </a:rPr>
              <a:t>souders@google.com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en-AU" sz="1600" i="1" baseline="0" dirty="0" err="1" smtClean="0">
                <a:solidFill>
                  <a:schemeClr val="bg1"/>
                </a:solidFill>
                <a:effectLst/>
                <a:latin typeface="+mn-lt"/>
              </a:rPr>
              <a:t>stevesouders.com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/docs/</a:t>
            </a:r>
            <a:r>
              <a:rPr lang="en-AU" sz="1600" i="1" baseline="0" dirty="0" smtClean="0">
                <a:solidFill>
                  <a:schemeClr val="bg1"/>
                </a:solidFill>
                <a:latin typeface="+mn-lt"/>
              </a:rPr>
              <a:t>sap-hpws-20140424</a:t>
            </a: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.pptx</a:t>
            </a:r>
            <a:endParaRPr lang="en-AU" sz="1600" i="1" baseline="0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32598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944" cy="68580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 bwMode="auto">
          <a:xfrm>
            <a:off x="1371600" y="3140154"/>
            <a:ext cx="6400800" cy="1736646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aseline="0" dirty="0" smtClean="0">
                <a:solidFill>
                  <a:schemeClr val="bg1"/>
                </a:solidFill>
                <a:latin typeface="+mn-lt"/>
              </a:rPr>
              <a:t>We </a:t>
            </a:r>
            <a:r>
              <a:rPr lang="en-US" sz="3200" baseline="0" dirty="0">
                <a:solidFill>
                  <a:schemeClr val="bg1"/>
                </a:solidFill>
                <a:latin typeface="+mn-lt"/>
              </a:rPr>
              <a:t>made the new platform 60% faster and this resulted in a 14% increase in donation conversions</a:t>
            </a:r>
            <a:r>
              <a:rPr lang="en-US" sz="3200" baseline="0" dirty="0" smtClean="0">
                <a:solidFill>
                  <a:schemeClr val="bg1"/>
                </a:solidFill>
                <a:latin typeface="+mn-lt"/>
              </a:rPr>
              <a:t>.</a:t>
            </a:r>
            <a:endParaRPr lang="en-US" sz="2800" i="1" baseline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730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3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blog.mozilla.com/metrics/category/website-optimization/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4778829" y="1230086"/>
            <a:ext cx="1338942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669972" y="2046532"/>
            <a:ext cx="1186542" cy="936154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59087" y="3298372"/>
            <a:ext cx="1055913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47244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en.oreilly.com/velocity2009/public/schedule/detail/7709</a:t>
            </a:r>
          </a:p>
        </p:txBody>
      </p:sp>
    </p:spTree>
    <p:extLst>
      <p:ext uri="{BB962C8B-B14F-4D97-AF65-F5344CB8AC3E}">
        <p14:creationId xmlns:p14="http://schemas.microsoft.com/office/powerpoint/2010/main" val="3756718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48850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5377547" y="4191000"/>
            <a:ext cx="1447798" cy="566057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481947" y="5116286"/>
            <a:ext cx="1099453" cy="1883228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715000"/>
            <a:ext cx="1228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 Same Side Corner Rectangle 6"/>
          <p:cNvSpPr/>
          <p:nvPr/>
        </p:nvSpPr>
        <p:spPr>
          <a:xfrm>
            <a:off x="4781004" y="0"/>
            <a:ext cx="4476207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FFFFFF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en.oreilly.com/velocity2008/public/schedule/detail/3632</a:t>
            </a:r>
          </a:p>
        </p:txBody>
      </p:sp>
    </p:spTree>
    <p:extLst>
      <p:ext uri="{BB962C8B-B14F-4D97-AF65-F5344CB8AC3E}">
        <p14:creationId xmlns:p14="http://schemas.microsoft.com/office/powerpoint/2010/main" val="18419028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 Diagonal Corner Rectangle 3"/>
          <p:cNvSpPr/>
          <p:nvPr/>
        </p:nvSpPr>
        <p:spPr>
          <a:xfrm>
            <a:off x="609600" y="6550223"/>
            <a:ext cx="8686800" cy="306467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2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EdmundsLabs</a:t>
            </a:r>
            <a:r>
              <a:rPr lang="en-US" sz="12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/how-edmunds-got-in-the-fast-lane-80-reduction-in-page-load-time-in-3-simple-steps-6593377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33400" y="4114800"/>
            <a:ext cx="5105400" cy="762000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84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speed in search 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 shot of blog post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2209800" y="1371600"/>
            <a:ext cx="6248400" cy="1940957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…we've decided to take site speed into account in our search rankings.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0" y="6553200"/>
            <a:ext cx="74676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googlewebmastercentral.blogspot.com/2010/04/using-site-speed-in-web-search-ranking.html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638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0"/>
            <a:ext cx="10281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2400" y="3136880"/>
            <a:ext cx="9372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drives traffic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improves UX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increases revenue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reduces costs</a:t>
            </a: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267200" y="152400"/>
            <a:ext cx="5257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Web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Optimization</a:t>
            </a:r>
            <a:endParaRPr lang="en-US" sz="6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6200" y="451009"/>
            <a:ext cx="42672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WPO</a:t>
            </a:r>
            <a:endParaRPr lang="en-US" sz="138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2895600" y="1600200"/>
            <a:ext cx="24384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854969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0" y="0"/>
            <a:ext cx="1035780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6407"/>
            <a:ext cx="9144000" cy="3046988"/>
          </a:xfrm>
        </p:spPr>
        <p:txBody>
          <a:bodyPr wrap="square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define “performance”</a:t>
            </a:r>
            <a:endParaRPr lang="en-US" sz="960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6522035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flickr.com</a:t>
            </a:r>
            <a:r>
              <a:rPr lang="en-US" sz="1400" i="1" baseline="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/photos</a:t>
            </a:r>
            <a:r>
              <a:rPr lang="en-US" sz="1400" i="1" baseline="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/</a:t>
            </a:r>
            <a:r>
              <a:rPr lang="en-US" sz="1400" i="1" baseline="0" dirty="0" err="1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salty_soul</a:t>
            </a:r>
            <a:r>
              <a:rPr lang="en-US" sz="1400" i="1" baseline="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/5799650534/ </a:t>
            </a:r>
          </a:p>
        </p:txBody>
      </p:sp>
    </p:spTree>
    <p:extLst>
      <p:ext uri="{BB962C8B-B14F-4D97-AF65-F5344CB8AC3E}">
        <p14:creationId xmlns:p14="http://schemas.microsoft.com/office/powerpoint/2010/main" val="1788402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320800"/>
            <a:ext cx="6502400" cy="421640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 bwMode="auto">
          <a:xfrm rot="16200000">
            <a:off x="1560770" y="665968"/>
            <a:ext cx="603793" cy="1100666"/>
          </a:xfrm>
          <a:prstGeom prst="rightBrace">
            <a:avLst>
              <a:gd name="adj1" fmla="val 8333"/>
              <a:gd name="adj2" fmla="val 50987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5367" y="439415"/>
            <a:ext cx="1355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backend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74924" y="439415"/>
            <a:ext cx="2131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frontend</a:t>
            </a:r>
          </a:p>
        </p:txBody>
      </p:sp>
      <p:sp>
        <p:nvSpPr>
          <p:cNvPr id="7" name="Right Brace 6"/>
          <p:cNvSpPr/>
          <p:nvPr/>
        </p:nvSpPr>
        <p:spPr bwMode="auto">
          <a:xfrm rot="16200000">
            <a:off x="4825721" y="-1455981"/>
            <a:ext cx="603793" cy="5344565"/>
          </a:xfrm>
          <a:prstGeom prst="rightBrace">
            <a:avLst>
              <a:gd name="adj1" fmla="val 8333"/>
              <a:gd name="adj2" fmla="val 50987"/>
            </a:avLst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48276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5400" baseline="0" dirty="0" smtClean="0"/>
              <a:t>Top 10</a:t>
            </a:r>
          </a:p>
        </p:txBody>
      </p:sp>
    </p:spTree>
    <p:extLst>
      <p:ext uri="{BB962C8B-B14F-4D97-AF65-F5344CB8AC3E}">
        <p14:creationId xmlns:p14="http://schemas.microsoft.com/office/powerpoint/2010/main" val="9345648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AU" sz="5400" baseline="0" dirty="0" smtClean="0"/>
              <a:t>Top 1000</a:t>
            </a:r>
            <a:endParaRPr lang="en-US" sz="5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34178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7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354" y="3892327"/>
            <a:ext cx="7299634" cy="627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938095"/>
            <a:ext cx="2209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52400"/>
            <a:ext cx="2000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5076" y="277446"/>
            <a:ext cx="1905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2700" y="2808364"/>
            <a:ext cx="685800" cy="63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http-archive-logo-colo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42832"/>
            <a:ext cx="1415142" cy="762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Group 7"/>
          <p:cNvGrpSpPr/>
          <p:nvPr/>
        </p:nvGrpSpPr>
        <p:grpSpPr>
          <a:xfrm>
            <a:off x="1600200" y="1525800"/>
            <a:ext cx="990600" cy="777821"/>
            <a:chOff x="1600200" y="1525800"/>
            <a:chExt cx="990600" cy="777821"/>
          </a:xfrm>
        </p:grpSpPr>
        <p:pic>
          <p:nvPicPr>
            <p:cNvPr id="103429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68424" y="1525800"/>
              <a:ext cx="493776" cy="493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600200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Cuzillion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61769" y="1525800"/>
            <a:ext cx="990600" cy="777821"/>
            <a:chOff x="2561769" y="1525800"/>
            <a:chExt cx="990600" cy="777821"/>
          </a:xfrm>
        </p:grpSpPr>
        <p:pic>
          <p:nvPicPr>
            <p:cNvPr id="103428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790945" y="1525800"/>
              <a:ext cx="493776" cy="493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2561769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SpriteMe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600" y="1038340"/>
            <a:ext cx="1247660" cy="1265281"/>
            <a:chOff x="228600" y="1038340"/>
            <a:chExt cx="1247660" cy="12652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8600" y="1038340"/>
              <a:ext cx="1247660" cy="124766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381000" y="2057400"/>
              <a:ext cx="9906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err="1" smtClean="0">
                  <a:solidFill>
                    <a:srgbClr val="FFFFFF"/>
                  </a:solidFill>
                  <a:latin typeface="Trebuchet MS" pitchFamily="34" charset="0"/>
                </a:rPr>
                <a:t>YSlow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52177" y="1359176"/>
            <a:ext cx="1447800" cy="944445"/>
            <a:chOff x="3552177" y="1359176"/>
            <a:chExt cx="1447800" cy="944445"/>
          </a:xfrm>
        </p:grpSpPr>
        <p:sp>
          <p:nvSpPr>
            <p:cNvPr id="22" name="Rectangle 21"/>
            <p:cNvSpPr/>
            <p:nvPr/>
          </p:nvSpPr>
          <p:spPr>
            <a:xfrm>
              <a:off x="3552177" y="2057400"/>
              <a:ext cx="1447800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600" b="1" baseline="0" dirty="0" smtClean="0">
                  <a:solidFill>
                    <a:srgbClr val="FFFFFF"/>
                  </a:solidFill>
                  <a:latin typeface="Trebuchet MS" pitchFamily="34" charset="0"/>
                </a:rPr>
                <a:t>Hammerhead</a:t>
              </a:r>
              <a:endParaRPr lang="en-US" sz="1600" b="1" baseline="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17136" y="1359176"/>
              <a:ext cx="660400" cy="660400"/>
            </a:xfrm>
            <a:prstGeom prst="rect">
              <a:avLst/>
            </a:prstGeom>
          </p:spPr>
        </p:pic>
      </p:grp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05400" y="152400"/>
            <a:ext cx="3143250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15000" y="1828800"/>
            <a:ext cx="3132138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2438400" y="152400"/>
            <a:ext cx="1981200" cy="840208"/>
            <a:chOff x="2438400" y="152400"/>
            <a:chExt cx="1981200" cy="840208"/>
          </a:xfrm>
        </p:grpSpPr>
        <p:sp>
          <p:nvSpPr>
            <p:cNvPr id="7" name="Rectangle 6"/>
            <p:cNvSpPr/>
            <p:nvPr/>
          </p:nvSpPr>
          <p:spPr>
            <a:xfrm>
              <a:off x="2438400" y="171613"/>
              <a:ext cx="19812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438400" y="152400"/>
              <a:ext cx="1970732" cy="840208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5354" y="4960237"/>
            <a:ext cx="7391722" cy="167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953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44000" cy="6385891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AU" sz="5400" baseline="0" dirty="0" smtClean="0"/>
              <a:t>Top 100,000</a:t>
            </a:r>
            <a:endParaRPr lang="en-US" sz="54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715294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1527750"/>
            <a:ext cx="86106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eaLnBrk="1" hangingPunct="1">
              <a:spcBef>
                <a:spcPct val="30000"/>
              </a:spcBef>
              <a:defRPr/>
            </a:pPr>
            <a:r>
              <a:rPr lang="en-US" sz="4000" b="1" kern="0" baseline="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80-90% of the end-user response time is </a:t>
            </a: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spent </a:t>
            </a:r>
            <a:r>
              <a:rPr lang="en-US" sz="4000" b="1" kern="0" baseline="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on the frontend. Start there</a:t>
            </a: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.</a:t>
            </a:r>
          </a:p>
          <a:p>
            <a:pPr marL="1147763" indent="-346075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greater potential</a:t>
            </a:r>
          </a:p>
          <a:p>
            <a:pPr marL="1147763" indent="-346075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simpler</a:t>
            </a:r>
          </a:p>
          <a:p>
            <a:pPr marL="1147763" indent="-346075" eaLnBrk="1" hangingPunct="1">
              <a:spcBef>
                <a:spcPct val="30000"/>
              </a:spcBef>
              <a:buFont typeface="Arial"/>
              <a:buChar char="•"/>
              <a:defRPr/>
            </a:pPr>
            <a:r>
              <a:rPr lang="en-US" sz="4000" b="1" kern="0" baseline="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proven to work</a:t>
            </a:r>
            <a:endParaRPr lang="en-US" sz="4000" b="1" kern="0" baseline="0" dirty="0">
              <a:solidFill>
                <a:schemeClr val="accent3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erformance </a:t>
            </a: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olden </a:t>
            </a:r>
            <a:r>
              <a:rPr lang="en-US" sz="5400" dirty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</a:t>
            </a:r>
            <a:r>
              <a:rPr lang="en-US" sz="5400" dirty="0" smtClean="0">
                <a:solidFill>
                  <a:schemeClr val="accent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ule</a:t>
            </a:r>
          </a:p>
        </p:txBody>
      </p:sp>
    </p:spTree>
    <p:extLst>
      <p:ext uri="{BB962C8B-B14F-4D97-AF65-F5344CB8AC3E}">
        <p14:creationId xmlns:p14="http://schemas.microsoft.com/office/powerpoint/2010/main" val="2274574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BE </a:t>
            </a:r>
            <a:r>
              <a:rPr lang="en-US" sz="8000" dirty="0" err="1" smtClean="0"/>
              <a:t>vs</a:t>
            </a:r>
            <a:r>
              <a:rPr lang="en-US" sz="8000" dirty="0" smtClean="0"/>
              <a:t> FE</a:t>
            </a:r>
            <a:endParaRPr lang="en-US" sz="8000" dirty="0"/>
          </a:p>
        </p:txBody>
      </p:sp>
      <p:sp>
        <p:nvSpPr>
          <p:cNvPr id="35" name="TextBox 34"/>
          <p:cNvSpPr txBox="1"/>
          <p:nvPr/>
        </p:nvSpPr>
        <p:spPr>
          <a:xfrm>
            <a:off x="228600" y="1828800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0" dirty="0" err="1" smtClean="0">
                <a:latin typeface="+mn-lt"/>
              </a:rPr>
              <a:t>realtor.com</a:t>
            </a:r>
            <a:r>
              <a:rPr lang="en-US" sz="2000" baseline="0" dirty="0">
                <a:latin typeface="+mn-lt"/>
              </a:rPr>
              <a:t>/</a:t>
            </a:r>
            <a:r>
              <a:rPr lang="en-US" sz="2000" baseline="0" dirty="0" err="1">
                <a:latin typeface="+mn-lt"/>
              </a:rPr>
              <a:t>realestateandhomes</a:t>
            </a:r>
            <a:r>
              <a:rPr lang="en-US" sz="2000" baseline="0" dirty="0">
                <a:latin typeface="+mn-lt"/>
              </a:rPr>
              <a:t>-search/Los-</a:t>
            </a:r>
            <a:r>
              <a:rPr lang="en-US" sz="2000" baseline="0" dirty="0" err="1">
                <a:latin typeface="+mn-lt"/>
              </a:rPr>
              <a:t>Gatos_CA</a:t>
            </a:r>
            <a:r>
              <a:rPr lang="en-US" sz="2000" baseline="0" dirty="0">
                <a:latin typeface="+mn-lt"/>
              </a:rPr>
              <a:t>/price-na-</a:t>
            </a:r>
            <a:r>
              <a:rPr lang="en-US" sz="2000" baseline="0" dirty="0" smtClean="0">
                <a:latin typeface="+mn-lt"/>
              </a:rPr>
              <a:t>1500000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8600" y="3406914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0" dirty="0" err="1">
                <a:latin typeface="+mn-lt"/>
              </a:rPr>
              <a:t>realtor.com</a:t>
            </a:r>
            <a:r>
              <a:rPr lang="en-US" sz="2000" baseline="0" dirty="0">
                <a:latin typeface="+mn-lt"/>
              </a:rPr>
              <a:t>/</a:t>
            </a:r>
            <a:r>
              <a:rPr lang="en-US" sz="2000" baseline="0" dirty="0" err="1">
                <a:latin typeface="+mn-lt"/>
              </a:rPr>
              <a:t>realestateandhomes</a:t>
            </a:r>
            <a:r>
              <a:rPr lang="en-US" sz="2000" baseline="0" dirty="0">
                <a:latin typeface="+mn-lt"/>
              </a:rPr>
              <a:t>-detail/16880-Farley-Rd_Los-Gatos_CA_95032_M29752-31549?row=7</a:t>
            </a:r>
            <a:endParaRPr lang="en-US" sz="2000" baseline="0" dirty="0" smtClean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600" y="5162490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0" dirty="0" err="1" smtClean="0">
                <a:latin typeface="+mn-lt"/>
              </a:rPr>
              <a:t>moving.com</a:t>
            </a:r>
            <a:endParaRPr lang="en-US" sz="2000" baseline="0" dirty="0" smtClean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2362200"/>
            <a:ext cx="4334256" cy="685800"/>
          </a:xfrm>
          <a:prstGeom prst="rect">
            <a:avLst/>
          </a:prstGeom>
          <a:solidFill>
            <a:srgbClr val="284B98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85800" y="2362200"/>
            <a:ext cx="1408176" cy="685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85800" y="4267200"/>
            <a:ext cx="5513832" cy="685800"/>
          </a:xfrm>
          <a:prstGeom prst="rect">
            <a:avLst/>
          </a:prstGeom>
          <a:solidFill>
            <a:srgbClr val="284B98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5800" y="4267200"/>
            <a:ext cx="795528" cy="685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85800" y="5715000"/>
            <a:ext cx="2139696" cy="685800"/>
          </a:xfrm>
          <a:prstGeom prst="rect">
            <a:avLst/>
          </a:prstGeom>
          <a:solidFill>
            <a:srgbClr val="284B98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5800" y="5715000"/>
            <a:ext cx="347472" cy="6858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95600" y="569589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0" dirty="0" smtClean="0">
                <a:solidFill>
                  <a:srgbClr val="8F050A"/>
                </a:solidFill>
                <a:latin typeface="+mn-lt"/>
              </a:rPr>
              <a:t>16%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48400" y="42672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0" dirty="0" smtClean="0">
                <a:solidFill>
                  <a:srgbClr val="8F050A"/>
                </a:solidFill>
                <a:latin typeface="+mn-lt"/>
              </a:rPr>
              <a:t>14%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105400" y="23622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aseline="0" dirty="0" smtClean="0">
                <a:solidFill>
                  <a:srgbClr val="8F050A"/>
                </a:solidFill>
                <a:latin typeface="+mn-lt"/>
              </a:rPr>
              <a:t>32%</a:t>
            </a:r>
          </a:p>
        </p:txBody>
      </p:sp>
    </p:spTree>
    <p:extLst>
      <p:ext uri="{BB962C8B-B14F-4D97-AF65-F5344CB8AC3E}">
        <p14:creationId xmlns:p14="http://schemas.microsoft.com/office/powerpoint/2010/main" val="1085082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metrics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8586" y="3027298"/>
            <a:ext cx="2590800" cy="400110"/>
          </a:xfr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</a:t>
            </a:r>
            <a:r>
              <a:rPr lang="en-US" sz="2000" dirty="0" smtClean="0"/>
              <a:t>ime-to-first-byte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27098"/>
            <a:ext cx="25400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986" y="1427098"/>
            <a:ext cx="25400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828" y="1427098"/>
            <a:ext cx="25400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986" y="3941698"/>
            <a:ext cx="2540000" cy="160020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333986" y="55418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 smtClean="0"/>
              <a:t>above-the-fold time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336828" y="62276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 smtClean="0"/>
              <a:t>page load time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6336828" y="3027298"/>
            <a:ext cx="259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ctr"/>
            <a:r>
              <a:rPr lang="en-US" sz="2000" baseline="0" dirty="0"/>
              <a:t>s</a:t>
            </a:r>
            <a:r>
              <a:rPr lang="en-US" sz="2000" baseline="0" dirty="0" smtClean="0"/>
              <a:t>tart render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07348" y="5176890"/>
            <a:ext cx="2269480" cy="1063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6828" y="5516027"/>
            <a:ext cx="2464272" cy="7239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336828" y="5176890"/>
            <a:ext cx="2530593" cy="1063037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6828" y="3941698"/>
            <a:ext cx="2540000" cy="16002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905007" y="1960498"/>
            <a:ext cx="381000" cy="381000"/>
            <a:chOff x="2895600" y="1828800"/>
            <a:chExt cx="381000" cy="381000"/>
          </a:xfrm>
        </p:grpSpPr>
        <p:sp>
          <p:nvSpPr>
            <p:cNvPr id="22" name="Oval 21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917257" y="4812823"/>
            <a:ext cx="381000" cy="381000"/>
            <a:chOff x="2895600" y="1828800"/>
            <a:chExt cx="381000" cy="381000"/>
          </a:xfrm>
        </p:grpSpPr>
        <p:sp>
          <p:nvSpPr>
            <p:cNvPr id="26" name="Oval 25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905007" y="4748854"/>
            <a:ext cx="381000" cy="381000"/>
            <a:chOff x="2895600" y="1828800"/>
            <a:chExt cx="381000" cy="381000"/>
          </a:xfrm>
        </p:grpSpPr>
        <p:sp>
          <p:nvSpPr>
            <p:cNvPr id="29" name="Oval 28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917257" y="1956735"/>
            <a:ext cx="381000" cy="381000"/>
            <a:chOff x="2895600" y="1828800"/>
            <a:chExt cx="381000" cy="381000"/>
          </a:xfrm>
        </p:grpSpPr>
        <p:sp>
          <p:nvSpPr>
            <p:cNvPr id="32" name="Oval 31"/>
            <p:cNvSpPr/>
            <p:nvPr/>
          </p:nvSpPr>
          <p:spPr>
            <a:xfrm>
              <a:off x="2895600" y="1828800"/>
              <a:ext cx="381000" cy="38100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2942635" y="1905000"/>
              <a:ext cx="304800" cy="22860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34" name="Freeform 33"/>
          <p:cNvSpPr/>
          <p:nvPr/>
        </p:nvSpPr>
        <p:spPr bwMode="auto">
          <a:xfrm>
            <a:off x="6477000" y="6172200"/>
            <a:ext cx="2209800" cy="5334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0297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20" grpId="0" animBg="1"/>
      <p:bldP spid="21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sp>
        <p:nvSpPr>
          <p:cNvPr id="3" name="Rectangle 2"/>
          <p:cNvSpPr/>
          <p:nvPr/>
        </p:nvSpPr>
        <p:spPr>
          <a:xfrm>
            <a:off x="4884405" y="2743200"/>
            <a:ext cx="150876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0418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502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4028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33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tail vs. dog</a:t>
            </a:r>
            <a:endParaRPr lang="en-US" sz="6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38471"/>
            <a:ext cx="1524000" cy="9601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238471"/>
            <a:ext cx="1524000" cy="9601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8471"/>
            <a:ext cx="1524000" cy="9601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" y="2487699"/>
            <a:ext cx="392157" cy="461665"/>
            <a:chOff x="228600" y="1989270"/>
            <a:chExt cx="392157" cy="461665"/>
          </a:xfrm>
        </p:grpSpPr>
        <p:sp>
          <p:nvSpPr>
            <p:cNvPr id="10" name="Oval 9"/>
            <p:cNvSpPr/>
            <p:nvPr/>
          </p:nvSpPr>
          <p:spPr>
            <a:xfrm>
              <a:off x="228600" y="2057400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9757" y="198927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 smtClean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7200" y="4191000"/>
            <a:ext cx="401778" cy="461665"/>
            <a:chOff x="823587" y="4017938"/>
            <a:chExt cx="401778" cy="461665"/>
          </a:xfrm>
        </p:grpSpPr>
        <p:sp>
          <p:nvSpPr>
            <p:cNvPr id="37" name="Oval 36"/>
            <p:cNvSpPr/>
            <p:nvPr/>
          </p:nvSpPr>
          <p:spPr>
            <a:xfrm>
              <a:off x="823587" y="4076446"/>
              <a:ext cx="381000" cy="381000"/>
            </a:xfrm>
            <a:prstGeom prst="ellipse">
              <a:avLst/>
            </a:prstGeom>
            <a:ln w="28575" cmpd="sng">
              <a:solidFill>
                <a:schemeClr val="accent3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rgbClr val="FF000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4365" y="4017938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0" dirty="0">
                  <a:solidFill>
                    <a:schemeClr val="bg1"/>
                  </a:solidFill>
                  <a:latin typeface="+mn-lt"/>
                </a:rPr>
                <a:t>B</a:t>
              </a:r>
              <a:endParaRPr lang="en-US" baseline="0" dirty="0" smtClean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1524000" cy="9601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962400"/>
            <a:ext cx="1524000" cy="960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2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4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>
                <a:solidFill>
                  <a:schemeClr val="bg1"/>
                </a:solidFill>
                <a:latin typeface="+mn-lt"/>
              </a:rPr>
              <a:t>6</a:t>
            </a:r>
            <a:r>
              <a:rPr lang="en-US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+mn-lt"/>
              </a:rPr>
              <a:t>secs</a:t>
            </a:r>
            <a:endParaRPr lang="en-US" baseline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752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0000"/>
                </a:solidFill>
                <a:latin typeface="+mn-lt"/>
              </a:rPr>
              <a:t>6.2 </a:t>
            </a:r>
            <a:r>
              <a:rPr lang="en-US" baseline="0" dirty="0" err="1" smtClean="0">
                <a:solidFill>
                  <a:srgbClr val="FF0000"/>
                </a:solidFill>
                <a:latin typeface="+mn-lt"/>
              </a:rPr>
              <a:t>secs</a:t>
            </a:r>
            <a:endParaRPr lang="en-US" baseline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600" y="5449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0" dirty="0" smtClean="0">
                <a:solidFill>
                  <a:srgbClr val="FF6600"/>
                </a:solidFill>
                <a:latin typeface="+mn-lt"/>
              </a:rPr>
              <a:t>Which is better?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962400"/>
            <a:ext cx="1524000" cy="9601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40280"/>
            <a:ext cx="15240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939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/>
              <a:t>synthetic &amp; RUM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40326" cy="5381986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/>
              <a:t>synthetic: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NOT real users – QA, lab, automated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ex: Keynote, WebPagetest, Selenium</a:t>
            </a:r>
          </a:p>
          <a:p>
            <a:pPr marL="568325" indent="-39528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pro: fewer </a:t>
            </a:r>
            <a:r>
              <a:rPr lang="en-US" dirty="0" err="1" smtClean="0"/>
              <a:t>vars</a:t>
            </a:r>
            <a:r>
              <a:rPr lang="en-US" dirty="0" smtClean="0"/>
              <a:t>, easier isolation, more metrics (rendering, memory, CPU)</a:t>
            </a:r>
          </a:p>
          <a:p>
            <a:r>
              <a:rPr lang="en-US" sz="3600" dirty="0" smtClean="0"/>
              <a:t>RUM (</a:t>
            </a:r>
            <a:r>
              <a:rPr lang="en-US" sz="3600" u="sng" dirty="0"/>
              <a:t>R</a:t>
            </a:r>
            <a:r>
              <a:rPr lang="en-US" sz="3600" dirty="0"/>
              <a:t>eal </a:t>
            </a:r>
            <a:r>
              <a:rPr lang="en-US" sz="3600" u="sng" dirty="0"/>
              <a:t>U</a:t>
            </a:r>
            <a:r>
              <a:rPr lang="en-US" sz="3600" dirty="0"/>
              <a:t>ser </a:t>
            </a:r>
            <a:r>
              <a:rPr lang="en-US" sz="3600" u="sng" dirty="0" smtClean="0"/>
              <a:t>M</a:t>
            </a:r>
            <a:r>
              <a:rPr lang="en-US" sz="3600" dirty="0" smtClean="0"/>
              <a:t>onitoring):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JavaScript in real user’s browser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ex: GA, Boomerang, </a:t>
            </a:r>
            <a:r>
              <a:rPr lang="en-US" dirty="0" err="1" smtClean="0"/>
              <a:t>mPulse</a:t>
            </a:r>
            <a:r>
              <a:rPr lang="en-US" dirty="0" smtClean="0"/>
              <a:t>, Episodes</a:t>
            </a:r>
          </a:p>
          <a:p>
            <a:pPr marL="568325" indent="-338138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pro: reflects real </a:t>
            </a:r>
            <a:r>
              <a:rPr lang="en-US" dirty="0" err="1" smtClean="0"/>
              <a:t>vars</a:t>
            </a:r>
            <a:r>
              <a:rPr lang="en-US" dirty="0" smtClean="0"/>
              <a:t> – browser, </a:t>
            </a:r>
            <a:r>
              <a:rPr lang="en-US" dirty="0" err="1" smtClean="0"/>
              <a:t>hw</a:t>
            </a:r>
            <a:r>
              <a:rPr lang="en-US" dirty="0" smtClean="0"/>
              <a:t>, network, page flow, geo, etc.</a:t>
            </a:r>
          </a:p>
        </p:txBody>
      </p:sp>
    </p:spTree>
    <p:extLst>
      <p:ext uri="{BB962C8B-B14F-4D97-AF65-F5344CB8AC3E}">
        <p14:creationId xmlns:p14="http://schemas.microsoft.com/office/powerpoint/2010/main" val="1609878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5957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225025" y="3543981"/>
            <a:ext cx="838200" cy="3048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9830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813" cy="7086600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 rot="3780000">
            <a:off x="7464104" y="1644877"/>
            <a:ext cx="1153559" cy="69905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654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32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-76708" y="-1861519"/>
            <a:ext cx="9333267" cy="12441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0076"/>
            <a:ext cx="9144000" cy="4339650"/>
          </a:xfrm>
        </p:spPr>
        <p:txBody>
          <a:bodyPr wrap="square">
            <a:spAutoFit/>
          </a:bodyPr>
          <a:lstStyle/>
          <a:p>
            <a:r>
              <a:rPr lang="en-US" sz="1380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best practices</a:t>
            </a:r>
            <a:endParaRPr lang="en-US" sz="13800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3318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990600"/>
            <a:ext cx="9144000" cy="11998036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2590800"/>
            <a:ext cx="3124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0" cap="small" dirty="0" smtClean="0">
                <a:solidFill>
                  <a:schemeClr val="accent4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 Rules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67000" y="0"/>
            <a:ext cx="67818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1. Make fewer HTTP requests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2. Use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 CDN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3. Add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an Expires header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4. </a:t>
            </a:r>
            <a:r>
              <a:rPr lang="en-US" sz="3000" kern="0" cap="small" baseline="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Gzip</a:t>
            </a: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components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5.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stylesheets at the top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6. Put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scripts at the bottom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7.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CSS expressions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8.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 and CSS external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9. Reduce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DNS lookups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10. Minify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JS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11. Avoid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redirects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12. Remove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duplicate scripts</a:t>
            </a: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13. Configure </a:t>
            </a:r>
            <a:r>
              <a:rPr lang="en-US" sz="3000" kern="0" cap="small" baseline="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ETags</a:t>
            </a:r>
            <a:endParaRPr lang="en-US" sz="3000" kern="0" cap="small" baseline="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eaLnBrk="1" hangingPunct="1">
              <a:spcBef>
                <a:spcPct val="5000"/>
              </a:spcBef>
              <a:defRPr/>
            </a:pPr>
            <a:r>
              <a:rPr lang="en-US" sz="3000" kern="0" cap="small" baseline="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14. Make </a:t>
            </a:r>
            <a:r>
              <a:rPr lang="en-US" sz="3000" kern="0" cap="small" baseline="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AJAX cacheable</a:t>
            </a:r>
          </a:p>
        </p:txBody>
      </p:sp>
    </p:spTree>
    <p:extLst>
      <p:ext uri="{BB962C8B-B14F-4D97-AF65-F5344CB8AC3E}">
        <p14:creationId xmlns:p14="http://schemas.microsoft.com/office/powerpoint/2010/main" val="42108102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lum bright="29000" contrast="-81000"/>
          </a:blip>
          <a:srcRect/>
          <a:stretch>
            <a:fillRect/>
          </a:stretch>
        </p:blipFill>
        <p:spPr bwMode="auto">
          <a:xfrm>
            <a:off x="0" y="-1524000"/>
            <a:ext cx="9144000" cy="12012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3199"/>
            <a:ext cx="9444790" cy="679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US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Splitting the initial payload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Loading scripts without blocking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Coupling asynchronous scripts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US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Positioning inline scripts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Sharding dominant domains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Flushing the document early</a:t>
            </a:r>
            <a:endParaRPr lang="en-US" sz="2800" b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Using iframes sparingly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Simplifying CSS Selectors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Understanding Ajax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Doug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Crockford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Creating responsive web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apps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Ben Galbraith, Dion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Almaer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Writing efficient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JavaScript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Nicholas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Zakas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Scaling with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Comet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Dylan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Schiemann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Going beyond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gzipping 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Tony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Gentilcore</a:t>
            </a:r>
          </a:p>
          <a:p>
            <a:pPr marL="511175" indent="-511175" eaLnBrk="1" hangingPunct="1">
              <a:spcBef>
                <a:spcPts val="400"/>
              </a:spcBef>
              <a:defRPr/>
            </a:pPr>
            <a:r>
              <a:rPr lang="en-AU" sz="2800" b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Optimizing </a:t>
            </a:r>
            <a:r>
              <a:rPr lang="en-AU" sz="2800" b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images </a:t>
            </a:r>
            <a:r>
              <a:rPr lang="en-AU" sz="2300" b="1" i="1" kern="0" baseline="0" dirty="0" err="1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Stoyan</a:t>
            </a:r>
            <a:r>
              <a:rPr lang="en-AU" sz="2300" b="1" i="1" kern="0" baseline="0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 </a:t>
            </a:r>
            <a:r>
              <a:rPr lang="en-AU" sz="2300" b="1" i="1" kern="0" baseline="0" dirty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Stefanov, Nicole Sullivan</a:t>
            </a:r>
            <a:endParaRPr lang="en-US" sz="2300" b="1" i="1" kern="0" baseline="0" dirty="0">
              <a:solidFill>
                <a:schemeClr val="tx2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92355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-1" y="138111"/>
            <a:ext cx="9144001" cy="6643689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Make </a:t>
            </a:r>
            <a:r>
              <a:rPr lang="en-AU" sz="5400" dirty="0">
                <a:latin typeface="Trebuchet MS" charset="0"/>
              </a:rPr>
              <a:t>Fewer HTTP Requests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AU" dirty="0" err="1" smtClean="0">
                <a:solidFill>
                  <a:schemeClr val="tx1"/>
                </a:solidFill>
                <a:latin typeface="Trebuchet MS" charset="0"/>
              </a:rPr>
              <a:t>avg</a:t>
            </a:r>
            <a:r>
              <a:rPr lang="en-AU" dirty="0" smtClean="0">
                <a:solidFill>
                  <a:schemeClr val="tx1"/>
                </a:solidFill>
                <a:latin typeface="Trebuchet MS" charset="0"/>
              </a:rPr>
              <a:t> website: </a:t>
            </a:r>
            <a:r>
              <a:rPr lang="en-AU" b="1" dirty="0" smtClean="0">
                <a:solidFill>
                  <a:srgbClr val="8F050A"/>
                </a:solidFill>
                <a:latin typeface="Trebuchet MS" charset="0"/>
              </a:rPr>
              <a:t>95 HTTP requests, 1762 </a:t>
            </a:r>
            <a:r>
              <a:rPr lang="en-AU" b="1" dirty="0" err="1" smtClean="0">
                <a:solidFill>
                  <a:srgbClr val="8F050A"/>
                </a:solidFill>
                <a:latin typeface="Trebuchet MS" charset="0"/>
              </a:rPr>
              <a:t>kB</a:t>
            </a:r>
            <a:r>
              <a:rPr lang="en-AU" baseline="30000" dirty="0" smtClean="0">
                <a:solidFill>
                  <a:schemeClr val="tx1"/>
                </a:solidFill>
                <a:latin typeface="Trebuchet MS" charset="0"/>
              </a:rPr>
              <a:t>*</a:t>
            </a:r>
            <a:endParaRPr lang="en-AU" baseline="30000" dirty="0">
              <a:solidFill>
                <a:schemeClr val="tx1"/>
              </a:solidFill>
              <a:latin typeface="Trebuchet MS" charset="0"/>
            </a:endParaRPr>
          </a:p>
          <a:p>
            <a:r>
              <a:rPr lang="en-AU" dirty="0">
                <a:solidFill>
                  <a:schemeClr val="tx1"/>
                </a:solidFill>
                <a:latin typeface="Trebuchet MS" charset="0"/>
              </a:rPr>
              <a:t>each HTTP request has overhead – even with persistent connections</a:t>
            </a:r>
          </a:p>
          <a:p>
            <a:r>
              <a:rPr lang="en-AU" dirty="0">
                <a:solidFill>
                  <a:schemeClr val="tx1"/>
                </a:solidFill>
                <a:latin typeface="Trebuchet MS" charset="0"/>
              </a:rPr>
              <a:t>is it possible to reduce HTTP requests without reducing richness?</a:t>
            </a:r>
          </a:p>
          <a:p>
            <a:r>
              <a:rPr lang="en-AU" sz="4400" dirty="0" smtClean="0">
                <a:solidFill>
                  <a:schemeClr val="tx1"/>
                </a:solidFill>
                <a:latin typeface="Trebuchet MS" charset="0"/>
              </a:rPr>
              <a:t>Yes!</a:t>
            </a:r>
            <a:endParaRPr lang="en-AU" sz="4400" dirty="0">
              <a:solidFill>
                <a:schemeClr val="tx1"/>
              </a:solidFill>
              <a:latin typeface="Trebuchet MS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81000" y="6443663"/>
            <a:ext cx="845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AU" sz="1400" i="1" baseline="0" dirty="0" smtClean="0">
                <a:latin typeface="+mn-lt"/>
              </a:rPr>
              <a:t>* Apr 15 2014: http</a:t>
            </a:r>
            <a:r>
              <a:rPr lang="en-AU" sz="1400" i="1" baseline="0" dirty="0">
                <a:latin typeface="+mn-lt"/>
              </a:rPr>
              <a:t>://</a:t>
            </a:r>
            <a:r>
              <a:rPr lang="en-AU" sz="1400" i="1" baseline="0" dirty="0" err="1">
                <a:latin typeface="+mn-lt"/>
              </a:rPr>
              <a:t>httparchive.org</a:t>
            </a:r>
            <a:r>
              <a:rPr lang="en-AU" sz="1400" i="1" baseline="0" dirty="0">
                <a:latin typeface="+mn-lt"/>
              </a:rPr>
              <a:t>/</a:t>
            </a:r>
            <a:r>
              <a:rPr lang="en-AU" sz="1400" i="1" baseline="0" dirty="0" err="1">
                <a:latin typeface="+mn-lt"/>
              </a:rPr>
              <a:t>trends.php</a:t>
            </a:r>
            <a:endParaRPr lang="en-US" sz="1400" i="1" baseline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2289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-533400" y="0"/>
            <a:ext cx="11456105" cy="6858000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000" dirty="0" smtClean="0">
                <a:solidFill>
                  <a:srgbClr val="000000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  <a:latin typeface="Trebuchet MS" charset="0"/>
              </a:rPr>
              <a:t>combine JS, CSS</a:t>
            </a:r>
            <a:endParaRPr lang="en-US" sz="6000" dirty="0">
              <a:solidFill>
                <a:srgbClr val="000000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  <a:latin typeface="Trebuchet MS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4819781"/>
          </a:xfrm>
        </p:spPr>
        <p:txBody>
          <a:bodyPr wrap="square">
            <a:spAutoFit/>
          </a:bodyPr>
          <a:lstStyle/>
          <a:p>
            <a:r>
              <a:rPr lang="en-AU" sz="3600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not </a:t>
            </a:r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combining scripts with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stylesheets</a:t>
            </a:r>
            <a:endParaRPr lang="en-AU" sz="3600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multiple scripts =&gt; one script</a:t>
            </a: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multiple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stylesheets</a:t>
            </a:r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 =&gt; one </a:t>
            </a:r>
            <a:r>
              <a:rPr lang="en-AU" sz="3600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stylesheet</a:t>
            </a:r>
            <a:endParaRPr lang="en-AU" sz="3600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apache module:</a:t>
            </a:r>
          </a:p>
          <a:p>
            <a:pPr lvl="1"/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http://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code.google.com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/p/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modconcat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</a:t>
            </a:r>
            <a:endParaRPr lang="en-AU" sz="3200" i="1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  <a:p>
            <a:r>
              <a:rPr lang="en-AU" sz="3600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YUI Combo Handler</a:t>
            </a:r>
          </a:p>
          <a:p>
            <a:pPr lvl="1"/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http://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yuiblog.com</a:t>
            </a:r>
            <a:r>
              <a:rPr lang="en-AU" i="1" dirty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/blog/2008/07/16/</a:t>
            </a:r>
            <a:r>
              <a:rPr lang="en-AU" i="1" dirty="0" err="1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combohandler</a:t>
            </a:r>
            <a:r>
              <a:rPr lang="en-AU" i="1" dirty="0" smtClean="0">
                <a:solidFill>
                  <a:schemeClr val="tx1"/>
                </a:solidFill>
                <a:effectLst>
                  <a:glow rad="63500">
                    <a:schemeClr val="accent3">
                      <a:lumMod val="90000"/>
                      <a:alpha val="40000"/>
                    </a:schemeClr>
                  </a:glow>
                </a:effectLst>
              </a:rPr>
              <a:t>/</a:t>
            </a:r>
            <a:endParaRPr lang="en-AU" sz="3200" i="1" dirty="0">
              <a:solidFill>
                <a:schemeClr val="tx1"/>
              </a:solidFill>
              <a:effectLst>
                <a:glow rad="63500">
                  <a:schemeClr val="accent3">
                    <a:lumMod val="9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1255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800" dirty="0">
                <a:solidFill>
                  <a:srgbClr val="00B0F0"/>
                </a:solidFill>
              </a:rPr>
              <a:t>i</a:t>
            </a:r>
            <a:r>
              <a:rPr lang="en-AU" sz="4800" dirty="0" smtClean="0">
                <a:solidFill>
                  <a:srgbClr val="00B0F0"/>
                </a:solidFill>
              </a:rPr>
              <a:t>nline resources (</a:t>
            </a:r>
            <a:r>
              <a:rPr lang="en-AU" sz="4800" dirty="0">
                <a:solidFill>
                  <a:srgbClr val="00B0F0"/>
                </a:solidFill>
              </a:rPr>
              <a:t>data: URLs)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648200"/>
          </a:xfrm>
        </p:spPr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embed the content of an HTTP response in place of a URL</a:t>
            </a:r>
          </a:p>
          <a:p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&lt;IMG ALT="Red Star"</a:t>
            </a:r>
          </a:p>
          <a:p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   SRC="</a:t>
            </a:r>
            <a:r>
              <a:rPr lang="en-US" sz="2000" dirty="0" err="1">
                <a:solidFill>
                  <a:schemeClr val="tx1"/>
                </a:solidFill>
                <a:latin typeface="Courier New"/>
                <a:cs typeface="Courier New"/>
              </a:rPr>
              <a:t>data:image</a:t>
            </a:r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/gif;base64,R0lGODl...</a:t>
            </a:r>
            <a:r>
              <a:rPr lang="en-US" sz="2000" dirty="0" err="1">
                <a:solidFill>
                  <a:schemeClr val="tx1"/>
                </a:solidFill>
                <a:latin typeface="Courier New"/>
                <a:cs typeface="Courier New"/>
              </a:rPr>
              <a:t>wAIlEEADs</a:t>
            </a:r>
            <a:r>
              <a:rPr lang="en-US" sz="2000" dirty="0">
                <a:solidFill>
                  <a:schemeClr val="tx1"/>
                </a:solidFill>
                <a:latin typeface="Courier New"/>
                <a:cs typeface="Courier New"/>
              </a:rPr>
              <a:t>="&gt;</a:t>
            </a:r>
            <a:endParaRPr lang="en-AU" dirty="0">
              <a:solidFill>
                <a:schemeClr val="tx1"/>
              </a:solidFill>
              <a:latin typeface="Courier New"/>
              <a:cs typeface="Courier New"/>
            </a:endParaRPr>
          </a:p>
          <a:p>
            <a:r>
              <a:rPr lang="en-AU" dirty="0">
                <a:solidFill>
                  <a:schemeClr val="tx1"/>
                </a:solidFill>
              </a:rPr>
              <a:t>g</a:t>
            </a:r>
            <a:r>
              <a:rPr lang="en-AU" dirty="0" smtClean="0">
                <a:solidFill>
                  <a:schemeClr val="tx1"/>
                </a:solidFill>
              </a:rPr>
              <a:t>ood for small images, scripts, &amp; </a:t>
            </a:r>
            <a:r>
              <a:rPr lang="en-AU" dirty="0" err="1" smtClean="0">
                <a:solidFill>
                  <a:schemeClr val="tx1"/>
                </a:solidFill>
              </a:rPr>
              <a:t>stylesheets</a:t>
            </a:r>
            <a:endParaRPr lang="en-AU" dirty="0" smtClean="0">
              <a:solidFill>
                <a:schemeClr val="tx1"/>
              </a:solidFill>
            </a:endParaRPr>
          </a:p>
          <a:p>
            <a:r>
              <a:rPr lang="en-AU" dirty="0" smtClean="0">
                <a:solidFill>
                  <a:schemeClr val="tx1"/>
                </a:solidFill>
              </a:rPr>
              <a:t>if </a:t>
            </a:r>
            <a:r>
              <a:rPr lang="en-AU" dirty="0">
                <a:solidFill>
                  <a:schemeClr val="tx1"/>
                </a:solidFill>
              </a:rPr>
              <a:t>embedded in HTML document, probably not cached =&gt; embed in </a:t>
            </a:r>
            <a:r>
              <a:rPr lang="en-AU" dirty="0" err="1">
                <a:solidFill>
                  <a:schemeClr val="tx1"/>
                </a:solidFill>
              </a:rPr>
              <a:t>stylesheet</a:t>
            </a:r>
            <a:r>
              <a:rPr lang="en-AU" dirty="0">
                <a:solidFill>
                  <a:schemeClr val="tx1"/>
                </a:solidFill>
              </a:rPr>
              <a:t> instead</a:t>
            </a:r>
          </a:p>
          <a:p>
            <a:r>
              <a:rPr lang="en-AU" dirty="0">
                <a:solidFill>
                  <a:schemeClr val="tx1"/>
                </a:solidFill>
              </a:rPr>
              <a:t>base64 encoding increases total size</a:t>
            </a:r>
          </a:p>
          <a:p>
            <a:r>
              <a:rPr lang="en-AU" dirty="0">
                <a:solidFill>
                  <a:schemeClr val="tx1"/>
                </a:solidFill>
              </a:rPr>
              <a:t>works in IE8 (not IE7 and earlier</a:t>
            </a:r>
            <a:r>
              <a:rPr lang="en-AU" dirty="0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57988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4200"/>
            <a:ext cx="40528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6600" dirty="0">
                <a:solidFill>
                  <a:srgbClr val="00B0F0"/>
                </a:solidFill>
              </a:rPr>
              <a:t>CSS sprites</a:t>
            </a:r>
            <a:endParaRPr lang="en-US" sz="6600" dirty="0">
              <a:solidFill>
                <a:srgbClr val="00B0F0"/>
              </a:solidFill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458200" cy="4256550"/>
          </a:xfr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AU" dirty="0">
                <a:solidFill>
                  <a:srgbClr val="000000"/>
                </a:solidFill>
              </a:rPr>
              <a:t>multiple CSS background images </a:t>
            </a:r>
            <a:r>
              <a:rPr lang="en-AU" dirty="0" smtClean="0">
                <a:solidFill>
                  <a:srgbClr val="000000"/>
                </a:solidFill>
              </a:rPr>
              <a:t>                =</a:t>
            </a:r>
            <a:r>
              <a:rPr lang="en-AU" dirty="0">
                <a:solidFill>
                  <a:srgbClr val="000000"/>
                </a:solidFill>
              </a:rPr>
              <a:t>&gt; one image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&lt;div style="background-</a:t>
            </a:r>
            <a:r>
              <a:rPr lang="en-US" sz="2000" dirty="0" smtClean="0">
                <a:solidFill>
                  <a:srgbClr val="000000"/>
                </a:solidFill>
                <a:latin typeface="Courier New"/>
                <a:cs typeface="Courier New"/>
              </a:rPr>
              <a:t>image: </a:t>
            </a:r>
            <a:r>
              <a:rPr lang="en-US" sz="2000" dirty="0" err="1" smtClean="0">
                <a:solidFill>
                  <a:srgbClr val="000000"/>
                </a:solidFill>
                <a:latin typeface="Courier New"/>
                <a:cs typeface="Courier New"/>
              </a:rPr>
              <a:t>url</a:t>
            </a:r>
            <a:r>
              <a:rPr lang="en-US" sz="2000" dirty="0" smtClean="0">
                <a:solidFill>
                  <a:srgbClr val="000000"/>
                </a:solidFill>
                <a:latin typeface="Courier New"/>
                <a:cs typeface="Courier New"/>
              </a:rPr>
              <a:t>(’</a:t>
            </a:r>
            <a:r>
              <a:rPr lang="en-US" sz="2000" dirty="0" err="1" smtClean="0">
                <a:solidFill>
                  <a:srgbClr val="000000"/>
                </a:solidFill>
                <a:latin typeface="Courier New"/>
                <a:cs typeface="Courier New"/>
              </a:rPr>
              <a:t>sprite.gif</a:t>
            </a:r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');</a:t>
            </a:r>
          </a:p>
          <a:p>
            <a:r>
              <a:rPr lang="en-US" sz="2000" b="1" dirty="0">
                <a:solidFill>
                  <a:srgbClr val="000000"/>
                </a:solidFill>
                <a:latin typeface="Courier New"/>
                <a:cs typeface="Courier New"/>
              </a:rPr>
              <a:t>background-position: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2000" b="1" dirty="0">
                <a:solidFill>
                  <a:srgbClr val="000000"/>
                </a:solidFill>
                <a:latin typeface="Courier New"/>
                <a:cs typeface="Courier New"/>
              </a:rPr>
              <a:t>-260px -90px;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width: 26px; 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height: 24px;"&gt;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/>
                <a:cs typeface="Courier New"/>
              </a:rPr>
              <a:t>&lt;/div&gt;</a:t>
            </a:r>
          </a:p>
          <a:p>
            <a:r>
              <a:rPr lang="en-AU" dirty="0">
                <a:solidFill>
                  <a:srgbClr val="000000"/>
                </a:solidFill>
              </a:rPr>
              <a:t>overall size </a:t>
            </a:r>
            <a:r>
              <a:rPr lang="en-AU" dirty="0" smtClean="0">
                <a:solidFill>
                  <a:srgbClr val="000000"/>
                </a:solidFill>
              </a:rPr>
              <a:t>reduced</a:t>
            </a:r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35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5281" cy="69342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6096000" y="1295400"/>
            <a:ext cx="1828800" cy="457200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492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Add </a:t>
            </a:r>
            <a:r>
              <a:rPr lang="en-AU" sz="5400" dirty="0">
                <a:latin typeface="Trebuchet MS" charset="0"/>
              </a:rPr>
              <a:t>an Expires Header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53000"/>
            <a:ext cx="8229600" cy="1723549"/>
          </a:xfr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dirty="0" smtClean="0">
                <a:ea typeface="+mn-ea"/>
              </a:rPr>
              <a:t>expiration date determines </a:t>
            </a:r>
            <a:r>
              <a:rPr lang="en-AU" i="1" dirty="0" smtClean="0">
                <a:ea typeface="+mn-ea"/>
              </a:rPr>
              <a:t>freshness</a:t>
            </a:r>
            <a:endParaRPr lang="en-AU" dirty="0" smtClean="0">
              <a:ea typeface="+mn-ea"/>
            </a:endParaRP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dirty="0" smtClean="0">
                <a:ea typeface="+mn-ea"/>
              </a:rPr>
              <a:t>use </a:t>
            </a:r>
            <a:r>
              <a:rPr lang="en-AU" sz="2800" b="1" i="1" dirty="0" smtClean="0">
                <a:latin typeface="Courier New"/>
                <a:ea typeface="+mn-ea"/>
                <a:cs typeface="Courier New"/>
              </a:rPr>
              <a:t>Expires</a:t>
            </a:r>
            <a:r>
              <a:rPr lang="en-AU" sz="2800" dirty="0" smtClean="0">
                <a:ea typeface="+mn-ea"/>
              </a:rPr>
              <a:t> </a:t>
            </a:r>
            <a:r>
              <a:rPr lang="en-AU" dirty="0" smtClean="0">
                <a:ea typeface="+mn-ea"/>
              </a:rPr>
              <a:t>and </a:t>
            </a:r>
            <a:r>
              <a:rPr lang="en-AU" sz="2800" b="1" i="1" dirty="0" smtClean="0">
                <a:latin typeface="Courier New" pitchFamily="49" charset="0"/>
                <a:ea typeface="+mn-ea"/>
                <a:cs typeface="Courier New" pitchFamily="49" charset="0"/>
              </a:rPr>
              <a:t>Cache-Control: max-age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dirty="0" smtClean="0">
                <a:ea typeface="+mn-ea"/>
              </a:rPr>
              <a:t>must rev filenames</a:t>
            </a:r>
            <a:endParaRPr lang="en-US" dirty="0" smtClean="0">
              <a:latin typeface="Courier New" pitchFamily="49" charset="0"/>
              <a:ea typeface="+mn-ea"/>
              <a:cs typeface="Courier New" pitchFamily="49" charset="0"/>
            </a:endParaRP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914400" y="1219200"/>
            <a:ext cx="7772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GET 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/scripts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/107652916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-common.js 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Host: </a:t>
            </a:r>
            <a:r>
              <a:rPr lang="en-US" sz="1800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www.yourdomain.com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4400" y="2396080"/>
            <a:ext cx="7772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HTTP/1.1 200 OK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Content-Type: application/x-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javascript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Last-Modified: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Mon, 22 Sep </a:t>
            </a:r>
            <a:r>
              <a:rPr lang="fr-FR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2011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21:14:35 GMT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Content-Length: 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10874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Expires</a:t>
            </a:r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: </a:t>
            </a:r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Sat, 13 Sep 2014 </a:t>
            </a:r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14:57:34 GMT</a:t>
            </a:r>
          </a:p>
          <a:p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Cache-Control: max-age=31536000</a:t>
            </a:r>
          </a:p>
          <a:p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function </a:t>
            </a:r>
            <a:r>
              <a:rPr lang="en-US" sz="1800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init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() {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381000" y="1219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</a:t>
            </a:r>
            <a:endParaRPr lang="en-US" sz="3200" baseline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381000" y="242148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 dirty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</a:t>
            </a:r>
            <a:endParaRPr lang="en-US" sz="3200" baseline="0" dirty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2667000" y="1203786"/>
            <a:ext cx="1535451" cy="401923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64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391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1512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457200"/>
            <a:ext cx="4724400" cy="3631763"/>
          </a:xfrm>
        </p:spPr>
        <p:txBody>
          <a:bodyPr wrap="square">
            <a:spAutoFit/>
          </a:bodyPr>
          <a:lstStyle/>
          <a:p>
            <a:r>
              <a:rPr lang="en-US" sz="11500" dirty="0" smtClean="0">
                <a:solidFill>
                  <a:schemeClr val="bg1"/>
                </a:solidFill>
              </a:rPr>
              <a:t>Fast is Good</a:t>
            </a:r>
            <a:endParaRPr lang="en-US" sz="115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6522035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flickr.com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/photos/</a:t>
            </a:r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krissen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/6340984211/</a:t>
            </a:r>
            <a:endParaRPr lang="en-US" sz="1400" i="1" baseline="0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31643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Add </a:t>
            </a:r>
            <a:r>
              <a:rPr lang="en-AU" sz="5400" dirty="0">
                <a:latin typeface="Trebuchet MS" charset="0"/>
              </a:rPr>
              <a:t>an Expires Header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3662541"/>
          </a:xfrm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dirty="0" smtClean="0">
                <a:ea typeface="+mn-ea"/>
              </a:rPr>
              <a:t>Apache:</a:t>
            </a:r>
          </a:p>
          <a:p>
            <a:pPr marL="0" indent="0">
              <a:spcBef>
                <a:spcPts val="0"/>
              </a:spcBef>
              <a:defRPr/>
            </a:pPr>
            <a:endParaRPr lang="en-AU" sz="2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FilesMatch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 "\.(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png|gif|jpg|js|css|ico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)$"&gt;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AU" sz="2400" dirty="0" err="1" smtClean="0">
                <a:latin typeface="Courier New" pitchFamily="49" charset="0"/>
                <a:cs typeface="Courier New" pitchFamily="49" charset="0"/>
              </a:rPr>
              <a:t>ExpiresActive</a:t>
            </a:r>
            <a:r>
              <a:rPr lang="en-AU" sz="2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On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ExpiresDefault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 "access plus 10 years"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  Header set 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ETag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 ""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AU" sz="2400" dirty="0">
                <a:latin typeface="Courier New" pitchFamily="49" charset="0"/>
                <a:cs typeface="Courier New" pitchFamily="49" charset="0"/>
              </a:rPr>
              <a:t>&lt;/</a:t>
            </a:r>
            <a:r>
              <a:rPr lang="en-AU" sz="2400" dirty="0" err="1">
                <a:latin typeface="Courier New" pitchFamily="49" charset="0"/>
                <a:cs typeface="Courier New" pitchFamily="49" charset="0"/>
              </a:rPr>
              <a:t>FilesMatch</a:t>
            </a:r>
            <a:r>
              <a:rPr lang="en-AU" sz="2400" dirty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lvl="1">
              <a:spcBef>
                <a:spcPts val="0"/>
              </a:spcBef>
              <a:defRPr/>
            </a:pPr>
            <a:endParaRPr lang="en-AU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spcBef>
                <a:spcPts val="0"/>
              </a:spcBef>
              <a:defRPr/>
            </a:pPr>
            <a:endParaRPr lang="en-AU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74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err="1" smtClean="0">
                <a:latin typeface="Trebuchet MS" charset="0"/>
              </a:rPr>
              <a:t>gzip</a:t>
            </a:r>
            <a:r>
              <a:rPr lang="en-AU" sz="5400" dirty="0" smtClean="0">
                <a:latin typeface="Trebuchet MS" charset="0"/>
              </a:rPr>
              <a:t> components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914400" y="1219200"/>
            <a:ext cx="7772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GET 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/scripts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/107652916</a:t>
            </a:r>
            <a:r>
              <a:rPr lang="en-US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-common.js 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Host: </a:t>
            </a:r>
            <a:r>
              <a:rPr lang="en-US" sz="1800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www.yourdomain.com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Accept</a:t>
            </a:r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-Encoding: </a:t>
            </a:r>
            <a:r>
              <a:rPr lang="en-AU" sz="1800" b="1" i="1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gzip,deflate</a:t>
            </a:r>
            <a:endParaRPr lang="en-US" sz="1800" b="1" i="1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4400" y="2396080"/>
            <a:ext cx="7772400" cy="28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HTTP/1.1 200 OK</a:t>
            </a: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Content-Type: application/x-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javascript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Last-Modified: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Mon, 22 Sep </a:t>
            </a:r>
            <a:r>
              <a:rPr lang="fr-FR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2011 </a:t>
            </a:r>
            <a:r>
              <a:rPr lang="fr-FR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21:14:35 GMT</a:t>
            </a:r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Content-Length: </a:t>
            </a:r>
            <a:r>
              <a:rPr lang="en-US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3</a:t>
            </a:r>
            <a:r>
              <a:rPr lang="en-US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066</a:t>
            </a:r>
            <a:endParaRPr lang="en-US" sz="1800" b="1" i="1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Expires: Sat, 13 Sep 2014 14:57:34 GMT</a:t>
            </a:r>
          </a:p>
          <a:p>
            <a:r>
              <a:rPr lang="en-AU" sz="1800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Cache-Control: max-age=31536000</a:t>
            </a:r>
          </a:p>
          <a:p>
            <a:r>
              <a:rPr lang="en-AU" sz="1800" b="1" i="1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Content-Encoding: </a:t>
            </a:r>
            <a:r>
              <a:rPr lang="en-AU" sz="1800" b="1" i="1" baseline="0" dirty="0" err="1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gzip</a:t>
            </a:r>
            <a:endParaRPr lang="en-AU" sz="1800" b="1" i="1" baseline="0" dirty="0" smtClean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AU" sz="1800" b="1" i="1" baseline="0" dirty="0" smtClean="0">
                <a:solidFill>
                  <a:schemeClr val="bg1"/>
                </a:solidFill>
                <a:latin typeface="Courier New" charset="0"/>
                <a:cs typeface="Courier New" charset="0"/>
              </a:rPr>
              <a:t>Vary: Accept-Encoding</a:t>
            </a:r>
          </a:p>
          <a:p>
            <a:endParaRPr lang="en-US" sz="1800" baseline="0" dirty="0">
              <a:solidFill>
                <a:schemeClr val="bg1"/>
              </a:solidFill>
              <a:latin typeface="Courier New" charset="0"/>
              <a:cs typeface="Courier New" charset="0"/>
            </a:endParaRPr>
          </a:p>
          <a:p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XmoÛHþ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\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ÿFÖvã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*</a:t>
            </a:r>
            <a:r>
              <a:rPr lang="en-US" sz="1800" baseline="0" dirty="0" err="1">
                <a:solidFill>
                  <a:schemeClr val="bg1"/>
                </a:solidFill>
                <a:latin typeface="Courier New" charset="0"/>
                <a:cs typeface="Courier New" charset="0"/>
              </a:rPr>
              <a:t>wØoq</a:t>
            </a:r>
            <a:r>
              <a:rPr lang="en-US" sz="1800" baseline="0" dirty="0">
                <a:solidFill>
                  <a:schemeClr val="bg1"/>
                </a:solidFill>
                <a:latin typeface="Courier New" charset="0"/>
                <a:cs typeface="Courier New" charset="0"/>
              </a:rPr>
              <a:t>...</a:t>
            </a:r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381000" y="1219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</a:t>
            </a:r>
            <a:endParaRPr lang="en-US" sz="3200" baseline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381000" y="242148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aseline="0" dirty="0">
                <a:solidFill>
                  <a:srgbClr val="9AFC24"/>
                </a:solidFill>
                <a:latin typeface="Courier New" charset="0"/>
                <a:cs typeface="Courier New" charset="0"/>
                <a:sym typeface="Wingdings" charset="0"/>
              </a:rPr>
              <a:t></a:t>
            </a:r>
            <a:endParaRPr lang="en-US" sz="3200" baseline="0" dirty="0">
              <a:solidFill>
                <a:srgbClr val="9AFC24"/>
              </a:solidFill>
              <a:latin typeface="Courier New" charset="0"/>
              <a:cs typeface="Courier New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3048001" y="3200400"/>
            <a:ext cx="914400" cy="401923"/>
          </a:xfrm>
          <a:custGeom>
            <a:avLst/>
            <a:gdLst>
              <a:gd name="connsiteX0" fmla="*/ 331763 w 703384"/>
              <a:gd name="connsiteY0" fmla="*/ 8206 h 305972"/>
              <a:gd name="connsiteX1" fmla="*/ 113714 w 703384"/>
              <a:gd name="connsiteY1" fmla="*/ 29307 h 305972"/>
              <a:gd name="connsiteX2" fmla="*/ 29308 w 703384"/>
              <a:gd name="connsiteY2" fmla="*/ 92612 h 305972"/>
              <a:gd name="connsiteX3" fmla="*/ 15240 w 703384"/>
              <a:gd name="connsiteY3" fmla="*/ 184052 h 305972"/>
              <a:gd name="connsiteX4" fmla="*/ 120748 w 703384"/>
              <a:gd name="connsiteY4" fmla="*/ 275492 h 305972"/>
              <a:gd name="connsiteX5" fmla="*/ 570914 w 703384"/>
              <a:gd name="connsiteY5" fmla="*/ 289560 h 305972"/>
              <a:gd name="connsiteX6" fmla="*/ 683455 w 703384"/>
              <a:gd name="connsiteY6" fmla="*/ 177018 h 305972"/>
              <a:gd name="connsiteX7" fmla="*/ 641252 w 703384"/>
              <a:gd name="connsiteY7" fmla="*/ 78544 h 305972"/>
              <a:gd name="connsiteX8" fmla="*/ 331763 w 703384"/>
              <a:gd name="connsiteY8" fmla="*/ 8206 h 30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384" h="305972">
                <a:moveTo>
                  <a:pt x="331763" y="8206"/>
                </a:moveTo>
                <a:cubicBezTo>
                  <a:pt x="243840" y="0"/>
                  <a:pt x="164123" y="15239"/>
                  <a:pt x="113714" y="29307"/>
                </a:cubicBezTo>
                <a:cubicBezTo>
                  <a:pt x="63305" y="43375"/>
                  <a:pt x="45720" y="66821"/>
                  <a:pt x="29308" y="92612"/>
                </a:cubicBezTo>
                <a:cubicBezTo>
                  <a:pt x="12896" y="118403"/>
                  <a:pt x="0" y="153572"/>
                  <a:pt x="15240" y="184052"/>
                </a:cubicBezTo>
                <a:cubicBezTo>
                  <a:pt x="30480" y="214532"/>
                  <a:pt x="28136" y="257907"/>
                  <a:pt x="120748" y="275492"/>
                </a:cubicBezTo>
                <a:cubicBezTo>
                  <a:pt x="213360" y="293077"/>
                  <a:pt x="477130" y="305972"/>
                  <a:pt x="570914" y="289560"/>
                </a:cubicBezTo>
                <a:cubicBezTo>
                  <a:pt x="664699" y="273148"/>
                  <a:pt x="671732" y="212187"/>
                  <a:pt x="683455" y="177018"/>
                </a:cubicBezTo>
                <a:cubicBezTo>
                  <a:pt x="695178" y="141849"/>
                  <a:pt x="703384" y="104335"/>
                  <a:pt x="641252" y="78544"/>
                </a:cubicBezTo>
                <a:cubicBezTo>
                  <a:pt x="579120" y="52753"/>
                  <a:pt x="419686" y="16412"/>
                  <a:pt x="331763" y="8206"/>
                </a:cubicBezTo>
                <a:close/>
              </a:path>
            </a:pathLst>
          </a:cu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7200" y="5399038"/>
            <a:ext cx="82296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reduces response size ~70%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use </a:t>
            </a:r>
            <a:r>
              <a:rPr lang="en-AU" sz="2800" b="1" i="1" baseline="0" dirty="0" smtClean="0">
                <a:latin typeface="Courier New"/>
                <a:cs typeface="Courier New"/>
              </a:rPr>
              <a:t>Vary: </a:t>
            </a:r>
            <a:r>
              <a:rPr lang="en-AU" baseline="0" dirty="0" smtClean="0"/>
              <a:t>or </a:t>
            </a:r>
            <a:r>
              <a:rPr lang="en-AU" sz="2800" b="1" i="1" baseline="0" dirty="0" smtClean="0">
                <a:latin typeface="Courier New" pitchFamily="49" charset="0"/>
                <a:cs typeface="Courier New" pitchFamily="49" charset="0"/>
              </a:rPr>
              <a:t>Cache-Control: private</a:t>
            </a:r>
          </a:p>
        </p:txBody>
      </p:sp>
    </p:spTree>
    <p:extLst>
      <p:ext uri="{BB962C8B-B14F-4D97-AF65-F5344CB8AC3E}">
        <p14:creationId xmlns:p14="http://schemas.microsoft.com/office/powerpoint/2010/main" val="15213532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391" grpId="0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err="1" smtClean="0">
                <a:latin typeface="Trebuchet MS" charset="0"/>
              </a:rPr>
              <a:t>gzip</a:t>
            </a:r>
            <a:r>
              <a:rPr lang="en-AU" sz="5400" dirty="0" smtClean="0">
                <a:latin typeface="Trebuchet MS" charset="0"/>
              </a:rPr>
              <a:t> components</a:t>
            </a:r>
            <a:endParaRPr lang="en-US" sz="5400" dirty="0">
              <a:latin typeface="Trebuchet MS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04800" y="1524000"/>
            <a:ext cx="8458200" cy="489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AU" baseline="0" dirty="0" smtClean="0"/>
              <a:t>Apache:</a:t>
            </a: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AddOutputFilterByType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DEFLATE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/html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/plain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/xml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</a:t>
            </a: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text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css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application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/x-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</a:t>
            </a: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application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font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AU" sz="2800" baseline="0" dirty="0" err="1">
                <a:latin typeface="Courier New" pitchFamily="49" charset="0"/>
                <a:cs typeface="Courier New" pitchFamily="49" charset="0"/>
              </a:rPr>
              <a:t>ttf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application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/octet-stream </a:t>
            </a:r>
            <a:endParaRPr lang="en-AU" sz="2800" baseline="0" dirty="0" smtClean="0">
              <a:latin typeface="Courier New" pitchFamily="49" charset="0"/>
              <a:cs typeface="Courier New" pitchFamily="49" charset="0"/>
            </a:endParaRPr>
          </a:p>
          <a:p>
            <a:pPr marL="400050" lvl="2" indent="0">
              <a:spcBef>
                <a:spcPts val="0"/>
              </a:spcBef>
              <a:defRPr/>
            </a:pP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  image/x</a:t>
            </a:r>
            <a:r>
              <a:rPr lang="en-AU" sz="2800" baseline="0" dirty="0">
                <a:latin typeface="Courier New" pitchFamily="49" charset="0"/>
                <a:cs typeface="Courier New" pitchFamily="49" charset="0"/>
              </a:rPr>
              <a:t>-</a:t>
            </a:r>
            <a:r>
              <a:rPr lang="en-AU" sz="2800" baseline="0" dirty="0" smtClean="0">
                <a:latin typeface="Courier New" pitchFamily="49" charset="0"/>
                <a:cs typeface="Courier New" pitchFamily="49" charset="0"/>
              </a:rPr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040692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smtClean="0">
                <a:latin typeface="Trebuchet MS" charset="0"/>
              </a:rPr>
              <a:t>shard dominant domains</a:t>
            </a:r>
            <a:endParaRPr lang="en-US" sz="5400" dirty="0">
              <a:latin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600200"/>
            <a:ext cx="5905500" cy="31496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5399038"/>
            <a:ext cx="8686800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most browsers do 6-connections-per-hostname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baseline="0" dirty="0" smtClean="0"/>
              <a:t>IE 6-7 do 2-connections-per-hostname</a:t>
            </a:r>
            <a:endParaRPr lang="en-AU" sz="2800" b="1" i="1" baseline="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1676400"/>
            <a:ext cx="685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spc="-6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rPr>
              <a:t>}</a:t>
            </a:r>
            <a:endParaRPr lang="en-US" sz="11000" spc="-6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  <a:latin typeface="Abadi MT Condensed Light"/>
              <a:cs typeface="Abadi MT Condensed Ligh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72199" y="2362200"/>
            <a:ext cx="2073031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400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set 1</a:t>
            </a:r>
            <a:endParaRPr lang="en-US" sz="400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2971800"/>
            <a:ext cx="685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spc="-6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rPr>
              <a:t>}</a:t>
            </a:r>
            <a:endParaRPr lang="en-US" sz="11000" spc="-6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  <a:latin typeface="Abadi MT Condensed Light"/>
              <a:cs typeface="Abadi MT Condensed Ligh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705599" y="3657600"/>
            <a:ext cx="1490785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4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4000" baseline="0" dirty="0" smtClean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rPr>
              <a:t>set 2</a:t>
            </a:r>
            <a:endParaRPr lang="en-US" sz="4000" baseline="0" dirty="0">
              <a:solidFill>
                <a:srgbClr val="FF0000"/>
              </a:solidFill>
              <a:effectLst>
                <a:glow rad="38100">
                  <a:schemeClr val="tx1">
                    <a:lumMod val="50000"/>
                    <a:lumOff val="50000"/>
                    <a:alpha val="40000"/>
                  </a:schemeClr>
                </a:glo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5048738" y="2162907"/>
            <a:ext cx="0" cy="14721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5220676" y="2373921"/>
            <a:ext cx="0" cy="14721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232126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739" y="0"/>
            <a:ext cx="3942522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202721" y="31259"/>
            <a:ext cx="1101973" cy="615553"/>
            <a:chOff x="4202721" y="31259"/>
            <a:chExt cx="1101973" cy="615553"/>
          </a:xfrm>
        </p:grpSpPr>
        <p:sp>
          <p:nvSpPr>
            <p:cNvPr id="14" name="TextBox 13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64890" y="457198"/>
            <a:ext cx="1101973" cy="615553"/>
            <a:chOff x="4202721" y="31259"/>
            <a:chExt cx="1101973" cy="615553"/>
          </a:xfrm>
        </p:grpSpPr>
        <p:sp>
          <p:nvSpPr>
            <p:cNvPr id="17" name="TextBox 16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2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46594" y="961287"/>
            <a:ext cx="1101973" cy="615553"/>
            <a:chOff x="4202721" y="31259"/>
            <a:chExt cx="1101973" cy="615553"/>
          </a:xfrm>
        </p:grpSpPr>
        <p:sp>
          <p:nvSpPr>
            <p:cNvPr id="20" name="TextBox 19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3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683366" y="1332518"/>
            <a:ext cx="1101973" cy="615553"/>
            <a:chOff x="4202721" y="31259"/>
            <a:chExt cx="1101973" cy="615553"/>
          </a:xfrm>
        </p:grpSpPr>
        <p:sp>
          <p:nvSpPr>
            <p:cNvPr id="23" name="TextBox 22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4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00598" y="1733057"/>
            <a:ext cx="1101973" cy="615553"/>
            <a:chOff x="4202721" y="31259"/>
            <a:chExt cx="1101973" cy="615553"/>
          </a:xfrm>
        </p:grpSpPr>
        <p:sp>
          <p:nvSpPr>
            <p:cNvPr id="26" name="TextBox 25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5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976444" y="2162903"/>
            <a:ext cx="1101973" cy="615553"/>
            <a:chOff x="4202721" y="31259"/>
            <a:chExt cx="1101973" cy="615553"/>
          </a:xfrm>
        </p:grpSpPr>
        <p:sp>
          <p:nvSpPr>
            <p:cNvPr id="29" name="TextBox 28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6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03443" y="2563441"/>
            <a:ext cx="1101973" cy="615553"/>
            <a:chOff x="4202721" y="31259"/>
            <a:chExt cx="1101973" cy="615553"/>
          </a:xfrm>
        </p:grpSpPr>
        <p:sp>
          <p:nvSpPr>
            <p:cNvPr id="32" name="TextBox 31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3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7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210905" y="2983519"/>
            <a:ext cx="1101973" cy="615553"/>
            <a:chOff x="4202721" y="31259"/>
            <a:chExt cx="1101973" cy="615553"/>
          </a:xfrm>
        </p:grpSpPr>
        <p:sp>
          <p:nvSpPr>
            <p:cNvPr id="35" name="TextBox 34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6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8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386753" y="3413365"/>
            <a:ext cx="1101973" cy="615553"/>
            <a:chOff x="4202721" y="31259"/>
            <a:chExt cx="1101973" cy="615553"/>
          </a:xfrm>
        </p:grpSpPr>
        <p:sp>
          <p:nvSpPr>
            <p:cNvPr id="38" name="TextBox 37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39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9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554781" y="3835397"/>
            <a:ext cx="1101973" cy="615553"/>
            <a:chOff x="4202721" y="31259"/>
            <a:chExt cx="1101973" cy="615553"/>
          </a:xfrm>
        </p:grpSpPr>
        <p:sp>
          <p:nvSpPr>
            <p:cNvPr id="62" name="TextBox 61"/>
            <p:cNvSpPr txBox="1"/>
            <p:nvPr/>
          </p:nvSpPr>
          <p:spPr>
            <a:xfrm>
              <a:off x="4202721" y="31259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}</a:t>
              </a:r>
              <a:endParaRPr lang="en-US" sz="3400" spc="-6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  <a:latin typeface="Abadi MT Condensed Light"/>
                <a:cs typeface="Abadi MT Condensed Light"/>
              </a:endParaRPr>
            </a:p>
          </p:txBody>
        </p:sp>
        <p:sp>
          <p:nvSpPr>
            <p:cNvPr id="63" name="Content Placeholder 2"/>
            <p:cNvSpPr txBox="1">
              <a:spLocks/>
            </p:cNvSpPr>
            <p:nvPr/>
          </p:nvSpPr>
          <p:spPr>
            <a:xfrm>
              <a:off x="4364893" y="1797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10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310187" y="4265248"/>
            <a:ext cx="1080476" cy="615553"/>
            <a:chOff x="3425092" y="4288691"/>
            <a:chExt cx="1080476" cy="615553"/>
          </a:xfrm>
        </p:grpSpPr>
        <p:sp>
          <p:nvSpPr>
            <p:cNvPr id="66" name="TextBox 65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67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11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433279" y="4681414"/>
            <a:ext cx="1080476" cy="615553"/>
            <a:chOff x="3425092" y="4288691"/>
            <a:chExt cx="1080476" cy="615553"/>
          </a:xfrm>
        </p:grpSpPr>
        <p:sp>
          <p:nvSpPr>
            <p:cNvPr id="69" name="TextBox 68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70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12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908064" y="6025662"/>
            <a:ext cx="1080476" cy="615553"/>
            <a:chOff x="3425092" y="4288691"/>
            <a:chExt cx="1080476" cy="615553"/>
          </a:xfrm>
        </p:grpSpPr>
        <p:sp>
          <p:nvSpPr>
            <p:cNvPr id="72" name="TextBox 71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73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15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759570" y="5603630"/>
            <a:ext cx="1080476" cy="615553"/>
            <a:chOff x="3425092" y="4288691"/>
            <a:chExt cx="1080476" cy="615553"/>
          </a:xfrm>
        </p:grpSpPr>
        <p:sp>
          <p:nvSpPr>
            <p:cNvPr id="81" name="TextBox 80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82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14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609129" y="5101493"/>
            <a:ext cx="1080476" cy="615553"/>
            <a:chOff x="3425092" y="4288691"/>
            <a:chExt cx="1080476" cy="615553"/>
          </a:xfrm>
        </p:grpSpPr>
        <p:sp>
          <p:nvSpPr>
            <p:cNvPr id="84" name="TextBox 83"/>
            <p:cNvSpPr txBox="1"/>
            <p:nvPr/>
          </p:nvSpPr>
          <p:spPr>
            <a:xfrm>
              <a:off x="4200768" y="4288691"/>
              <a:ext cx="3048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spc="-60" baseline="0" dirty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  <a:latin typeface="Abadi MT Condensed Light"/>
                  <a:cs typeface="Abadi MT Condensed Light"/>
                </a:rPr>
                <a:t>{</a:t>
              </a:r>
            </a:p>
          </p:txBody>
        </p:sp>
        <p:sp>
          <p:nvSpPr>
            <p:cNvPr id="85" name="Content Placeholder 2"/>
            <p:cNvSpPr txBox="1">
              <a:spLocks/>
            </p:cNvSpPr>
            <p:nvPr/>
          </p:nvSpPr>
          <p:spPr>
            <a:xfrm>
              <a:off x="3425092" y="4446955"/>
              <a:ext cx="939801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44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40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6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3200" kern="1200">
                  <a:solidFill>
                    <a:schemeClr val="tx1"/>
                  </a:solidFill>
                  <a:latin typeface="Trebuchet MS"/>
                  <a:ea typeface="+mn-ea"/>
                  <a:cs typeface="Trebuchet M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</a:pPr>
              <a:r>
                <a:rPr lang="en-US" sz="2000" baseline="0" dirty="0" smtClean="0">
                  <a:solidFill>
                    <a:srgbClr val="FF0000"/>
                  </a:solidFill>
                  <a:effectLst>
                    <a:glow rad="38100">
                      <a:schemeClr val="tx1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set 13</a:t>
              </a:r>
              <a:endParaRPr lang="en-US" sz="2000" baseline="0" dirty="0">
                <a:solidFill>
                  <a:srgbClr val="FF0000"/>
                </a:solidFill>
                <a:effectLst>
                  <a:glow rad="38100">
                    <a:schemeClr val="tx1">
                      <a:lumMod val="50000"/>
                      <a:lumOff val="50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87" name="Content Placeholder 2"/>
          <p:cNvSpPr txBox="1">
            <a:spLocks/>
          </p:cNvSpPr>
          <p:nvPr/>
        </p:nvSpPr>
        <p:spPr bwMode="auto">
          <a:xfrm>
            <a:off x="76200" y="2174319"/>
            <a:ext cx="365564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4000" baseline="0" dirty="0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avoid 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4000" baseline="0" dirty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AU" sz="4000" baseline="0" dirty="0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AU" sz="4000" baseline="0" dirty="0" err="1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stairstep</a:t>
            </a:r>
            <a:endParaRPr lang="en-AU" sz="4000" baseline="0" dirty="0">
              <a:solidFill>
                <a:srgbClr val="FF0000"/>
              </a:solidFill>
              <a:effectLst>
                <a:glow rad="762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AU" sz="4000" baseline="0" dirty="0" smtClean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 pattern</a:t>
            </a:r>
          </a:p>
        </p:txBody>
      </p:sp>
    </p:spTree>
    <p:extLst>
      <p:ext uri="{BB962C8B-B14F-4D97-AF65-F5344CB8AC3E}">
        <p14:creationId xmlns:p14="http://schemas.microsoft.com/office/powerpoint/2010/main" val="116936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 bwMode="auto">
          <a:xfrm>
            <a:off x="4800600" y="1066800"/>
            <a:ext cx="4343400" cy="2514600"/>
          </a:xfrm>
          <a:prstGeom prst="wedgeEllipseCallout">
            <a:avLst>
              <a:gd name="adj1" fmla="val -48723"/>
              <a:gd name="adj2" fmla="val 60168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aseline="0" dirty="0" smtClean="0">
                <a:latin typeface="+mn-lt"/>
              </a:rPr>
              <a:t>What’s the #1 cause of slow web pages?</a:t>
            </a:r>
            <a:endParaRPr kumimoji="0" lang="en-US" sz="3600" b="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6522035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flickr.com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/photos/</a:t>
            </a:r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peterblapps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/838125790/ </a:t>
            </a:r>
            <a:endParaRPr lang="en-US" sz="1400" i="1" baseline="0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638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6976"/>
            <a:ext cx="9144000" cy="838497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152400" y="0"/>
            <a:ext cx="5638800" cy="1295400"/>
          </a:xfrm>
          <a:prstGeom prst="wedgeRoundRectCallout">
            <a:avLst>
              <a:gd name="adj1" fmla="val -2201"/>
              <a:gd name="adj2" fmla="val 210061"/>
              <a:gd name="adj3" fmla="val 16667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JAVASCRIPT!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0" y="6522035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 err="1">
                <a:solidFill>
                  <a:schemeClr val="bg1">
                    <a:lumMod val="85000"/>
                  </a:schemeClr>
                </a:solidFill>
                <a:latin typeface="+mn-lt"/>
              </a:rPr>
              <a:t>flickr.com</a:t>
            </a:r>
            <a:r>
              <a:rPr lang="en-US" sz="1400" i="1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/photos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/</a:t>
            </a:r>
            <a:r>
              <a:rPr lang="en-US" sz="1400" i="1" baseline="0" dirty="0" err="1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salty_soul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/5799650534/ </a:t>
            </a:r>
          </a:p>
        </p:txBody>
      </p:sp>
    </p:spTree>
    <p:extLst>
      <p:ext uri="{BB962C8B-B14F-4D97-AF65-F5344CB8AC3E}">
        <p14:creationId xmlns:p14="http://schemas.microsoft.com/office/powerpoint/2010/main" val="1093131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7950" y="2895600"/>
            <a:ext cx="38290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7200" dirty="0" smtClean="0"/>
              <a:t>scripts block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1371600"/>
            <a:ext cx="8305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US" sz="3200" b="1" kern="0" baseline="0" dirty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&lt;script src="A.js"&gt; </a:t>
            </a:r>
            <a:r>
              <a:rPr lang="en-US" sz="3200" kern="0" baseline="0" dirty="0">
                <a:solidFill>
                  <a:schemeClr val="accent3"/>
                </a:solidFill>
                <a:latin typeface="+mn-lt"/>
              </a:rPr>
              <a:t>blocks parallel downloads and rendering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5400000" flipH="1" flipV="1">
            <a:off x="4686300" y="2171700"/>
            <a:ext cx="1371600" cy="83820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3505200" y="1905000"/>
            <a:ext cx="2286000" cy="121920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04800" y="6121400"/>
            <a:ext cx="952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marL="342900" indent="-342900" eaLnBrk="1" hangingPunct="1">
              <a:spcBef>
                <a:spcPts val="600"/>
              </a:spcBef>
              <a:defRPr/>
            </a:pP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7 secs: IE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8+, 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FF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3.5+,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Chr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3+,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Saf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4+</a:t>
            </a:r>
            <a:endParaRPr lang="en-US" sz="3200" kern="0" baseline="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7950" y="5130800"/>
            <a:ext cx="30384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04800" y="39116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9 secs: IE 6-7, FF 3.0,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Chr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1, Op 9-10,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Saf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3</a:t>
            </a:r>
            <a:endParaRPr lang="en-US" sz="3200" kern="0" baseline="0" dirty="0">
              <a:solidFill>
                <a:schemeClr val="accent3"/>
              </a:solidFill>
              <a:latin typeface="+mn-lt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3124200" y="5943600"/>
            <a:ext cx="2128838" cy="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 type="triangle" w="lg" len="med"/>
            <a:tailEnd/>
          </a:ln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rot="5400000">
            <a:off x="5181600" y="5943600"/>
            <a:ext cx="152400" cy="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4855448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1168400"/>
            <a:ext cx="7112000" cy="4508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81600" y="1676400"/>
            <a:ext cx="1066800" cy="1446550"/>
          </a:xfrm>
        </p:spPr>
        <p:txBody>
          <a:bodyPr>
            <a:spAutoFit/>
          </a:bodyPr>
          <a:lstStyle/>
          <a:p>
            <a:r>
              <a:rPr lang="en-US" sz="8800" dirty="0" smtClean="0">
                <a:gradFill flip="none" rotWithShape="1">
                  <a:gsLst>
                    <a:gs pos="0">
                      <a:srgbClr val="3B7A27"/>
                    </a:gs>
                    <a:gs pos="100000">
                      <a:srgbClr val="69DC46"/>
                    </a:gs>
                  </a:gsLst>
                  <a:lin ang="16200000" scaled="0"/>
                  <a:tileRect/>
                </a:gradFill>
              </a:rPr>
              <a:t>{</a:t>
            </a:r>
            <a:endParaRPr lang="en-US" sz="8800" dirty="0">
              <a:gradFill flip="none" rotWithShape="1">
                <a:gsLst>
                  <a:gs pos="0">
                    <a:srgbClr val="3B7A27"/>
                  </a:gs>
                  <a:gs pos="100000">
                    <a:srgbClr val="69DC46"/>
                  </a:gs>
                </a:gsLst>
                <a:lin ang="16200000" scaled="0"/>
                <a:tileRect/>
              </a:gradFill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 bwMode="auto">
          <a:xfrm>
            <a:off x="4114800" y="2140803"/>
            <a:ext cx="1447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2400">
                <a:solidFill>
                  <a:srgbClr val="9AFC2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4800" baseline="0" dirty="0" smtClean="0">
                <a:gradFill flip="none" rotWithShape="1">
                  <a:gsLst>
                    <a:gs pos="0">
                      <a:srgbClr val="3B7A27"/>
                    </a:gs>
                    <a:gs pos="100000">
                      <a:srgbClr val="69DC46"/>
                    </a:gs>
                  </a:gsLst>
                  <a:lin ang="16200000" scaled="0"/>
                  <a:tileRect/>
                </a:gradFill>
              </a:rPr>
              <a:t>31%</a:t>
            </a:r>
            <a:endParaRPr lang="en-US" sz="4800" baseline="0" dirty="0">
              <a:gradFill flip="none" rotWithShape="1">
                <a:gsLst>
                  <a:gs pos="0">
                    <a:srgbClr val="3B7A27"/>
                  </a:gs>
                  <a:gs pos="100000">
                    <a:srgbClr val="69DC46"/>
                  </a:gs>
                </a:gsLst>
                <a:lin ang="16200000" scaled="0"/>
                <a:tileRect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5278" y="5988558"/>
            <a:ext cx="8001000" cy="584776"/>
          </a:xfrm>
        </p:spPr>
        <p:txBody>
          <a:bodyPr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 smtClean="0">
                <a:solidFill>
                  <a:srgbClr val="75A7EB"/>
                </a:solidFill>
              </a:rPr>
              <a:t>all requests containing “.</a:t>
            </a:r>
            <a:r>
              <a:rPr lang="en-US" dirty="0" err="1" smtClean="0">
                <a:solidFill>
                  <a:srgbClr val="75A7EB"/>
                </a:solidFill>
              </a:rPr>
              <a:t>js</a:t>
            </a:r>
            <a:r>
              <a:rPr lang="en-US" dirty="0" smtClean="0">
                <a:solidFill>
                  <a:srgbClr val="75A7EB"/>
                </a:solidFill>
              </a:rPr>
              <a:t>” are skipped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029497" y="4839810"/>
            <a:ext cx="1587542" cy="118349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75A7EB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9702095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19200"/>
            <a:ext cx="7620000" cy="3810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609600" y="622929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i="1" baseline="0" dirty="0">
                <a:solidFill>
                  <a:schemeClr val="tx1"/>
                </a:solidFill>
                <a:cs typeface="Courier New"/>
              </a:rPr>
              <a:t>http://</a:t>
            </a:r>
            <a:r>
              <a:rPr lang="en-US" sz="2400" i="1" baseline="0" dirty="0" err="1">
                <a:solidFill>
                  <a:schemeClr val="tx1"/>
                </a:solidFill>
                <a:cs typeface="Courier New"/>
              </a:rPr>
              <a:t>httparchive.org</a:t>
            </a:r>
            <a:r>
              <a:rPr lang="en-US" sz="2400" i="1" baseline="0" dirty="0">
                <a:solidFill>
                  <a:schemeClr val="tx1"/>
                </a:solidFill>
                <a:cs typeface="Courier New"/>
              </a:rPr>
              <a:t>/</a:t>
            </a:r>
            <a:r>
              <a:rPr lang="en-US" sz="2400" i="1" baseline="0" dirty="0" err="1" smtClean="0">
                <a:solidFill>
                  <a:schemeClr val="tx1"/>
                </a:solidFill>
                <a:cs typeface="Courier New"/>
              </a:rPr>
              <a:t>trends.php</a:t>
            </a:r>
            <a:endParaRPr lang="en-US" sz="2400" i="1" baseline="0" dirty="0" smtClean="0">
              <a:solidFill>
                <a:schemeClr val="tx1"/>
              </a:solidFill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59428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0"/>
            <a:ext cx="11887200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ular Callout 3"/>
          <p:cNvSpPr/>
          <p:nvPr/>
        </p:nvSpPr>
        <p:spPr bwMode="auto">
          <a:xfrm>
            <a:off x="2209800" y="1371600"/>
            <a:ext cx="6781800" cy="3166824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#1. Speed:</a:t>
            </a:r>
          </a:p>
          <a:p>
            <a:pPr lvl="1"/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“First and foremost, we believe that speed is more than a feature. Speed is the most important feature.”</a:t>
            </a:r>
          </a:p>
        </p:txBody>
      </p:sp>
      <p:sp>
        <p:nvSpPr>
          <p:cNvPr id="5" name="Round Same Side Corner Rectangle 4"/>
          <p:cNvSpPr/>
          <p:nvPr/>
        </p:nvSpPr>
        <p:spPr>
          <a:xfrm>
            <a:off x="1981200" y="0"/>
            <a:ext cx="73152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>
              <a:alpha val="83000"/>
            </a:scheme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carsonified.com/blog/business/fred-wilsons-10-golden-principles-of-successful-web-apps/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4"/>
          <p:cNvGraphicFramePr>
            <a:graphicFrameLocks/>
          </p:cNvGraphicFramePr>
          <p:nvPr/>
        </p:nvGraphicFramePr>
        <p:xfrm>
          <a:off x="357188" y="1219200"/>
          <a:ext cx="8429627" cy="5394960"/>
        </p:xfrm>
        <a:graphic>
          <a:graphicData uri="http://schemas.openxmlformats.org/drawingml/2006/table">
            <a:tbl>
              <a:tblPr/>
              <a:tblGrid>
                <a:gridCol w="3567831"/>
                <a:gridCol w="1699404"/>
                <a:gridCol w="3162392"/>
              </a:tblGrid>
              <a:tr h="4016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FC24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JavaScript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AFC24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FC24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Functions Executed before onload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AFC24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www.aol.com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324 K</a:t>
                      </a: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30%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www.ebay.com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234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34%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www.facebook.com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553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 7%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www.google.com/search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21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??%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www.bing.com/search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10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www.msn.com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152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55%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www.myspace.com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248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29%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en.wikipedia.org/wiki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99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19%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www.yahoo.com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381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33%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www.youtube.com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274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16%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956425" y="6154738"/>
            <a:ext cx="243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i="1" baseline="0" dirty="0" smtClean="0">
                <a:solidFill>
                  <a:srgbClr val="FA54A7"/>
                </a:solidFill>
                <a:latin typeface="Trebuchet MS" pitchFamily="34" charset="0"/>
              </a:rPr>
              <a:t>29% </a:t>
            </a:r>
            <a:r>
              <a:rPr lang="en-AU" i="1" baseline="0" dirty="0" err="1">
                <a:solidFill>
                  <a:srgbClr val="FA54A7"/>
                </a:solidFill>
                <a:latin typeface="Trebuchet MS" pitchFamily="34" charset="0"/>
              </a:rPr>
              <a:t>avg</a:t>
            </a:r>
            <a:endParaRPr lang="en-US" i="1" baseline="0" dirty="0">
              <a:solidFill>
                <a:srgbClr val="FA54A7"/>
              </a:solidFill>
              <a:latin typeface="Trebuchet MS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718050" y="6161088"/>
            <a:ext cx="243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i="1" baseline="0" dirty="0" smtClean="0">
                <a:solidFill>
                  <a:srgbClr val="FA54A7"/>
                </a:solidFill>
                <a:latin typeface="Trebuchet MS" pitchFamily="34" charset="0"/>
              </a:rPr>
              <a:t>229 K </a:t>
            </a:r>
            <a:r>
              <a:rPr lang="en-AU" i="1" baseline="0" dirty="0" err="1">
                <a:solidFill>
                  <a:srgbClr val="FA54A7"/>
                </a:solidFill>
                <a:latin typeface="Trebuchet MS" pitchFamily="34" charset="0"/>
              </a:rPr>
              <a:t>avg</a:t>
            </a:r>
            <a:endParaRPr lang="en-US" i="1" baseline="0" dirty="0">
              <a:solidFill>
                <a:srgbClr val="FA54A7"/>
              </a:solidFill>
              <a:latin typeface="Trebuchet MS" pitchFamily="34" charset="0"/>
            </a:endParaRPr>
          </a:p>
        </p:txBody>
      </p:sp>
      <p:sp>
        <p:nvSpPr>
          <p:cNvPr id="164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 smtClean="0"/>
              <a:t>initial payload and execution</a:t>
            </a:r>
          </a:p>
        </p:txBody>
      </p:sp>
    </p:spTree>
    <p:extLst>
      <p:ext uri="{BB962C8B-B14F-4D97-AF65-F5344CB8AC3E}">
        <p14:creationId xmlns:p14="http://schemas.microsoft.com/office/powerpoint/2010/main" val="30259251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alphaModFix amt="73000"/>
          </a:blip>
          <a:srcRect/>
          <a:stretch>
            <a:fillRect/>
          </a:stretch>
        </p:blipFill>
        <p:spPr bwMode="auto">
          <a:xfrm>
            <a:off x="-1168782" y="0"/>
            <a:ext cx="10312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6035"/>
            <a:ext cx="9144000" cy="923330"/>
          </a:xfrm>
        </p:spPr>
        <p:txBody>
          <a:bodyPr>
            <a:spAutoFit/>
          </a:bodyPr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splitting the initial payload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8534400" cy="450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 your JavaScript between what's needed to render the page and everything else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defer "everything </a:t>
            </a: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else</a:t>
            </a: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"</a:t>
            </a:r>
            <a:endParaRPr lang="en-US" sz="3600" b="1" kern="0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US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 manually </a:t>
            </a:r>
            <a:r>
              <a:rPr lang="en-US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(Page Speed</a:t>
            </a:r>
            <a:r>
              <a:rPr lang="en-US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), automatically </a:t>
            </a:r>
            <a:r>
              <a:rPr lang="en-US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(Microsoft Doloto)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 scripts without </a:t>
            </a: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blocking</a:t>
            </a:r>
            <a:endParaRPr lang="en-US" sz="3600" b="1" kern="0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753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1995: scripts in HEAD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24000"/>
            <a:ext cx="8534401" cy="5164491"/>
          </a:xfrm>
        </p:spPr>
        <p:txBody>
          <a:bodyPr wrap="square">
            <a:spAutoFit/>
          </a:bodyPr>
          <a:lstStyle/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&lt;head&gt;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=</a:t>
            </a:r>
            <a:r>
              <a:rPr lang="fr-FR" sz="3600" b="1" dirty="0" smtClean="0">
                <a:latin typeface="Courier New" pitchFamily="49" charset="0"/>
                <a:cs typeface="Courier New" pitchFamily="49" charset="0"/>
              </a:rPr>
              <a:t>‘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’&gt;&lt;</a:t>
            </a:r>
            <a:r>
              <a:rPr lang="en-US" sz="3600" b="1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script&gt;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&lt;/head&gt;</a:t>
            </a:r>
          </a:p>
          <a:p>
            <a:pPr>
              <a:spcBef>
                <a:spcPts val="2400"/>
              </a:spcBef>
            </a:pPr>
            <a:r>
              <a:rPr lang="en-US" sz="3600" dirty="0" smtClean="0">
                <a:solidFill>
                  <a:srgbClr val="FD7F82"/>
                </a:solidFill>
              </a:rPr>
              <a:t>blocks other downloads (IE 6-7, images in IE, </a:t>
            </a:r>
            <a:r>
              <a:rPr lang="en-US" sz="3600" dirty="0" err="1" smtClean="0">
                <a:solidFill>
                  <a:srgbClr val="FD7F82"/>
                </a:solidFill>
              </a:rPr>
              <a:t>iframes</a:t>
            </a:r>
            <a:r>
              <a:rPr lang="en-US" sz="3600" dirty="0" smtClean="0">
                <a:solidFill>
                  <a:srgbClr val="FD7F82"/>
                </a:solidFill>
              </a:rPr>
              <a:t>)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downloaded sequentially (IE 6-7)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blocks rendering during download &amp; parse-execute</a:t>
            </a:r>
          </a:p>
        </p:txBody>
      </p:sp>
    </p:spTree>
    <p:extLst>
      <p:ext uri="{BB962C8B-B14F-4D97-AF65-F5344CB8AC3E}">
        <p14:creationId xmlns:p14="http://schemas.microsoft.com/office/powerpoint/2010/main" val="6742101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2007: move scripts to bottom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13208" cy="4610493"/>
          </a:xfrm>
        </p:spPr>
        <p:txBody>
          <a:bodyPr wrap="square">
            <a:spAutoFit/>
          </a:bodyPr>
          <a:lstStyle/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...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sz="3600" b="1" dirty="0" err="1" smtClean="0">
                <a:latin typeface="Courier New" pitchFamily="49" charset="0"/>
                <a:cs typeface="Courier New" pitchFamily="49" charset="0"/>
              </a:rPr>
              <a:t>a.js</a:t>
            </a:r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’&gt;&lt;/script&gt;</a:t>
            </a:r>
          </a:p>
          <a:p>
            <a:pPr marL="0" lvl="1"/>
            <a:r>
              <a:rPr lang="en-US" sz="3600" b="1" dirty="0" smtClean="0">
                <a:latin typeface="Courier New" pitchFamily="49" charset="0"/>
                <a:cs typeface="Courier New" pitchFamily="49" charset="0"/>
              </a:rPr>
              <a:t>&lt;/body&gt;</a:t>
            </a:r>
          </a:p>
          <a:p>
            <a:pPr>
              <a:spcBef>
                <a:spcPts val="2400"/>
              </a:spcBef>
            </a:pPr>
            <a:r>
              <a:rPr lang="en-US" sz="3600" dirty="0" smtClean="0">
                <a:solidFill>
                  <a:srgbClr val="92D050"/>
                </a:solidFill>
              </a:rPr>
              <a:t>doesn’t block other downloads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downloaded sequentially in IE 6-7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blocks rendering during </a:t>
            </a:r>
            <a:r>
              <a:rPr lang="en-US" sz="3600" strike="sngStrike" dirty="0" smtClean="0">
                <a:solidFill>
                  <a:srgbClr val="FD7F82"/>
                </a:solidFill>
              </a:rPr>
              <a:t>download &amp;</a:t>
            </a:r>
            <a:r>
              <a:rPr lang="en-US" sz="3600" dirty="0" smtClean="0">
                <a:solidFill>
                  <a:srgbClr val="FD7F82"/>
                </a:solidFill>
              </a:rPr>
              <a:t> parse-execute</a:t>
            </a:r>
          </a:p>
        </p:txBody>
      </p:sp>
    </p:spTree>
    <p:extLst>
      <p:ext uri="{BB962C8B-B14F-4D97-AF65-F5344CB8AC3E}">
        <p14:creationId xmlns:p14="http://schemas.microsoft.com/office/powerpoint/2010/main" val="33189171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load scripts </a:t>
            </a:r>
            <a:r>
              <a:rPr lang="en-US" sz="4800" dirty="0" err="1" smtClean="0"/>
              <a:t>async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22808" cy="4856714"/>
          </a:xfrm>
        </p:spPr>
        <p:txBody>
          <a:bodyPr wrap="square">
            <a:spAutoFit/>
          </a:bodyPr>
          <a:lstStyle/>
          <a:p>
            <a:pPr marL="0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se = 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document.createElement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(‘script’);</a:t>
            </a:r>
          </a:p>
          <a:p>
            <a:pPr marL="0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se.src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‘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common.js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’;</a:t>
            </a:r>
          </a:p>
          <a:p>
            <a:pPr marL="0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document.getElementsByTagName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(‘head’)[0].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appendChild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(se); 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2400"/>
              </a:spcBef>
            </a:pPr>
            <a:r>
              <a:rPr lang="en-US" sz="3600" dirty="0" smtClean="0">
                <a:solidFill>
                  <a:srgbClr val="92D050"/>
                </a:solidFill>
              </a:rPr>
              <a:t>doesn’t block other downloads</a:t>
            </a:r>
          </a:p>
          <a:p>
            <a:r>
              <a:rPr lang="en-US" sz="3600" dirty="0" smtClean="0">
                <a:solidFill>
                  <a:srgbClr val="92D050"/>
                </a:solidFill>
              </a:rPr>
              <a:t>downloaded in parallel (all browsers)</a:t>
            </a:r>
          </a:p>
          <a:p>
            <a:r>
              <a:rPr lang="en-US" sz="3600" dirty="0" smtClean="0">
                <a:solidFill>
                  <a:srgbClr val="FD7F82"/>
                </a:solidFill>
              </a:rPr>
              <a:t>blocks rendering during parse-execute</a:t>
            </a:r>
          </a:p>
        </p:txBody>
      </p:sp>
    </p:spTree>
    <p:extLst>
      <p:ext uri="{BB962C8B-B14F-4D97-AF65-F5344CB8AC3E}">
        <p14:creationId xmlns:p14="http://schemas.microsoft.com/office/powerpoint/2010/main" val="1324234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z="5400" dirty="0" smtClean="0"/>
              <a:t>GMail Mobile</a:t>
            </a:r>
            <a:endParaRPr lang="en-US" sz="54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219200"/>
            <a:ext cx="5899372" cy="19389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’&gt;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/*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... 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*/</a:t>
            </a:r>
            <a:endParaRPr lang="en-US" b="1" kern="0" baseline="0" dirty="0" smtClean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&lt;/script&gt;</a:t>
            </a:r>
            <a:endParaRPr lang="en-US" kern="0" baseline="0" dirty="0">
              <a:solidFill>
                <a:schemeClr val="bg1">
                  <a:lumMod val="9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3429000"/>
            <a:ext cx="8478838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get script DOM element's text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remove comments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err="1" smtClean="0">
                <a:solidFill>
                  <a:schemeClr val="accent3"/>
                </a:solidFill>
                <a:latin typeface="+mn-lt"/>
              </a:rPr>
              <a:t>eval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() when invoked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awesome for prefetching JS that </a:t>
            </a:r>
            <a:r>
              <a:rPr lang="en-AU" sz="3600" i="1" kern="0" baseline="0" dirty="0" smtClean="0">
                <a:solidFill>
                  <a:schemeClr val="accent3"/>
                </a:solidFill>
                <a:latin typeface="+mn-lt"/>
              </a:rPr>
              <a:t>might (not) 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be needed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200" i="1" kern="0" baseline="0" dirty="0">
                <a:solidFill>
                  <a:schemeClr val="accent3"/>
                </a:solidFill>
                <a:latin typeface="+mn-lt"/>
              </a:rPr>
              <a:t>http://</a:t>
            </a:r>
            <a:r>
              <a:rPr lang="en-AU" sz="3200" i="1" kern="0" baseline="0" dirty="0" err="1">
                <a:solidFill>
                  <a:schemeClr val="accent3"/>
                </a:solidFill>
                <a:latin typeface="+mn-lt"/>
              </a:rPr>
              <a:t>goo.gl</a:t>
            </a:r>
            <a:r>
              <a:rPr lang="en-AU" sz="3200" i="1" kern="0" baseline="0" dirty="0">
                <a:solidFill>
                  <a:schemeClr val="accent3"/>
                </a:solidFill>
                <a:latin typeface="+mn-lt"/>
              </a:rPr>
              <a:t>/l5ZLQ</a:t>
            </a:r>
            <a:endParaRPr lang="en-AU" sz="3200" i="1" kern="0" baseline="0" dirty="0" smtClean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8303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524000"/>
            <a:ext cx="8305800" cy="4648200"/>
          </a:xfrm>
        </p:spPr>
        <p:txBody>
          <a:bodyPr/>
          <a:lstStyle/>
          <a:p>
            <a:r>
              <a:rPr lang="en-US" sz="3600" dirty="0" smtClean="0"/>
              <a:t>just change HTML</a:t>
            </a:r>
          </a:p>
          <a:p>
            <a:pPr>
              <a:spcAft>
                <a:spcPts val="2400"/>
              </a:spcAft>
            </a:pPr>
            <a:r>
              <a:rPr lang="en-US" sz="3600" dirty="0" smtClean="0"/>
              <a:t>inline &amp; external scripts</a:t>
            </a:r>
            <a:endParaRPr lang="en-US" sz="1400" b="1" dirty="0" smtClean="0">
              <a:latin typeface="Courier New" pitchFamily="49" charset="0"/>
              <a:cs typeface="Courier New" pitchFamily="49" charset="0"/>
            </a:endParaRP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US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data-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main.js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’&gt;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&lt;/script&gt;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lvl="1">
              <a:spcBef>
                <a:spcPts val="0"/>
              </a:spcBef>
            </a:pP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name =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getName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&lt;/script&gt;</a:t>
            </a:r>
          </a:p>
          <a:p>
            <a:endParaRPr lang="en-US" sz="36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622929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i="1" baseline="0" dirty="0">
                <a:solidFill>
                  <a:schemeClr val="bg1"/>
                </a:solidFill>
                <a:cs typeface="Courier New"/>
              </a:rPr>
              <a:t>http:/</a:t>
            </a:r>
            <a:r>
              <a:rPr lang="en-US" sz="2400" i="1" baseline="0" dirty="0" smtClean="0">
                <a:solidFill>
                  <a:schemeClr val="bg1"/>
                </a:solidFill>
                <a:cs typeface="Courier New"/>
              </a:rPr>
              <a:t>/</a:t>
            </a:r>
            <a:r>
              <a:rPr lang="en-US" sz="2400" i="1" baseline="0" dirty="0" err="1" smtClean="0">
                <a:solidFill>
                  <a:schemeClr val="bg1"/>
                </a:solidFill>
                <a:cs typeface="Courier New"/>
              </a:rPr>
              <a:t>controljs.org</a:t>
            </a:r>
            <a:r>
              <a:rPr lang="en-US" sz="2400" i="1" baseline="0" dirty="0" smtClean="0">
                <a:solidFill>
                  <a:schemeClr val="bg1"/>
                </a:solidFill>
                <a:cs typeface="Courier New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72272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524000"/>
            <a:ext cx="9296400" cy="4648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 smtClean="0"/>
              <a:t>download without executing</a:t>
            </a:r>
            <a:endParaRPr lang="en-US" sz="2800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 type=‘text/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cjs’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 lvl="1"/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       data-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cjssrc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=‘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main.js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’ </a:t>
            </a:r>
          </a:p>
          <a:p>
            <a:pPr lvl="1"/>
            <a:r>
              <a:rPr lang="en-US" b="1" dirty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solidFill>
                  <a:srgbClr val="33CC33"/>
                </a:solidFill>
                <a:latin typeface="Courier New" pitchFamily="49" charset="0"/>
                <a:cs typeface="Courier New" pitchFamily="49" charset="0"/>
              </a:rPr>
              <a:t>       </a:t>
            </a:r>
            <a:r>
              <a:rPr lang="en-US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data-</a:t>
            </a:r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cjsexec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=false&gt;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&lt;script&gt;</a:t>
            </a:r>
          </a:p>
          <a:p>
            <a:pPr lvl="1"/>
            <a:endParaRPr lang="en-US" sz="3600" dirty="0" smtClean="0"/>
          </a:p>
          <a:p>
            <a:pPr>
              <a:spcAft>
                <a:spcPts val="1200"/>
              </a:spcAft>
            </a:pPr>
            <a:r>
              <a:rPr lang="en-US" sz="3600" dirty="0" smtClean="0"/>
              <a:t>Later if/when needed:</a:t>
            </a:r>
            <a:endParaRPr lang="en-US" sz="3600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b="1" dirty="0" err="1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CJS.execScript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1374052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5738"/>
            <a:ext cx="9144000" cy="2308324"/>
          </a:xfrm>
        </p:spPr>
        <p:txBody>
          <a:bodyPr wrap="square">
            <a:spAutoFit/>
          </a:bodyPr>
          <a:lstStyle/>
          <a:p>
            <a:r>
              <a:rPr lang="en-US" sz="7200" i="1" dirty="0" smtClean="0"/>
              <a:t>mobile</a:t>
            </a:r>
            <a:r>
              <a:rPr lang="en-US" sz="7200" dirty="0" smtClean="0"/>
              <a:t> </a:t>
            </a:r>
            <a:br>
              <a:rPr lang="en-US" sz="7200" dirty="0" smtClean="0"/>
            </a:br>
            <a:r>
              <a:rPr lang="en-US" sz="7200" dirty="0" smtClean="0"/>
              <a:t>best practices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028555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reduce HTTP requests</a:t>
            </a:r>
            <a:endParaRPr lang="en-US" sz="6000" dirty="0"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1219200"/>
            <a:ext cx="8382000" cy="571541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sprites</a:t>
            </a:r>
          </a:p>
          <a:p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data: URIs</a:t>
            </a:r>
          </a:p>
          <a:p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CSS3:</a:t>
            </a:r>
          </a:p>
          <a:p>
            <a:pPr lvl="1">
              <a:spcBef>
                <a:spcPts val="600"/>
              </a:spcBef>
            </a:pPr>
            <a:r>
              <a:rPr lang="en-US" sz="32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border-radius</a:t>
            </a:r>
          </a:p>
          <a:p>
            <a:pPr lvl="1">
              <a:spcBef>
                <a:spcPts val="600"/>
              </a:spcBef>
            </a:pPr>
            <a:r>
              <a:rPr lang="en-US" sz="32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box-shadow</a:t>
            </a:r>
          </a:p>
          <a:p>
            <a:pPr lvl="1">
              <a:spcBef>
                <a:spcPts val="600"/>
              </a:spcBef>
            </a:pPr>
            <a:r>
              <a:rPr lang="en-US" sz="32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linear-gradient</a:t>
            </a:r>
          </a:p>
          <a:p>
            <a:pPr lvl="1">
              <a:spcBef>
                <a:spcPts val="600"/>
              </a:spcBef>
            </a:pPr>
            <a:r>
              <a:rPr lang="en-US" sz="32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transform: rotate, scale, skew, translate</a:t>
            </a:r>
          </a:p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Canvas, SVG</a:t>
            </a:r>
          </a:p>
          <a:p>
            <a:endParaRPr lang="en-US" sz="36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74347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 bwMode="auto">
          <a:xfrm>
            <a:off x="-457200" y="4038599"/>
            <a:ext cx="8604739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648200" y="6550223"/>
            <a:ext cx="4724400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0" y="0"/>
            <a:ext cx="9144000" cy="8915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6000" baseline="0" dirty="0" smtClean="0">
                <a:solidFill>
                  <a:srgbClr val="FFFFFF"/>
                </a:solidFill>
                <a:effectLst>
                  <a:glow rad="508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responsive images</a:t>
            </a:r>
            <a:endParaRPr lang="en-US" sz="6000" baseline="0" dirty="0">
              <a:solidFill>
                <a:srgbClr val="FFFFFF"/>
              </a:solidFill>
              <a:effectLst>
                <a:glow rad="508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219200"/>
            <a:ext cx="8686800" cy="528144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resize images based on screen size</a:t>
            </a:r>
          </a:p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example: </a:t>
            </a:r>
            <a:r>
              <a:rPr lang="en-US" sz="3600" baseline="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Sencha.io</a:t>
            </a: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600" baseline="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Src</a:t>
            </a:r>
            <a:endParaRPr lang="en-US" sz="36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96"/>
              </a:spcBef>
            </a:pPr>
            <a:endParaRPr lang="en-US" sz="36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96"/>
              </a:spcBef>
            </a:pPr>
            <a:endParaRPr lang="en-US" sz="36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UA </a:t>
            </a:r>
            <a:r>
              <a:rPr lang="en-US" sz="36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classification: </a:t>
            </a:r>
            <a:r>
              <a:rPr lang="en-US" sz="3600" baseline="0" dirty="0" err="1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DeviceAtlas</a:t>
            </a:r>
            <a:endParaRPr lang="en-US" sz="3600" baseline="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00"/>
              </a:spcBef>
            </a:pPr>
            <a:r>
              <a:rPr lang="en-US" sz="36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domain </a:t>
            </a:r>
            <a:r>
              <a:rPr lang="en-US" sz="3600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sharding</a:t>
            </a:r>
            <a:r>
              <a:rPr lang="en-US" sz="36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b="1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src</a:t>
            </a:r>
            <a:r>
              <a:rPr lang="en-US" b="1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[1-4].</a:t>
            </a:r>
            <a:r>
              <a:rPr lang="en-US" b="1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sencha.io</a:t>
            </a:r>
            <a:endParaRPr lang="en-US" sz="3600" b="1" baseline="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pPr>
              <a:spcBef>
                <a:spcPts val="2400"/>
              </a:spcBef>
            </a:pPr>
            <a:r>
              <a:rPr lang="en-US" sz="36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also: </a:t>
            </a:r>
            <a:r>
              <a:rPr lang="en-US" sz="2800" i="1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http://adaptive-images.com</a:t>
            </a:r>
            <a:r>
              <a:rPr lang="en-US" sz="2800" i="1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  <a:p>
            <a:pPr>
              <a:spcBef>
                <a:spcPts val="600"/>
              </a:spcBef>
            </a:pPr>
            <a:r>
              <a:rPr lang="en-US" sz="2800" i="1" spc="-100" baseline="0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</a:t>
            </a:r>
            <a:r>
              <a:rPr lang="en-US" sz="2800" i="1" spc="-1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//</a:t>
            </a:r>
            <a:r>
              <a:rPr lang="en-US" sz="2800" i="1" spc="-100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github.com</a:t>
            </a:r>
            <a:r>
              <a:rPr lang="en-US" sz="2800" i="1" spc="-1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  <a:r>
              <a:rPr lang="en-US" sz="2800" i="1" spc="-100" baseline="0" dirty="0" err="1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filamentgroup</a:t>
            </a:r>
            <a:r>
              <a:rPr lang="en-US" sz="2800" i="1" spc="-100" baseline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/Responsive-Images</a:t>
            </a:r>
            <a:endParaRPr lang="en-US" sz="2800" i="1" spc="-100" baseline="0" dirty="0" smtClean="0"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2514600"/>
            <a:ext cx="7924800" cy="1077218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b="1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&lt;</a:t>
            </a:r>
            <a:r>
              <a:rPr lang="en-US" b="1" baseline="0" dirty="0" err="1">
                <a:solidFill>
                  <a:schemeClr val="tx1"/>
                </a:solidFill>
                <a:effectLst/>
                <a:latin typeface="Courier New"/>
                <a:cs typeface="Courier New"/>
              </a:rPr>
              <a:t>img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b="1" baseline="0" dirty="0" err="1">
                <a:solidFill>
                  <a:schemeClr val="tx1"/>
                </a:solidFill>
                <a:effectLst/>
                <a:latin typeface="Courier New"/>
                <a:cs typeface="Courier New"/>
              </a:rPr>
              <a:t>src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=‘http://</a:t>
            </a:r>
            <a:r>
              <a:rPr lang="en-US" b="1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src.sencha.io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/http://</a:t>
            </a:r>
            <a:r>
              <a:rPr lang="en-US" b="1" baseline="0" dirty="0" err="1">
                <a:solidFill>
                  <a:schemeClr val="tx1"/>
                </a:solidFill>
                <a:effectLst/>
                <a:latin typeface="Courier New"/>
                <a:cs typeface="Courier New"/>
              </a:rPr>
              <a:t>mydomain.com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/</a:t>
            </a:r>
            <a:r>
              <a:rPr lang="en-US" b="1" baseline="0" dirty="0" err="1">
                <a:solidFill>
                  <a:schemeClr val="tx1"/>
                </a:solidFill>
                <a:effectLst/>
                <a:latin typeface="Courier New"/>
                <a:cs typeface="Courier New"/>
              </a:rPr>
              <a:t>logo.gif</a:t>
            </a:r>
            <a:r>
              <a:rPr lang="en-US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’</a:t>
            </a:r>
            <a:r>
              <a:rPr lang="en-US" b="1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&gt;</a:t>
            </a:r>
            <a:endParaRPr lang="en-US" b="1" baseline="0" dirty="0">
              <a:solidFill>
                <a:schemeClr val="tx1"/>
              </a:solidFill>
              <a:effectLst/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4748328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0"/>
            <a:ext cx="985344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000000"/>
                </a:solidFill>
              </a:rPr>
              <a:t>app cache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001000" cy="2400657"/>
          </a:xfrm>
        </p:spPr>
        <p:txBody>
          <a:bodyPr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effectLst/>
              </a:rPr>
              <a:t>offline apps, longer cache</a:t>
            </a:r>
          </a:p>
          <a:p>
            <a:r>
              <a:rPr lang="en-US" b="1" dirty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&lt;!</a:t>
            </a:r>
            <a:r>
              <a:rPr lang="en-US" b="1" dirty="0" err="1">
                <a:solidFill>
                  <a:srgbClr val="000000"/>
                </a:solidFill>
                <a:effectLst/>
                <a:latin typeface="Courier New"/>
                <a:cs typeface="Courier New"/>
              </a:rPr>
              <a:t>doctype</a:t>
            </a:r>
            <a:r>
              <a:rPr lang="en-US" b="1" dirty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 html&gt;</a:t>
            </a:r>
          </a:p>
          <a:p>
            <a:pPr>
              <a:lnSpc>
                <a:spcPct val="50000"/>
              </a:lnSpc>
            </a:pPr>
            <a:r>
              <a:rPr lang="en-US" b="1" dirty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&lt;html manifest</a:t>
            </a:r>
            <a:r>
              <a:rPr lang="en-US" b="1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=“</a:t>
            </a:r>
            <a:r>
              <a:rPr lang="en-US" b="1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myapp.appcache</a:t>
            </a:r>
            <a:r>
              <a:rPr lang="en-US" b="1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”&gt;</a:t>
            </a:r>
            <a:endParaRPr lang="en-US" b="1" dirty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  <a:p>
            <a:r>
              <a:rPr lang="en-US" sz="3600" dirty="0" err="1" smtClean="0">
                <a:solidFill>
                  <a:srgbClr val="000000"/>
                </a:solidFill>
                <a:effectLst/>
              </a:rPr>
              <a:t>myapp.appcache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: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219200" y="3657600"/>
            <a:ext cx="4038600" cy="2600712"/>
          </a:xfrm>
          <a:prstGeom prst="rect">
            <a:avLst/>
          </a:prstGeom>
          <a:noFill/>
          <a:ln w="41275" cmpd="sng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None/>
              <a:defRPr sz="3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800">
                <a:solidFill>
                  <a:schemeClr val="accent3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3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accent3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accent3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CACHE MANIFEST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# Revision: 1.28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CACHE: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/images/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logo.gif</a:t>
            </a:r>
            <a:endParaRPr lang="en-US" sz="2000" b="1" baseline="0" dirty="0" smtClean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NETWORK: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login.html</a:t>
            </a:r>
            <a:endParaRPr lang="en-US" sz="2000" b="1" baseline="0" dirty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FALLBACK: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index.html</a:t>
            </a:r>
            <a:r>
              <a:rPr lang="en-US" sz="2000" b="1" baseline="0" dirty="0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 /</a:t>
            </a:r>
            <a:r>
              <a:rPr lang="en-US" sz="2000" b="1" baseline="0" dirty="0" err="1" smtClean="0">
                <a:solidFill>
                  <a:srgbClr val="000000"/>
                </a:solidFill>
                <a:effectLst/>
                <a:latin typeface="Courier New"/>
                <a:cs typeface="Courier New"/>
              </a:rPr>
              <a:t>offline.html</a:t>
            </a:r>
            <a:endParaRPr lang="en-US" sz="2000" b="1" baseline="0" dirty="0">
              <a:solidFill>
                <a:srgbClr val="000000"/>
              </a:solidFill>
              <a:effectLst/>
              <a:latin typeface="Courier New"/>
              <a:cs typeface="Courier Ne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6248400"/>
            <a:ext cx="3505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baseline="0" dirty="0" smtClean="0">
                <a:effectLst/>
                <a:latin typeface="Trebuchet MS" pitchFamily="34" charset="0"/>
              </a:rPr>
              <a:t>Content-Type: text/cache-manifest</a:t>
            </a:r>
            <a:endParaRPr lang="en-US" sz="1600" i="1" baseline="0" dirty="0">
              <a:effectLst/>
              <a:latin typeface="Trebuchet MS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19200" y="3657600"/>
            <a:ext cx="4038600" cy="25908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1795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400" y="0"/>
            <a:ext cx="120456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solidFill>
                  <a:srgbClr val="000000"/>
                </a:solidFill>
              </a:rPr>
              <a:t>app cache gotchas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66712"/>
            <a:ext cx="8534400" cy="4648200"/>
          </a:xfrm>
        </p:spPr>
        <p:txBody>
          <a:bodyPr/>
          <a:lstStyle/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html docs w/ manifest are cached</a:t>
            </a:r>
          </a:p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404 =&gt; nothing is cached</a:t>
            </a:r>
          </a:p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size: 5MB+</a:t>
            </a:r>
          </a:p>
          <a:p>
            <a:pPr marL="0" indent="0"/>
            <a:r>
              <a:rPr lang="en-US" sz="3600" dirty="0" smtClean="0">
                <a:solidFill>
                  <a:srgbClr val="000000"/>
                </a:solidFill>
                <a:effectLst/>
              </a:rPr>
              <a:t>must rev </a:t>
            </a:r>
            <a:r>
              <a:rPr lang="en-US" sz="3600" dirty="0" smtClean="0">
                <a:solidFill>
                  <a:srgbClr val="000000"/>
                </a:solidFill>
              </a:rPr>
              <a:t>manifest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 to update resources</a:t>
            </a:r>
          </a:p>
          <a:p>
            <a:pPr marL="0" indent="0"/>
            <a:r>
              <a:rPr lang="en-US" sz="3600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update is served on 2</a:t>
            </a:r>
            <a:r>
              <a:rPr lang="en-US" sz="3600" b="1" baseline="30000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nd</a:t>
            </a:r>
            <a:r>
              <a:rPr lang="en-US" sz="3600" b="1" dirty="0" smtClean="0">
                <a:solidFill>
                  <a:srgbClr val="0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reload (?!?!)</a:t>
            </a:r>
          </a:p>
          <a:p>
            <a:endParaRPr lang="en-US" sz="36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5584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431" y="152400"/>
            <a:ext cx="1676400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push app </a:t>
            </a:r>
          </a:p>
          <a:p>
            <a:pPr>
              <a:spcBef>
                <a:spcPts val="800"/>
              </a:spcBef>
            </a:pPr>
            <a:r>
              <a:rPr lang="en-US" baseline="0" dirty="0" err="1" smtClean="0">
                <a:latin typeface="+mn-lt"/>
              </a:rPr>
              <a:t>logo.gif</a:t>
            </a:r>
            <a:r>
              <a:rPr lang="en-US" baseline="0" dirty="0" smtClean="0">
                <a:latin typeface="+mn-lt"/>
              </a:rPr>
              <a:t> = </a:t>
            </a:r>
            <a:endParaRPr lang="en-US" baseline="0" dirty="0"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3826" y="-28828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 smtClean="0">
                <a:solidFill>
                  <a:srgbClr val="FC040A"/>
                </a:solidFill>
                <a:latin typeface="Bernard MT Condensed"/>
                <a:cs typeface="Bernard MT Condensed"/>
              </a:rPr>
              <a:t>1</a:t>
            </a:r>
            <a:endParaRPr lang="en-US" sz="7200" b="1" baseline="0" dirty="0">
              <a:solidFill>
                <a:srgbClr val="FC040A"/>
              </a:solidFill>
              <a:latin typeface="Bernard MT Condensed"/>
              <a:cs typeface="Bernard MT Condense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97825" y="152400"/>
            <a:ext cx="2851006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loads app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is empty 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manifest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</a:t>
            </a:r>
            <a:r>
              <a:rPr lang="en-US" baseline="0" dirty="0" err="1" smtClean="0">
                <a:latin typeface="+mn-lt"/>
              </a:rPr>
              <a:t>logo.gif</a:t>
            </a:r>
            <a:endParaRPr lang="en-US" baseline="0" dirty="0" smtClean="0">
              <a:latin typeface="+mn-lt"/>
            </a:endParaRP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sees</a:t>
            </a:r>
            <a:endParaRPr lang="en-US" baseline="0" dirty="0"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67000" y="-28828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>
                <a:solidFill>
                  <a:srgbClr val="FC040A"/>
                </a:solidFill>
                <a:latin typeface="Bernard MT Condensed"/>
                <a:cs typeface="Bernard MT Condensed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2431" y="3551634"/>
            <a:ext cx="1981200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push app </a:t>
            </a:r>
          </a:p>
          <a:p>
            <a:pPr>
              <a:spcBef>
                <a:spcPts val="800"/>
              </a:spcBef>
            </a:pPr>
            <a:r>
              <a:rPr lang="en-US" baseline="0" dirty="0" err="1" smtClean="0">
                <a:latin typeface="+mn-lt"/>
              </a:rPr>
              <a:t>logo.gif</a:t>
            </a:r>
            <a:r>
              <a:rPr lang="en-US" baseline="0" dirty="0" smtClean="0">
                <a:latin typeface="+mn-lt"/>
              </a:rPr>
              <a:t> =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rev manifest </a:t>
            </a:r>
            <a:endParaRPr lang="en-US" baseline="0" dirty="0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563" y="3369967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>
                <a:solidFill>
                  <a:srgbClr val="FC040A"/>
                </a:solidFill>
                <a:latin typeface="Bernard MT Condensed"/>
                <a:cs typeface="Bernard MT Condensed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97825" y="3551634"/>
            <a:ext cx="2851006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loads app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 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sees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manifest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</a:t>
            </a:r>
            <a:r>
              <a:rPr lang="en-US" baseline="0" dirty="0" err="1" smtClean="0">
                <a:latin typeface="+mn-lt"/>
              </a:rPr>
              <a:t>logo.gif</a:t>
            </a:r>
            <a:endParaRPr lang="en-US" baseline="0" dirty="0" smtClean="0">
              <a:latin typeface="+mn-lt"/>
            </a:endParaRP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</a:t>
            </a:r>
            <a:endParaRPr lang="en-US" baseline="0" dirty="0"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67000" y="3369967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 smtClean="0">
                <a:solidFill>
                  <a:srgbClr val="FC040A"/>
                </a:solidFill>
                <a:latin typeface="Bernard MT Condensed"/>
                <a:cs typeface="Bernard MT Condensed"/>
              </a:rPr>
              <a:t>4</a:t>
            </a:r>
            <a:endParaRPr lang="en-US" sz="7200" b="1" baseline="0" dirty="0">
              <a:solidFill>
                <a:srgbClr val="FC040A"/>
              </a:solidFill>
              <a:latin typeface="Bernard MT Condensed"/>
              <a:cs typeface="Bernard MT Condense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48831" y="3551634"/>
            <a:ext cx="3124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loads app </a:t>
            </a:r>
            <a:r>
              <a:rPr lang="en-US" b="1" u="sng" baseline="0" dirty="0" smtClean="0">
                <a:latin typeface="+mn-lt"/>
              </a:rPr>
              <a:t>again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app cache = 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user sees</a:t>
            </a:r>
          </a:p>
          <a:p>
            <a:pPr>
              <a:spcBef>
                <a:spcPts val="800"/>
              </a:spcBef>
            </a:pPr>
            <a:r>
              <a:rPr lang="en-US" baseline="0" dirty="0" smtClean="0">
                <a:latin typeface="+mn-lt"/>
              </a:rPr>
              <a:t>fetch manifest (304)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62600" y="3369967"/>
            <a:ext cx="381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RightFacing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800"/>
              </a:spcBef>
            </a:pPr>
            <a:r>
              <a:rPr lang="en-US" sz="7200" b="1" baseline="0" dirty="0" smtClean="0">
                <a:solidFill>
                  <a:srgbClr val="FC040A"/>
                </a:solidFill>
                <a:latin typeface="Bernard MT Condensed"/>
                <a:cs typeface="Bernard MT Condensed"/>
              </a:rPr>
              <a:t>5</a:t>
            </a:r>
            <a:endParaRPr lang="en-US" sz="7200" b="1" baseline="0" dirty="0">
              <a:solidFill>
                <a:srgbClr val="FC040A"/>
              </a:solidFill>
              <a:latin typeface="Bernard MT Condensed"/>
              <a:cs typeface="Bernard MT Condensed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400800" y="-152400"/>
            <a:ext cx="2971800" cy="286232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l"/>
            <a:r>
              <a:rPr lang="en-US" sz="6000" baseline="0" dirty="0" smtClean="0">
                <a:solidFill>
                  <a:srgbClr val="000000"/>
                </a:solidFill>
              </a:rPr>
              <a:t>app cache</a:t>
            </a:r>
          </a:p>
          <a:p>
            <a:pPr algn="l"/>
            <a:r>
              <a:rPr lang="en-US" sz="6000" baseline="0" dirty="0" smtClean="0">
                <a:solidFill>
                  <a:srgbClr val="000000"/>
                </a:solidFill>
              </a:rPr>
              <a:t>reload</a:t>
            </a:r>
            <a:endParaRPr lang="en-US" sz="6000" baseline="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894" y="4536107"/>
            <a:ext cx="360000" cy="3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91" y="5966774"/>
            <a:ext cx="360000" cy="36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443" y="4064880"/>
            <a:ext cx="360000" cy="36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999" y="688462"/>
            <a:ext cx="360000" cy="36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650" y="2103327"/>
            <a:ext cx="360000" cy="360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210" y="2560230"/>
            <a:ext cx="360000" cy="360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052" y="4088583"/>
            <a:ext cx="360000" cy="360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102" y="4545190"/>
            <a:ext cx="360000" cy="36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045" y="4089174"/>
            <a:ext cx="360000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673438" y="4568746"/>
            <a:ext cx="441710" cy="35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003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-762000" y="0"/>
            <a:ext cx="11531349" cy="6858000"/>
          </a:xfrm>
          <a:prstGeom prst="rect">
            <a:avLst/>
          </a:prstGeom>
        </p:spPr>
      </p:pic>
      <p:sp>
        <p:nvSpPr>
          <p:cNvPr id="30" name="Content Placeholder 2"/>
          <p:cNvSpPr txBox="1">
            <a:spLocks/>
          </p:cNvSpPr>
          <p:nvPr/>
        </p:nvSpPr>
        <p:spPr>
          <a:xfrm>
            <a:off x="152400" y="1447800"/>
            <a:ext cx="9144000" cy="4648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/>
            <a:r>
              <a:rPr lang="en-US" sz="2800" b="1" spc="-160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window.applicationCache.addEventListener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('</a:t>
            </a:r>
            <a:r>
              <a:rPr lang="en-US" sz="2800" b="1" spc="-160" baseline="0" dirty="0" err="1">
                <a:solidFill>
                  <a:srgbClr val="FF6600"/>
                </a:solidFill>
                <a:effectLst/>
                <a:latin typeface="Courier New"/>
                <a:cs typeface="Courier New"/>
              </a:rPr>
              <a:t>updateready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', </a:t>
            </a:r>
            <a:endParaRPr lang="en-US" sz="2800" b="1" spc="-160" baseline="0" dirty="0" smtClean="0">
              <a:solidFill>
                <a:schemeClr val="tx1"/>
              </a:solidFill>
              <a:effectLst/>
              <a:latin typeface="Courier New"/>
              <a:cs typeface="Courier New"/>
            </a:endParaRPr>
          </a:p>
          <a:p>
            <a:pPr marL="0" indent="0"/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function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(e) {</a:t>
            </a:r>
            <a:b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</a:b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 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if ( </a:t>
            </a:r>
            <a:r>
              <a:rPr lang="en-US" sz="2800" b="1" spc="-160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window.applicationCache.status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==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</a:t>
            </a:r>
          </a:p>
          <a:p>
            <a:pPr marL="0" indent="0"/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   </a:t>
            </a:r>
            <a:r>
              <a:rPr lang="en-US" sz="2800" b="1" spc="-160" baseline="0" dirty="0" err="1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window.applicationCache.UPDATEREADY</a:t>
            </a:r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)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{</a:t>
            </a:r>
          </a:p>
          <a:p>
            <a:pPr marL="0" indent="0"/>
            <a:r>
              <a:rPr lang="en-US" sz="2800" b="1" spc="-160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800" b="1" spc="-160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if ( confirm(“Load new content?”) ) {</a:t>
            </a:r>
          </a:p>
          <a:p>
            <a:pPr marL="0" indent="0"/>
            <a:r>
              <a:rPr lang="en-US" sz="2600" b="1" baseline="0" dirty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</a:t>
            </a:r>
            <a:r>
              <a:rPr lang="en-US" sz="2600" b="1" baseline="0" dirty="0" smtClean="0">
                <a:solidFill>
                  <a:schemeClr val="tx1"/>
                </a:solidFill>
                <a:effectLst/>
                <a:latin typeface="Courier New"/>
                <a:cs typeface="Courier New"/>
              </a:rPr>
              <a:t>      ...</a:t>
            </a:r>
          </a:p>
          <a:p>
            <a:pPr marL="0" indent="0"/>
            <a:endParaRPr lang="en-US" sz="2400" i="1" baseline="0" dirty="0" smtClean="0">
              <a:solidFill>
                <a:schemeClr val="tx1"/>
              </a:solidFill>
              <a:effectLst/>
              <a:cs typeface="Courier New"/>
            </a:endParaRPr>
          </a:p>
          <a:p>
            <a:pPr marL="0" indent="0"/>
            <a:r>
              <a:rPr lang="en-US" sz="2400" i="1" baseline="0" dirty="0" smtClean="0">
                <a:solidFill>
                  <a:schemeClr val="tx1"/>
                </a:solidFill>
                <a:effectLst/>
                <a:cs typeface="Courier New"/>
              </a:rPr>
              <a:t>http</a:t>
            </a:r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://</a:t>
            </a:r>
            <a:r>
              <a:rPr lang="en-US" sz="2400" i="1" baseline="0" dirty="0" err="1">
                <a:solidFill>
                  <a:schemeClr val="tx1"/>
                </a:solidFill>
                <a:effectLst/>
                <a:cs typeface="Courier New"/>
              </a:rPr>
              <a:t>www.webdirections.org</a:t>
            </a:r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/blog/get-offline/</a:t>
            </a:r>
            <a:endParaRPr lang="en-US" sz="2400" i="1" baseline="0" dirty="0" smtClean="0">
              <a:solidFill>
                <a:schemeClr val="tx1"/>
              </a:solidFill>
              <a:effectLst/>
              <a:cs typeface="Courier New"/>
            </a:endParaRPr>
          </a:p>
          <a:p>
            <a:pPr marL="0" indent="0"/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http://www.html5rocks.com/en/tutorials/</a:t>
            </a:r>
            <a:r>
              <a:rPr lang="en-US" sz="2400" i="1" baseline="0" dirty="0" err="1">
                <a:solidFill>
                  <a:schemeClr val="tx1"/>
                </a:solidFill>
                <a:effectLst/>
                <a:cs typeface="Courier New"/>
              </a:rPr>
              <a:t>appcache</a:t>
            </a:r>
            <a:r>
              <a:rPr lang="en-US" sz="2400" i="1" baseline="0" dirty="0">
                <a:solidFill>
                  <a:schemeClr val="tx1"/>
                </a:solidFill>
                <a:effectLst/>
                <a:cs typeface="Courier New"/>
              </a:rPr>
              <a:t>/beginner/</a:t>
            </a:r>
            <a:endParaRPr lang="en-US" sz="2000" i="1" baseline="0" dirty="0" smtClean="0">
              <a:solidFill>
                <a:schemeClr val="tx1"/>
              </a:solidFill>
              <a:effectLst/>
              <a:cs typeface="Courier New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0" y="762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B0F0"/>
                </a:solidFill>
                <a:latin typeface="Trebuchet M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6000" baseline="0" dirty="0" smtClean="0">
                <a:solidFill>
                  <a:srgbClr val="000000"/>
                </a:solidFill>
              </a:rPr>
              <a:t>load twice workaround</a:t>
            </a:r>
            <a:endParaRPr lang="en-US" sz="6000" baseline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4206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-457200" y="0"/>
            <a:ext cx="1031217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sz="600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816683" cy="4648200"/>
          </a:xfrm>
        </p:spPr>
        <p:txBody>
          <a:bodyPr/>
          <a:lstStyle/>
          <a:p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window.localStorage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 </a:t>
            </a:r>
          </a:p>
          <a:p>
            <a:pPr marL="539750" lvl="1" indent="0"/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setItem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()</a:t>
            </a:r>
          </a:p>
          <a:p>
            <a:pPr marL="539750" lvl="1" indent="0"/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getItem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()</a:t>
            </a:r>
          </a:p>
          <a:p>
            <a:pPr marL="539750" lvl="1" indent="0"/>
            <a:r>
              <a:rPr lang="en-US" sz="32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removeItem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()</a:t>
            </a:r>
          </a:p>
          <a:p>
            <a:pPr marL="539750" lvl="1" indent="0"/>
            <a:r>
              <a:rPr lang="en-US" sz="32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clear()</a:t>
            </a:r>
          </a:p>
          <a:p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also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sessionStorage</a:t>
            </a:r>
            <a:endParaRPr lang="en-US" sz="360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sz="36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all popular browsers, 5MB max</a:t>
            </a:r>
          </a:p>
          <a:p>
            <a:r>
              <a:rPr lang="en-US" sz="28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http://dev.w3</a:t>
            </a:r>
            <a:r>
              <a:rPr lang="en-US" sz="28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.org/html5/</a:t>
            </a:r>
            <a:r>
              <a:rPr lang="en-US" sz="28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webstorage</a:t>
            </a:r>
            <a:r>
              <a:rPr lang="en-US" sz="28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  <a:p>
            <a:pPr>
              <a:spcBef>
                <a:spcPts val="600"/>
              </a:spcBef>
            </a:pPr>
            <a:r>
              <a:rPr lang="en-US" sz="28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http://diveintohtml5.org/</a:t>
            </a:r>
            <a:r>
              <a:rPr lang="en-US" sz="2800" i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storage.html</a:t>
            </a:r>
            <a:endParaRPr lang="en-US" sz="2800" i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76512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3000"/>
                    </a14:imgEffect>
                    <a14:imgEffect>
                      <a14:brightnessContrast bright="-26000" contrast="-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3000" y="0"/>
            <a:ext cx="10287000" cy="6861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solidFill>
                  <a:schemeClr val="bg1"/>
                </a:solidFill>
              </a:rPr>
              <a:t>localStorage</a:t>
            </a:r>
            <a:r>
              <a:rPr lang="en-US" sz="6000" dirty="0" smtClean="0">
                <a:solidFill>
                  <a:schemeClr val="bg1"/>
                </a:solidFill>
              </a:rPr>
              <a:t> as cache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686800" cy="464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</a:t>
            </a:r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doc: write JS &amp; CSS blocks to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mres</a:t>
            </a:r>
            <a:r>
              <a:rPr lang="en-US" sz="2400" b="1" spc="-12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.-</a:t>
            </a:r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0yDUQJ03U8Hjija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: 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&lt;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script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&gt;(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function()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{.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..</a:t>
            </a:r>
            <a:r>
              <a:rPr lang="en-US" sz="2000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endParaRPr lang="en-US" sz="2000" spc="-12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set cookie with entries &amp; version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MRES=</a:t>
            </a:r>
            <a:r>
              <a:rPr lang="en-US" sz="2400" b="1" spc="-12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-0yDUQJ03U8Hjija:</a:t>
            </a:r>
            <a:r>
              <a:rPr lang="en-US" sz="2400" b="1" spc="-12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-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4EaJoFuDoX0iloI:...</a:t>
            </a:r>
            <a:endParaRPr lang="en-US" sz="2000" spc="-12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later docs: read JS &amp; CSS from </a:t>
            </a:r>
            <a:r>
              <a:rPr lang="en-US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localStorage</a:t>
            </a:r>
            <a:endParaRPr lang="en-US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lvl="1"/>
            <a:r>
              <a:rPr lang="en-US" sz="2400" b="1" spc="-12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document.write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 </a:t>
            </a:r>
            <a:r>
              <a:rPr lang="en-US" sz="2400" b="1" spc="-12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localStorage.getItem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(</a:t>
            </a:r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mres</a:t>
            </a:r>
            <a:r>
              <a:rPr lang="en-US" sz="2400" b="1" spc="-12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.-</a:t>
            </a:r>
            <a:r>
              <a:rPr lang="en-US" sz="2400" b="1" spc="-12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0yDUQJ03U8Hjija</a:t>
            </a:r>
            <a:r>
              <a:rPr lang="en-US" sz="2400" b="1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) );</a:t>
            </a:r>
            <a:r>
              <a:rPr lang="en-US" sz="2000" spc="-12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/>
                <a:cs typeface="Courier New"/>
              </a:rPr>
              <a:t> </a:t>
            </a:r>
            <a:endParaRPr lang="en-US" sz="2000" spc="-12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ourier New"/>
              <a:cs typeface="Courier New"/>
            </a:endParaRPr>
          </a:p>
          <a:p>
            <a:pPr>
              <a:spcBef>
                <a:spcPts val="1464"/>
              </a:spcBef>
            </a:pPr>
            <a:endParaRPr lang="en-US" sz="2400" i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1464"/>
              </a:spcBef>
            </a:pPr>
            <a:r>
              <a:rPr lang="en-US" sz="2400" i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http://</a:t>
            </a:r>
            <a:r>
              <a:rPr lang="en-US" sz="2400" i="1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stevesouders.com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/blog/2011/03/28/</a:t>
            </a:r>
            <a:r>
              <a:rPr lang="en-US" sz="24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storager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-case-study-bing-</a:t>
            </a:r>
            <a:r>
              <a:rPr lang="en-US" sz="2400" i="1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google</a:t>
            </a:r>
            <a:r>
              <a:rPr lang="en-US" sz="2400" i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730289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172" y="1455696"/>
            <a:ext cx="9126028" cy="4351961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speed matters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track metrics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focus on frontend</a:t>
            </a:r>
            <a:endParaRPr lang="en-US" sz="48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use best practices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utilize </a:t>
            </a:r>
            <a:r>
              <a:rPr lang="en-US" sz="4800" b="1" dirty="0" err="1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dev</a:t>
            </a:r>
            <a:r>
              <a:rPr lang="en-US" sz="4800" b="1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&amp; automation tools</a:t>
            </a:r>
            <a:endParaRPr lang="en-US" sz="4800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</a:rPr>
              <a:t>takeaways</a:t>
            </a:r>
            <a:endParaRPr lang="en-US" sz="7200" dirty="0" smtClean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6320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8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7066"/>
            <a:ext cx="10591800" cy="680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47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9179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10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7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 bwMode="auto">
          <a:xfrm>
            <a:off x="-609600" y="2590799"/>
            <a:ext cx="9906000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0" y="6550223"/>
            <a:ext cx="4572000" cy="307777"/>
          </a:xfrm>
          <a:prstGeom prst="round1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83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26561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166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0275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5200650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3200" kern="0" baseline="0" dirty="0">
                <a:solidFill>
                  <a:schemeClr val="bg1"/>
                </a:solidFill>
                <a:latin typeface="+mn-lt"/>
              </a:rPr>
              <a:t>Steve Souders</a:t>
            </a:r>
          </a:p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kern="0" baseline="0" dirty="0" err="1" smtClean="0">
                <a:solidFill>
                  <a:schemeClr val="bg1"/>
                </a:solidFill>
                <a:latin typeface="+mn-lt"/>
              </a:rPr>
              <a:t>souders@google.com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178739"/>
            <a:ext cx="9144000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AU" sz="2000" i="1" kern="0" baseline="0" dirty="0" err="1" smtClean="0">
                <a:solidFill>
                  <a:schemeClr val="bg1"/>
                </a:solidFill>
                <a:latin typeface="+mn-lt"/>
              </a:rPr>
              <a:t>stevesouders.com</a:t>
            </a: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/docs/sap-hpws-20140424.pptx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7416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Performance Analysis</a:t>
            </a:r>
            <a:endParaRPr lang="en-US" sz="5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988710"/>
              </p:ext>
            </p:extLst>
          </p:nvPr>
        </p:nvGraphicFramePr>
        <p:xfrm>
          <a:off x="838200" y="1676400"/>
          <a:ext cx="7467600" cy="2979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4600"/>
                <a:gridCol w="1219200"/>
                <a:gridCol w="914400"/>
                <a:gridCol w="1066800"/>
                <a:gridCol w="914400"/>
                <a:gridCol w="838200"/>
              </a:tblGrid>
              <a:tr h="77216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URL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PLT (</a:t>
                      </a:r>
                      <a:r>
                        <a:rPr lang="en-US" sz="2400" b="1" dirty="0" err="1" smtClean="0">
                          <a:solidFill>
                            <a:srgbClr val="FF6600"/>
                          </a:solidFill>
                        </a:rPr>
                        <a:t>secs</a:t>
                      </a:r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)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6600"/>
                          </a:solidFill>
                        </a:rPr>
                        <a:t>Reqs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Size (MB)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JS </a:t>
                      </a:r>
                      <a:r>
                        <a:rPr lang="en-US" sz="2400" b="1" dirty="0" err="1" smtClean="0">
                          <a:solidFill>
                            <a:srgbClr val="FF6600"/>
                          </a:solidFill>
                        </a:rPr>
                        <a:t>Reqs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6600"/>
                          </a:solidFill>
                        </a:rPr>
                        <a:t>JS Size</a:t>
                      </a:r>
                      <a:endParaRPr lang="en-US" sz="2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05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/login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0.7</a:t>
                      </a: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32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0.5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05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/home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3.3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287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3.8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223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3.0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05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FFFFFF"/>
                          </a:solidFill>
                        </a:rPr>
                        <a:t>pmreviews</a:t>
                      </a:r>
                      <a:endParaRPr lang="en-US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2.4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134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1.6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88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05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/goals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134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1.6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95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2700" marR="18288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1680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762000"/>
            <a:ext cx="868680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15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Yahoo!</a:t>
            </a:r>
            <a:endParaRPr lang="en-US" sz="115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80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0.4 sec slower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traffic 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  <a:sym typeface="Wingdings" pitchFamily="2" charset="2"/>
              </a:rPr>
              <a:t> 5-9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%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532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slideshare.net/</a:t>
            </a:r>
            <a:r>
              <a:rPr lang="en-US" sz="1400" i="1" baseline="0" dirty="0" err="1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stoyan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/yslow-20-presentation</a:t>
            </a:r>
            <a:endParaRPr lang="en-US" sz="1400" i="1" baseline="0" dirty="0">
              <a:solidFill>
                <a:schemeClr val="bg1">
                  <a:lumMod val="8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 Diagonal Corner Rectangle 5"/>
          <p:cNvSpPr/>
          <p:nvPr/>
        </p:nvSpPr>
        <p:spPr>
          <a:xfrm>
            <a:off x="2063931" y="6550223"/>
            <a:ext cx="7308669" cy="340519"/>
          </a:xfrm>
          <a:prstGeom prst="round2Diag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stoyan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dont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-make-me-wait-or-building-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highperformance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-web-applications</a:t>
            </a:r>
          </a:p>
        </p:txBody>
      </p:sp>
    </p:spTree>
    <p:extLst>
      <p:ext uri="{BB962C8B-B14F-4D97-AF65-F5344CB8AC3E}">
        <p14:creationId xmlns:p14="http://schemas.microsoft.com/office/powerpoint/2010/main" val="17114663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63150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3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 Same Side Corner Rectangle 5"/>
          <p:cNvSpPr/>
          <p:nvPr/>
        </p:nvSpPr>
        <p:spPr>
          <a:xfrm>
            <a:off x="45720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rgbClr val="000000">
              <a:alpha val="83137"/>
            </a:srgbClr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blog.mozilla.com/metrics/category/website-optimization/</a:t>
            </a:r>
          </a:p>
        </p:txBody>
      </p:sp>
    </p:spTree>
    <p:extLst>
      <p:ext uri="{BB962C8B-B14F-4D97-AF65-F5344CB8AC3E}">
        <p14:creationId xmlns:p14="http://schemas.microsoft.com/office/powerpoint/2010/main" val="9583979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05_external2_ppt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EFB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smtClean="0">
            <a:ln>
              <a:noFill/>
            </a:ln>
            <a:solidFill>
              <a:srgbClr val="FF0000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aseline="0" dirty="0" err="1" smtClean="0">
            <a:solidFill>
              <a:schemeClr val="bg1"/>
            </a:solidFill>
            <a:latin typeface="+mn-lt"/>
          </a:defRPr>
        </a:defPPr>
      </a:lstStyle>
    </a:tx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39239</TotalTime>
  <Words>3422</Words>
  <Application>Microsoft Macintosh PowerPoint</Application>
  <PresentationFormat>On-screen Show (4:3)</PresentationFormat>
  <Paragraphs>611</Paragraphs>
  <Slides>72</Slides>
  <Notes>46</Notes>
  <HiddenSlides>32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2005_external2_ppt</vt:lpstr>
      <vt:lpstr>PowerPoint Presentation</vt:lpstr>
      <vt:lpstr>PowerPoint Presentation</vt:lpstr>
      <vt:lpstr>PowerPoint Presentation</vt:lpstr>
      <vt:lpstr>Fast is Good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 speed in search rank</vt:lpstr>
      <vt:lpstr>PowerPoint Presentation</vt:lpstr>
      <vt:lpstr>define “performance”</vt:lpstr>
      <vt:lpstr>PowerPoint Presentation</vt:lpstr>
      <vt:lpstr>PowerPoint Presentation</vt:lpstr>
      <vt:lpstr>PowerPoint Presentation</vt:lpstr>
      <vt:lpstr>PowerPoint Presentation</vt:lpstr>
      <vt:lpstr>Performance Golden Rule</vt:lpstr>
      <vt:lpstr>BE vs FE</vt:lpstr>
      <vt:lpstr>metrics</vt:lpstr>
      <vt:lpstr>tail vs. dog</vt:lpstr>
      <vt:lpstr>tail vs. dog</vt:lpstr>
      <vt:lpstr>tail vs. dog</vt:lpstr>
      <vt:lpstr>tail vs. dog</vt:lpstr>
      <vt:lpstr>synthetic &amp; RUM</vt:lpstr>
      <vt:lpstr>PowerPoint Presentation</vt:lpstr>
      <vt:lpstr>PowerPoint Presentation</vt:lpstr>
      <vt:lpstr>best practices</vt:lpstr>
      <vt:lpstr>14 Rules</vt:lpstr>
      <vt:lpstr>PowerPoint Presentation</vt:lpstr>
      <vt:lpstr>Make Fewer HTTP Requests</vt:lpstr>
      <vt:lpstr>combine JS, CSS</vt:lpstr>
      <vt:lpstr>inline resources (data: URLs)</vt:lpstr>
      <vt:lpstr>CSS sprites</vt:lpstr>
      <vt:lpstr>PowerPoint Presentation</vt:lpstr>
      <vt:lpstr>Add an Expires Header</vt:lpstr>
      <vt:lpstr>Add an Expires Header</vt:lpstr>
      <vt:lpstr>gzip components</vt:lpstr>
      <vt:lpstr>gzip components</vt:lpstr>
      <vt:lpstr>shard dominant domains</vt:lpstr>
      <vt:lpstr>PowerPoint Presentation</vt:lpstr>
      <vt:lpstr>PowerPoint Presentation</vt:lpstr>
      <vt:lpstr>PowerPoint Presentation</vt:lpstr>
      <vt:lpstr>scripts block</vt:lpstr>
      <vt:lpstr>PowerPoint Presentation</vt:lpstr>
      <vt:lpstr>PowerPoint Presentation</vt:lpstr>
      <vt:lpstr>initial payload and execution</vt:lpstr>
      <vt:lpstr>splitting the initial payload</vt:lpstr>
      <vt:lpstr>1995: scripts in HEAD</vt:lpstr>
      <vt:lpstr>2007: move scripts to bottom</vt:lpstr>
      <vt:lpstr>load scripts async</vt:lpstr>
      <vt:lpstr>GMail Mobile</vt:lpstr>
      <vt:lpstr>ControlJS a JavaScript module for making scripts load faster</vt:lpstr>
      <vt:lpstr>ControlJS a JavaScript module for making scripts load faster</vt:lpstr>
      <vt:lpstr>mobile  best practices</vt:lpstr>
      <vt:lpstr>reduce HTTP requests</vt:lpstr>
      <vt:lpstr>PowerPoint Presentation</vt:lpstr>
      <vt:lpstr>app cache</vt:lpstr>
      <vt:lpstr>app cache gotchas</vt:lpstr>
      <vt:lpstr>PowerPoint Presentation</vt:lpstr>
      <vt:lpstr>PowerPoint Presentation</vt:lpstr>
      <vt:lpstr>localStorage</vt:lpstr>
      <vt:lpstr>localStorage as cache</vt:lpstr>
      <vt:lpstr>takeaways</vt:lpstr>
      <vt:lpstr>PowerPoint Presentation</vt:lpstr>
      <vt:lpstr>PowerPoint Presentation</vt:lpstr>
      <vt:lpstr>PowerPoint Presentation</vt:lpstr>
      <vt:lpstr>PowerPoint Presentation</vt:lpstr>
      <vt:lpstr>Performance Analysis</vt:lpstr>
    </vt:vector>
  </TitlesOfParts>
  <Company>Yahoo!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Hobo</cp:lastModifiedBy>
  <cp:revision>1720</cp:revision>
  <cp:lastPrinted>2013-09-13T04:42:27Z</cp:lastPrinted>
  <dcterms:created xsi:type="dcterms:W3CDTF">2007-04-05T16:49:12Z</dcterms:created>
  <dcterms:modified xsi:type="dcterms:W3CDTF">2014-04-24T00:33:20Z</dcterms:modified>
</cp:coreProperties>
</file>