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72"/>
  </p:notesMasterIdLst>
  <p:handoutMasterIdLst>
    <p:handoutMasterId r:id="rId73"/>
  </p:handoutMasterIdLst>
  <p:sldIdLst>
    <p:sldId id="1745" r:id="rId2"/>
    <p:sldId id="1746" r:id="rId3"/>
    <p:sldId id="1747" r:id="rId4"/>
    <p:sldId id="1748" r:id="rId5"/>
    <p:sldId id="1749" r:id="rId6"/>
    <p:sldId id="1750" r:id="rId7"/>
    <p:sldId id="1751" r:id="rId8"/>
    <p:sldId id="1752" r:id="rId9"/>
    <p:sldId id="1753" r:id="rId10"/>
    <p:sldId id="1754" r:id="rId11"/>
    <p:sldId id="1755" r:id="rId12"/>
    <p:sldId id="1756" r:id="rId13"/>
    <p:sldId id="1757" r:id="rId14"/>
    <p:sldId id="1759" r:id="rId15"/>
    <p:sldId id="1760" r:id="rId16"/>
    <p:sldId id="1761" r:id="rId17"/>
    <p:sldId id="1762" r:id="rId18"/>
    <p:sldId id="1763" r:id="rId19"/>
    <p:sldId id="1764" r:id="rId20"/>
    <p:sldId id="1765" r:id="rId21"/>
    <p:sldId id="1766" r:id="rId22"/>
    <p:sldId id="1767" r:id="rId23"/>
    <p:sldId id="1768" r:id="rId24"/>
    <p:sldId id="1769" r:id="rId25"/>
    <p:sldId id="1770" r:id="rId26"/>
    <p:sldId id="1771" r:id="rId27"/>
    <p:sldId id="1772" r:id="rId28"/>
    <p:sldId id="1773" r:id="rId29"/>
    <p:sldId id="1774" r:id="rId30"/>
    <p:sldId id="1802" r:id="rId31"/>
    <p:sldId id="1803" r:id="rId32"/>
    <p:sldId id="1804" r:id="rId33"/>
    <p:sldId id="1805" r:id="rId34"/>
    <p:sldId id="1806" r:id="rId35"/>
    <p:sldId id="1807" r:id="rId36"/>
    <p:sldId id="1808" r:id="rId37"/>
    <p:sldId id="1775" r:id="rId38"/>
    <p:sldId id="1776" r:id="rId39"/>
    <p:sldId id="1810" r:id="rId40"/>
    <p:sldId id="1819" r:id="rId41"/>
    <p:sldId id="1818" r:id="rId42"/>
    <p:sldId id="1811" r:id="rId43"/>
    <p:sldId id="1812" r:id="rId44"/>
    <p:sldId id="1728" r:id="rId45"/>
    <p:sldId id="1729" r:id="rId46"/>
    <p:sldId id="1744" r:id="rId47"/>
    <p:sldId id="1731" r:id="rId48"/>
    <p:sldId id="1732" r:id="rId49"/>
    <p:sldId id="1733" r:id="rId50"/>
    <p:sldId id="1801" r:id="rId51"/>
    <p:sldId id="1800" r:id="rId52"/>
    <p:sldId id="1798" r:id="rId53"/>
    <p:sldId id="1734" r:id="rId54"/>
    <p:sldId id="1735" r:id="rId55"/>
    <p:sldId id="1736" r:id="rId56"/>
    <p:sldId id="1737" r:id="rId57"/>
    <p:sldId id="1742" r:id="rId58"/>
    <p:sldId id="1743" r:id="rId59"/>
    <p:sldId id="1793" r:id="rId60"/>
    <p:sldId id="1794" r:id="rId61"/>
    <p:sldId id="1813" r:id="rId62"/>
    <p:sldId id="1814" r:id="rId63"/>
    <p:sldId id="1816" r:id="rId64"/>
    <p:sldId id="1817" r:id="rId65"/>
    <p:sldId id="1821" r:id="rId66"/>
    <p:sldId id="1779" r:id="rId67"/>
    <p:sldId id="1777" r:id="rId68"/>
    <p:sldId id="1475" r:id="rId69"/>
    <p:sldId id="1780" r:id="rId70"/>
    <p:sldId id="1809" r:id="rId7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"/>
        <a:ea typeface="+mn-ea"/>
        <a:cs typeface="+mn-cs"/>
      </a:defRPr>
    </a:lvl5pPr>
    <a:lvl6pPr marL="2286000" algn="l" defTabSz="914400" rtl="0" eaLnBrk="1" latinLnBrk="0" hangingPunct="1">
      <a:defRPr sz="2400" kern="1200" baseline="-25000">
        <a:solidFill>
          <a:schemeClr val="tx1"/>
        </a:solidFill>
        <a:latin typeface="Times"/>
        <a:ea typeface="+mn-ea"/>
        <a:cs typeface="+mn-cs"/>
      </a:defRPr>
    </a:lvl6pPr>
    <a:lvl7pPr marL="2743200" algn="l" defTabSz="914400" rtl="0" eaLnBrk="1" latinLnBrk="0" hangingPunct="1">
      <a:defRPr sz="2400" kern="1200" baseline="-25000">
        <a:solidFill>
          <a:schemeClr val="tx1"/>
        </a:solidFill>
        <a:latin typeface="Times"/>
        <a:ea typeface="+mn-ea"/>
        <a:cs typeface="+mn-cs"/>
      </a:defRPr>
    </a:lvl7pPr>
    <a:lvl8pPr marL="3200400" algn="l" defTabSz="914400" rtl="0" eaLnBrk="1" latinLnBrk="0" hangingPunct="1">
      <a:defRPr sz="2400" kern="1200" baseline="-25000">
        <a:solidFill>
          <a:schemeClr val="tx1"/>
        </a:solidFill>
        <a:latin typeface="Times"/>
        <a:ea typeface="+mn-ea"/>
        <a:cs typeface="+mn-cs"/>
      </a:defRPr>
    </a:lvl8pPr>
    <a:lvl9pPr marL="3657600" algn="l" defTabSz="914400" rtl="0" eaLnBrk="1" latinLnBrk="0" hangingPunct="1">
      <a:defRPr sz="2400" kern="1200" baseline="-25000">
        <a:solidFill>
          <a:schemeClr val="tx1"/>
        </a:solidFill>
        <a:latin typeface="Times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BE8"/>
    <a:srgbClr val="00FF00"/>
    <a:srgbClr val="DF0202"/>
    <a:srgbClr val="FF06E5"/>
    <a:srgbClr val="9AFC24"/>
    <a:srgbClr val="0A121B"/>
    <a:srgbClr val="9A3E2E"/>
    <a:srgbClr val="BD4C00"/>
    <a:srgbClr val="3E0C3A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03" autoAdjust="0"/>
    <p:restoredTop sz="89798" autoAdjust="0"/>
  </p:normalViewPr>
  <p:slideViewPr>
    <p:cSldViewPr>
      <p:cViewPr varScale="1">
        <p:scale>
          <a:sx n="157" d="100"/>
          <a:sy n="157" d="100"/>
        </p:scale>
        <p:origin x="-1984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5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154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handoutMaster" Target="handoutMasters/handoutMaster1.xml"/><Relationship Id="rId74" Type="http://schemas.openxmlformats.org/officeDocument/2006/relationships/printerSettings" Target="printerSettings/printerSettings1.bin"/><Relationship Id="rId75" Type="http://schemas.openxmlformats.org/officeDocument/2006/relationships/presProps" Target="presProps.xml"/><Relationship Id="rId76" Type="http://schemas.openxmlformats.org/officeDocument/2006/relationships/viewProps" Target="viewProps.xml"/><Relationship Id="rId77" Type="http://schemas.openxmlformats.org/officeDocument/2006/relationships/theme" Target="theme/theme1.xml"/><Relationship Id="rId78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fld id="{04C68DCE-AEC4-4AA4-8456-DD77D2D205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7147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fld id="{349BAE52-7F1B-40A6-B81A-B93567B494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9704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</a:t>
            </a:r>
            <a:r>
              <a:rPr lang="en-US" dirty="0" err="1" smtClean="0"/>
              <a:t>www.flickr.com</a:t>
            </a:r>
            <a:r>
              <a:rPr lang="en-US" dirty="0" smtClean="0"/>
              <a:t>/photos/</a:t>
            </a:r>
            <a:r>
              <a:rPr lang="en-US" dirty="0" err="1" smtClean="0"/>
              <a:t>jocelynaubert</a:t>
            </a:r>
            <a:r>
              <a:rPr lang="en-US" dirty="0" smtClean="0"/>
              <a:t>/3100384270/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httparchive.webpagetest.org</a:t>
            </a:r>
            <a:r>
              <a:rPr lang="en-US" dirty="0" smtClean="0"/>
              <a:t>/result/120301_AP_P4W3/</a:t>
            </a:r>
          </a:p>
          <a:p>
            <a:r>
              <a:rPr lang="en-US" dirty="0" smtClean="0"/>
              <a:t>rank #19K</a:t>
            </a:r>
          </a:p>
          <a:p>
            <a:r>
              <a:rPr lang="en-US" dirty="0" err="1" smtClean="0"/>
              <a:t>all.js</a:t>
            </a:r>
            <a:r>
              <a:rPr lang="en-US" dirty="0" smtClean="0"/>
              <a:t>, </a:t>
            </a:r>
            <a:r>
              <a:rPr lang="en-US" dirty="0" err="1" smtClean="0"/>
              <a:t>widgets.js</a:t>
            </a:r>
            <a:r>
              <a:rPr lang="en-US" dirty="0" smtClean="0"/>
              <a:t>, </a:t>
            </a:r>
            <a:r>
              <a:rPr lang="en-US" dirty="0" err="1" smtClean="0"/>
              <a:t>eluminate.js</a:t>
            </a:r>
            <a:r>
              <a:rPr lang="en-US" dirty="0" smtClean="0"/>
              <a:t> all loaded sync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5744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httparchive.webpagetest.org</a:t>
            </a:r>
            <a:r>
              <a:rPr lang="en-US" dirty="0" smtClean="0"/>
              <a:t>/result/120401_8H_VTA3/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7291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httparchive.webpagetest.org</a:t>
            </a:r>
            <a:r>
              <a:rPr lang="en-US" dirty="0" smtClean="0"/>
              <a:t>/result/120315_VQ_QCZP/</a:t>
            </a:r>
          </a:p>
          <a:p>
            <a:r>
              <a:rPr lang="en-US" dirty="0" smtClean="0"/>
              <a:t>fonts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7243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httparchive.webpagetest.org</a:t>
            </a:r>
            <a:r>
              <a:rPr lang="en-US" dirty="0" smtClean="0"/>
              <a:t>/result/120515_0_35V/</a:t>
            </a:r>
          </a:p>
          <a:p>
            <a:r>
              <a:rPr lang="en-US" dirty="0" smtClean="0"/>
              <a:t>Their own CSS file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2141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www.flickr.com</a:t>
            </a:r>
            <a:r>
              <a:rPr lang="en-US" dirty="0" smtClean="0"/>
              <a:t>/photos/rusty-projector/225212919/</a:t>
            </a:r>
          </a:p>
          <a:p>
            <a:r>
              <a:rPr lang="en-US" dirty="0" smtClean="0"/>
              <a:t>Thanks for listening to my cautionary tale of </a:t>
            </a:r>
            <a:r>
              <a:rPr lang="en-US" dirty="0" smtClean="0"/>
              <a:t>woe and </a:t>
            </a:r>
            <a:r>
              <a:rPr lang="en-US" dirty="0" smtClean="0"/>
              <a:t>foreboding. </a:t>
            </a:r>
          </a:p>
          <a:p>
            <a:r>
              <a:rPr lang="en-US" dirty="0" smtClean="0"/>
              <a:t>But it’s not all doom and gloom.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075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There is a brighter future where snippets</a:t>
            </a:r>
            <a:r>
              <a:rPr lang="en-US" baseline="0" dirty="0" smtClean="0"/>
              <a:t> aren’t a frontend SPOF.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www.webpagetest.org</a:t>
            </a:r>
            <a:r>
              <a:rPr lang="en-US" dirty="0" smtClean="0"/>
              <a:t>/result/121115_B2_XM6/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2947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err="1" smtClean="0">
                <a:solidFill>
                  <a:schemeClr val="bg1">
                    <a:lumMod val="75000"/>
                  </a:schemeClr>
                </a:solidFill>
                <a:latin typeface="Trebuchet MS" pitchFamily="34" charset="0"/>
              </a:rPr>
              <a:t>flickr.com</a:t>
            </a:r>
            <a:r>
              <a:rPr lang="en-US" sz="1200" baseline="0" dirty="0" smtClean="0">
                <a:solidFill>
                  <a:schemeClr val="bg1">
                    <a:lumMod val="75000"/>
                  </a:schemeClr>
                </a:solidFill>
                <a:latin typeface="Trebuchet MS" pitchFamily="34" charset="0"/>
              </a:rPr>
              <a:t>/photos/</a:t>
            </a:r>
            <a:r>
              <a:rPr lang="en-US" sz="1200" baseline="0" dirty="0" err="1" smtClean="0">
                <a:solidFill>
                  <a:schemeClr val="bg1">
                    <a:lumMod val="75000"/>
                  </a:schemeClr>
                </a:solidFill>
                <a:latin typeface="Trebuchet MS" pitchFamily="34" charset="0"/>
              </a:rPr>
              <a:t>wwarby</a:t>
            </a:r>
            <a:r>
              <a:rPr lang="en-US" sz="1200" baseline="0" dirty="0" smtClean="0">
                <a:solidFill>
                  <a:schemeClr val="bg1">
                    <a:lumMod val="75000"/>
                  </a:schemeClr>
                </a:solidFill>
                <a:latin typeface="Trebuchet MS" pitchFamily="34" charset="0"/>
              </a:rPr>
              <a:t>/3296379139/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2412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err="1" smtClean="0">
                <a:solidFill>
                  <a:schemeClr val="bg1">
                    <a:lumMod val="75000"/>
                  </a:schemeClr>
                </a:solidFill>
                <a:latin typeface="Trebuchet MS" pitchFamily="34" charset="0"/>
              </a:rPr>
              <a:t>flickr.com</a:t>
            </a:r>
            <a:r>
              <a:rPr lang="en-US" sz="1200" baseline="0" dirty="0" smtClean="0">
                <a:solidFill>
                  <a:schemeClr val="bg1">
                    <a:lumMod val="75000"/>
                  </a:schemeClr>
                </a:solidFill>
                <a:latin typeface="Trebuchet MS" pitchFamily="34" charset="0"/>
              </a:rPr>
              <a:t>/photos/</a:t>
            </a:r>
            <a:r>
              <a:rPr lang="en-US" sz="1200" baseline="0" dirty="0" err="1" smtClean="0">
                <a:solidFill>
                  <a:schemeClr val="bg1">
                    <a:lumMod val="75000"/>
                  </a:schemeClr>
                </a:solidFill>
                <a:latin typeface="Trebuchet MS" pitchFamily="34" charset="0"/>
              </a:rPr>
              <a:t>juditk</a:t>
            </a:r>
            <a:r>
              <a:rPr lang="en-US" sz="1200" baseline="0" dirty="0" smtClean="0">
                <a:solidFill>
                  <a:schemeClr val="bg1">
                    <a:lumMod val="75000"/>
                  </a:schemeClr>
                </a:solidFill>
                <a:latin typeface="Trebuchet MS" pitchFamily="34" charset="0"/>
              </a:rPr>
              <a:t>/5024772809/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smtClean="0">
                <a:solidFill>
                  <a:schemeClr val="bg1">
                    <a:lumMod val="75000"/>
                  </a:schemeClr>
                </a:solidFill>
                <a:latin typeface="Trebuchet MS" pitchFamily="34" charset="0"/>
              </a:rPr>
              <a:t>whether it’s 1 or 5 requests, frontend SPOF will still happen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4768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tldp.org</a:t>
            </a:r>
            <a:r>
              <a:rPr lang="en-US" dirty="0" smtClean="0"/>
              <a:t>/HOWTO/Program-Library-HOWTO/dl-</a:t>
            </a:r>
            <a:r>
              <a:rPr lang="en-US" dirty="0" err="1" smtClean="0"/>
              <a:t>libraries.html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186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www.flickr.com</a:t>
            </a:r>
            <a:r>
              <a:rPr lang="en-US" dirty="0" smtClean="0"/>
              <a:t>/photos/</a:t>
            </a:r>
            <a:r>
              <a:rPr lang="en-US" dirty="0" err="1" smtClean="0"/>
              <a:t>darwinbell</a:t>
            </a:r>
            <a:r>
              <a:rPr lang="en-US" dirty="0" smtClean="0"/>
              <a:t>/465459020/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7035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tldp.org</a:t>
            </a:r>
            <a:r>
              <a:rPr lang="en-US" dirty="0" smtClean="0"/>
              <a:t>/HOWTO/Program-Library-HOWTO/dl-</a:t>
            </a:r>
            <a:r>
              <a:rPr lang="en-US" smtClean="0"/>
              <a:t>libraries.html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1862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tldp.org</a:t>
            </a:r>
            <a:r>
              <a:rPr lang="en-US" dirty="0" smtClean="0"/>
              <a:t>/HOWTO/Program-Library-HOWTO/dl-</a:t>
            </a:r>
            <a:r>
              <a:rPr lang="en-US" smtClean="0"/>
              <a:t>libraries.html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1862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www.flickr.com</a:t>
            </a:r>
            <a:r>
              <a:rPr lang="en-US" dirty="0" smtClean="0"/>
              <a:t>/photos/</a:t>
            </a:r>
            <a:r>
              <a:rPr lang="en-US" dirty="0" err="1" smtClean="0"/>
              <a:t>jpellgen</a:t>
            </a:r>
            <a:r>
              <a:rPr lang="en-US" dirty="0" smtClean="0"/>
              <a:t>/3345383578/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084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err="1" smtClean="0">
                <a:solidFill>
                  <a:srgbClr val="FFFFFF"/>
                </a:solidFill>
                <a:latin typeface="Trebuchet MS" pitchFamily="34" charset="0"/>
              </a:rPr>
              <a:t>flickr.com</a:t>
            </a:r>
            <a:r>
              <a:rPr lang="en-US" sz="1200" baseline="0" dirty="0" smtClean="0">
                <a:solidFill>
                  <a:srgbClr val="FFFFFF"/>
                </a:solidFill>
                <a:latin typeface="Trebuchet MS" pitchFamily="34" charset="0"/>
              </a:rPr>
              <a:t>/photos/</a:t>
            </a:r>
            <a:r>
              <a:rPr lang="en-US" sz="1200" baseline="0" dirty="0" err="1" smtClean="0">
                <a:solidFill>
                  <a:srgbClr val="FFFFFF"/>
                </a:solidFill>
                <a:latin typeface="Trebuchet MS" pitchFamily="34" charset="0"/>
              </a:rPr>
              <a:t>myklroventine</a:t>
            </a:r>
            <a:r>
              <a:rPr lang="en-US" sz="1200" baseline="0" dirty="0" smtClean="0">
                <a:solidFill>
                  <a:srgbClr val="FFFFFF"/>
                </a:solidFill>
                <a:latin typeface="Trebuchet MS" pitchFamily="34" charset="0"/>
              </a:rPr>
              <a:t>/4062102754/</a:t>
            </a:r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F373C4-9B52-4FA3-9F15-FC0CBA210E11}" type="slidenum">
              <a:rPr lang="en-US" smtClean="0"/>
              <a:pPr/>
              <a:t>66</a:t>
            </a:fld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www.flickr.com</a:t>
            </a:r>
            <a:r>
              <a:rPr lang="en-US" dirty="0" smtClean="0"/>
              <a:t>/photos/</a:t>
            </a:r>
            <a:r>
              <a:rPr lang="en-US" dirty="0" err="1" smtClean="0"/>
              <a:t>darwinbell</a:t>
            </a:r>
            <a:r>
              <a:rPr lang="en-US" dirty="0" smtClean="0"/>
              <a:t>/465459020/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7035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9F39A1-D9F0-46A3-9EDD-55B55A265A84}" type="slidenum">
              <a:rPr lang="en-US" smtClean="0"/>
              <a:pPr/>
              <a:t>68</a:t>
            </a:fld>
            <a:endParaRPr lang="en-US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EEDD"/>
                </a:solidFill>
              </a:rPr>
              <a:t>"thank you" by </a:t>
            </a:r>
            <a:r>
              <a:rPr lang="en-US" dirty="0" err="1" smtClean="0">
                <a:solidFill>
                  <a:srgbClr val="FFEEDD"/>
                </a:solidFill>
              </a:rPr>
              <a:t>nj</a:t>
            </a:r>
            <a:r>
              <a:rPr lang="en-US" dirty="0" smtClean="0">
                <a:solidFill>
                  <a:srgbClr val="FFEEDD"/>
                </a:solidFill>
              </a:rPr>
              <a:t> dodge: </a:t>
            </a:r>
            <a:r>
              <a:rPr lang="en-US" i="1" dirty="0" smtClean="0">
                <a:solidFill>
                  <a:srgbClr val="FFEEDD"/>
                </a:solidFill>
              </a:rPr>
              <a:t>http://</a:t>
            </a:r>
            <a:r>
              <a:rPr lang="en-US" i="1" dirty="0" err="1" smtClean="0">
                <a:solidFill>
                  <a:srgbClr val="FFEEDD"/>
                </a:solidFill>
              </a:rPr>
              <a:t>flickr.com</a:t>
            </a:r>
            <a:r>
              <a:rPr lang="en-US" i="1" dirty="0" smtClean="0">
                <a:solidFill>
                  <a:srgbClr val="FFEEDD"/>
                </a:solidFill>
              </a:rPr>
              <a:t>/photos/</a:t>
            </a:r>
            <a:r>
              <a:rPr lang="en-US" i="1" dirty="0" err="1" smtClean="0">
                <a:solidFill>
                  <a:srgbClr val="FFEEDD"/>
                </a:solidFill>
              </a:rPr>
              <a:t>nj_dodge</a:t>
            </a:r>
            <a:r>
              <a:rPr lang="en-US" i="1" dirty="0" smtClean="0">
                <a:solidFill>
                  <a:srgbClr val="FFEEDD"/>
                </a:solidFill>
              </a:rPr>
              <a:t>/187190601/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I’m pretty sure this is the Verrazano-Narrows Bridge.</a:t>
            </a:r>
          </a:p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en.wikipedia.org</a:t>
            </a:r>
            <a:r>
              <a:rPr lang="en-US" dirty="0" smtClean="0"/>
              <a:t>/wiki/</a:t>
            </a:r>
            <a:r>
              <a:rPr lang="en-US" dirty="0" err="1" smtClean="0"/>
              <a:t>Single_point_of_failure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4261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Widgets</a:t>
            </a:r>
          </a:p>
          <a:p>
            <a:r>
              <a:rPr lang="en-US" dirty="0" smtClean="0"/>
              <a:t>Ads</a:t>
            </a:r>
          </a:p>
          <a:p>
            <a:r>
              <a:rPr lang="en-US" dirty="0" smtClean="0"/>
              <a:t>Analytics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1840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(11/15/12 16:02) -----</a:t>
            </a:r>
          </a:p>
          <a:p>
            <a:r>
              <a:rPr lang="en-US"/>
              <a:t>If the backend server took 20-120 seconds to finish pagers would be going off.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2018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Later in</a:t>
            </a:r>
            <a:r>
              <a:rPr lang="en-US" baseline="0" dirty="0" smtClean="0"/>
              <a:t> the docs they talk about how the LATER resources are loaded async, but not this bootstrap script.</a:t>
            </a:r>
          </a:p>
          <a:p>
            <a:r>
              <a:rPr lang="en-US" baseline="0" dirty="0" smtClean="0"/>
              <a:t>All it takes is one.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1716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httparchive.webpagetest.org</a:t>
            </a:r>
            <a:r>
              <a:rPr lang="en-US" dirty="0" smtClean="0"/>
              <a:t>/result/120401_40_WFQG/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965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httparchive.webpagetest.org</a:t>
            </a:r>
            <a:r>
              <a:rPr lang="en-US" dirty="0" smtClean="0"/>
              <a:t>/result/120515_5_4S4C/</a:t>
            </a:r>
          </a:p>
          <a:p>
            <a:r>
              <a:rPr lang="en-US" dirty="0" err="1" smtClean="0"/>
              <a:t>plusone.js</a:t>
            </a:r>
            <a:r>
              <a:rPr lang="en-US" dirty="0" smtClean="0"/>
              <a:t> and </a:t>
            </a:r>
            <a:r>
              <a:rPr lang="en-US" dirty="0" err="1" smtClean="0"/>
              <a:t>all.js</a:t>
            </a:r>
            <a:r>
              <a:rPr lang="en-US" dirty="0" smtClean="0"/>
              <a:t> are synchronous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0184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http://</a:t>
            </a:r>
            <a:r>
              <a:rPr lang="en-US" sz="1200" dirty="0" err="1" smtClean="0"/>
              <a:t>httparchive.webpagetest.org</a:t>
            </a:r>
            <a:r>
              <a:rPr lang="en-US" sz="1200" dirty="0" smtClean="0"/>
              <a:t>/result/120515_0_DNT/</a:t>
            </a:r>
          </a:p>
          <a:p>
            <a:r>
              <a:rPr lang="en-US" sz="1200" dirty="0" err="1" smtClean="0"/>
              <a:t>glamadapt_jsrv.act</a:t>
            </a:r>
            <a:r>
              <a:rPr lang="en-US" sz="1200" dirty="0" smtClean="0"/>
              <a:t> is inserted by </a:t>
            </a:r>
            <a:r>
              <a:rPr lang="en-US" sz="1200" dirty="0" err="1" smtClean="0"/>
              <a:t>wChannelModule.act</a:t>
            </a:r>
            <a:r>
              <a:rPr lang="en-US" sz="1200" dirty="0" smtClean="0"/>
              <a:t> using </a:t>
            </a:r>
            <a:r>
              <a:rPr lang="en-US" sz="1200" dirty="0" err="1" smtClean="0"/>
              <a:t>document.write</a:t>
            </a:r>
            <a:endParaRPr lang="en-US" sz="1200" dirty="0" smtClean="0"/>
          </a:p>
          <a:p>
            <a:r>
              <a:rPr lang="en-US" sz="1200" dirty="0" err="1" smtClean="0"/>
              <a:t>likecool</a:t>
            </a:r>
            <a:r>
              <a:rPr lang="en-US" sz="1200" dirty="0" smtClean="0"/>
              <a:t> is ranked 11K</a:t>
            </a:r>
          </a:p>
          <a:p>
            <a:r>
              <a:rPr lang="en-US" sz="1200" dirty="0" smtClean="0"/>
              <a:t>Glam Media is “the leader in curated social media content”</a:t>
            </a:r>
          </a:p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742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143000"/>
            <a:ext cx="7772400" cy="1582738"/>
          </a:xfrm>
        </p:spPr>
        <p:txBody>
          <a:bodyPr anchor="t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962400"/>
            <a:ext cx="6400800" cy="1600200"/>
          </a:xfrm>
        </p:spPr>
        <p:txBody>
          <a:bodyPr/>
          <a:lstStyle>
            <a:lvl1pPr marL="0" indent="0" algn="ctr"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AC1776-324C-456C-ACF1-838704B9C9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76200"/>
            <a:ext cx="22860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76200"/>
            <a:ext cx="67056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738CAD-7F4E-4F35-8BF7-E07A6331A5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524000"/>
            <a:ext cx="8001000" cy="46482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D6F67-4CDA-46FA-8602-D907AC827E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rgbClr val="FFEEDD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524000"/>
            <a:ext cx="3924300" cy="4648200"/>
          </a:xfrm>
        </p:spPr>
        <p:txBody>
          <a:bodyPr/>
          <a:lstStyle>
            <a:lvl1pPr>
              <a:defRPr>
                <a:solidFill>
                  <a:srgbClr val="FFEEDD"/>
                </a:solidFill>
              </a:defRPr>
            </a:lvl1pPr>
            <a:lvl2pPr>
              <a:defRPr>
                <a:solidFill>
                  <a:srgbClr val="FFEEDD"/>
                </a:solidFill>
              </a:defRPr>
            </a:lvl2pPr>
            <a:lvl3pPr>
              <a:defRPr>
                <a:solidFill>
                  <a:srgbClr val="FFEEDD"/>
                </a:solidFill>
              </a:defRPr>
            </a:lvl3pPr>
            <a:lvl4pPr>
              <a:defRPr>
                <a:solidFill>
                  <a:srgbClr val="FFEEDD"/>
                </a:solidFill>
              </a:defRPr>
            </a:lvl4pPr>
            <a:lvl5pPr>
              <a:defRPr>
                <a:solidFill>
                  <a:srgbClr val="FFEEDD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524000"/>
            <a:ext cx="3924300" cy="4648200"/>
          </a:xfrm>
        </p:spPr>
        <p:txBody>
          <a:bodyPr/>
          <a:lstStyle>
            <a:lvl1pPr>
              <a:defRPr>
                <a:solidFill>
                  <a:srgbClr val="FFEEDD"/>
                </a:solidFill>
              </a:defRPr>
            </a:lvl1pPr>
            <a:lvl2pPr>
              <a:defRPr>
                <a:solidFill>
                  <a:srgbClr val="FFEEDD"/>
                </a:solidFill>
              </a:defRPr>
            </a:lvl2pPr>
            <a:lvl3pPr>
              <a:defRPr>
                <a:solidFill>
                  <a:srgbClr val="FFEEDD"/>
                </a:solidFill>
              </a:defRPr>
            </a:lvl3pPr>
            <a:lvl4pPr>
              <a:defRPr>
                <a:solidFill>
                  <a:srgbClr val="FFEEDD"/>
                </a:solidFill>
              </a:defRPr>
            </a:lvl4pPr>
            <a:lvl5pPr>
              <a:defRPr>
                <a:solidFill>
                  <a:srgbClr val="FFEEDD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52332B-44D0-43F0-A93E-C7844B5146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524000"/>
            <a:ext cx="39243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524000"/>
            <a:ext cx="39243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3924300"/>
            <a:ext cx="39243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442ADA-0A73-491C-B71D-3FF138C4E1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None/>
              <a:defRPr>
                <a:solidFill>
                  <a:schemeClr val="accent3"/>
                </a:solidFill>
              </a:defRPr>
            </a:lvl1pPr>
            <a:lvl2pPr>
              <a:buFont typeface="Arial" pitchFamily="34" charset="0"/>
              <a:buNone/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609600" y="6243935"/>
            <a:ext cx="2667000" cy="461665"/>
          </a:xfrm>
        </p:spPr>
        <p:txBody>
          <a:bodyPr/>
          <a:lstStyle>
            <a:lvl1pPr>
              <a:buNone/>
              <a:defRPr sz="2400">
                <a:solidFill>
                  <a:srgbClr val="9AFC24"/>
                </a:solidFill>
              </a:defRPr>
            </a:lvl1pPr>
          </a:lstStyle>
          <a:p>
            <a:pPr lvl="0"/>
            <a:r>
              <a:rPr lang="en-US" dirty="0" smtClean="0"/>
              <a:t>Click to edit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27210B-38CE-4AF8-97B4-B79C53C399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CF7A38-D20D-4A16-89E6-C7FC2E2BBA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39243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524000"/>
            <a:ext cx="39243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298630-AAF1-432D-BCFB-B007666895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0ADE26-BF05-4300-8752-3E3E0B9CF7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F81890-804B-4671-99AA-29C1408104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54D506-5D8A-4496-8798-20D8E9144F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D64246-61BD-4D28-95FE-C910856047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2DDF54-F37F-4626-BB61-CA279C253E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762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524000"/>
            <a:ext cx="80010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86000" y="6453188"/>
            <a:ext cx="4495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aseline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477000"/>
            <a:ext cx="838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aseline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B6197728-805C-46F0-ABBC-DBA4C2C2EB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86" r:id="rId1"/>
    <p:sldLayoutId id="2147485672" r:id="rId2"/>
    <p:sldLayoutId id="2147485673" r:id="rId3"/>
    <p:sldLayoutId id="2147485674" r:id="rId4"/>
    <p:sldLayoutId id="2147485675" r:id="rId5"/>
    <p:sldLayoutId id="2147485676" r:id="rId6"/>
    <p:sldLayoutId id="2147485677" r:id="rId7"/>
    <p:sldLayoutId id="2147485678" r:id="rId8"/>
    <p:sldLayoutId id="2147485679" r:id="rId9"/>
    <p:sldLayoutId id="2147485680" r:id="rId10"/>
    <p:sldLayoutId id="2147485681" r:id="rId11"/>
    <p:sldLayoutId id="2147485682" r:id="rId12"/>
    <p:sldLayoutId id="2147485683" r:id="rId13"/>
    <p:sldLayoutId id="2147485684" r:id="rId14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B0F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B0F0"/>
          </a:solidFill>
          <a:latin typeface="Trebuchet M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B0F0"/>
          </a:solidFill>
          <a:latin typeface="Trebuchet M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B0F0"/>
          </a:solidFill>
          <a:latin typeface="Trebuchet M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B0F0"/>
          </a:solidFill>
          <a:latin typeface="Trebuchet M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Trebuchet M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Trebuchet M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Trebuchet M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30000"/>
        </a:spcBef>
        <a:spcAft>
          <a:spcPct val="0"/>
        </a:spcAft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Font typeface="Arial" charset="0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6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2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3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4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oa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52401" y="-76200"/>
            <a:ext cx="8839199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80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Your script just killed my site</a:t>
            </a:r>
            <a:endParaRPr lang="en-US" sz="8000" b="1" baseline="0" dirty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1" y="6400799"/>
            <a:ext cx="8087685" cy="3180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400"/>
              </a:spcBef>
              <a:defRPr/>
            </a:pPr>
            <a:r>
              <a:rPr lang="en-AU" sz="1600" i="1" baseline="0" dirty="0" err="1" smtClean="0">
                <a:solidFill>
                  <a:schemeClr val="bg1"/>
                </a:solidFill>
                <a:latin typeface="Trebuchet MS" pitchFamily="34" charset="0"/>
              </a:rPr>
              <a:t>stevesouders.com</a:t>
            </a:r>
            <a:r>
              <a:rPr lang="en-AU" sz="1600" i="1" baseline="0" dirty="0" smtClean="0">
                <a:solidFill>
                  <a:schemeClr val="bg1"/>
                </a:solidFill>
                <a:latin typeface="Trebuchet MS" pitchFamily="34" charset="0"/>
              </a:rPr>
              <a:t>/docs</a:t>
            </a:r>
            <a:r>
              <a:rPr lang="en-AU" sz="1600" i="1" baseline="0" dirty="0" smtClean="0">
                <a:solidFill>
                  <a:schemeClr val="bg1"/>
                </a:solidFill>
                <a:latin typeface="Trebuchet MS" pitchFamily="34" charset="0"/>
              </a:rPr>
              <a:t>/</a:t>
            </a:r>
            <a:r>
              <a:rPr lang="en-AU" sz="1600" i="1" baseline="0" dirty="0" smtClean="0">
                <a:solidFill>
                  <a:schemeClr val="bg1"/>
                </a:solidFill>
                <a:latin typeface="Trebuchet MS" pitchFamily="34" charset="0"/>
              </a:rPr>
              <a:t>paypal</a:t>
            </a:r>
            <a:r>
              <a:rPr lang="en-AU" sz="1600" i="1" baseline="0" dirty="0" smtClean="0">
                <a:solidFill>
                  <a:schemeClr val="bg1"/>
                </a:solidFill>
                <a:latin typeface="Trebuchet MS" pitchFamily="34" charset="0"/>
              </a:rPr>
              <a:t>-</a:t>
            </a:r>
            <a:r>
              <a:rPr lang="en-AU" sz="1600" i="1" baseline="0" dirty="0" smtClean="0">
                <a:solidFill>
                  <a:schemeClr val="bg1"/>
                </a:solidFill>
                <a:latin typeface="Trebuchet MS" pitchFamily="34" charset="0"/>
              </a:rPr>
              <a:t>spof-</a:t>
            </a:r>
            <a:r>
              <a:rPr lang="en-AU" sz="1600" i="1" baseline="0" dirty="0" smtClean="0">
                <a:solidFill>
                  <a:schemeClr val="bg1"/>
                </a:solidFill>
                <a:latin typeface="Trebuchet MS" pitchFamily="34" charset="0"/>
              </a:rPr>
              <a:t>20121115.</a:t>
            </a:r>
            <a:r>
              <a:rPr lang="en-AU" sz="1600" i="1" baseline="0" dirty="0" smtClean="0">
                <a:solidFill>
                  <a:schemeClr val="bg1"/>
                </a:solidFill>
                <a:latin typeface="Trebuchet MS" pitchFamily="34" charset="0"/>
              </a:rPr>
              <a:t>pptx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6613318"/>
            <a:ext cx="5943601" cy="2446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400"/>
              </a:spcBef>
              <a:defRPr/>
            </a:pPr>
            <a:r>
              <a:rPr lang="en-US" sz="1100" b="1" baseline="0" dirty="0" smtClean="0">
                <a:solidFill>
                  <a:schemeClr val="bg1"/>
                </a:solidFill>
                <a:effectLst/>
                <a:latin typeface="+mn-lt"/>
              </a:rPr>
              <a:t>Disclaimer: </a:t>
            </a:r>
            <a:r>
              <a:rPr lang="en-US" sz="1100" baseline="0" dirty="0" smtClean="0">
                <a:solidFill>
                  <a:schemeClr val="bg1"/>
                </a:solidFill>
                <a:effectLst/>
                <a:latin typeface="+mn-lt"/>
              </a:rPr>
              <a:t>This content does not necessarily reflect the opinions of my employer.</a:t>
            </a:r>
          </a:p>
        </p:txBody>
      </p:sp>
    </p:spTree>
    <p:extLst>
      <p:ext uri="{BB962C8B-B14F-4D97-AF65-F5344CB8AC3E}">
        <p14:creationId xmlns:p14="http://schemas.microsoft.com/office/powerpoint/2010/main" val="175438564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0371" y="-178361"/>
            <a:ext cx="9753600" cy="742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58218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0371" y="-178361"/>
            <a:ext cx="9753600" cy="74295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alpha val="14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00B050"/>
              </a:solidFill>
              <a:effectLst/>
              <a:latin typeface="Times" pitchFamily="18" charset="0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1069085" y="4060002"/>
            <a:ext cx="1584232" cy="221657"/>
          </a:xfrm>
          <a:custGeom>
            <a:avLst/>
            <a:gdLst>
              <a:gd name="connsiteX0" fmla="*/ 617370 w 1258499"/>
              <a:gd name="connsiteY0" fmla="*/ 28432 h 247572"/>
              <a:gd name="connsiteX1" fmla="*/ 209812 w 1258499"/>
              <a:gd name="connsiteY1" fmla="*/ 28432 h 247572"/>
              <a:gd name="connsiteX2" fmla="*/ 48684 w 1258499"/>
              <a:gd name="connsiteY2" fmla="*/ 56864 h 247572"/>
              <a:gd name="connsiteX3" fmla="*/ 10772 w 1258499"/>
              <a:gd name="connsiteY3" fmla="*/ 170591 h 247572"/>
              <a:gd name="connsiteX4" fmla="*/ 219290 w 1258499"/>
              <a:gd name="connsiteY4" fmla="*/ 227455 h 247572"/>
              <a:gd name="connsiteX5" fmla="*/ 626848 w 1258499"/>
              <a:gd name="connsiteY5" fmla="*/ 236932 h 247572"/>
              <a:gd name="connsiteX6" fmla="*/ 1110232 w 1258499"/>
              <a:gd name="connsiteY6" fmla="*/ 246409 h 247572"/>
              <a:gd name="connsiteX7" fmla="*/ 1233447 w 1258499"/>
              <a:gd name="connsiteY7" fmla="*/ 208500 h 247572"/>
              <a:gd name="connsiteX8" fmla="*/ 1233447 w 1258499"/>
              <a:gd name="connsiteY8" fmla="*/ 113727 h 247572"/>
              <a:gd name="connsiteX9" fmla="*/ 968060 w 1258499"/>
              <a:gd name="connsiteY9" fmla="*/ 37909 h 247572"/>
              <a:gd name="connsiteX10" fmla="*/ 560502 w 1258499"/>
              <a:gd name="connsiteY10" fmla="*/ 0 h 247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58499" h="247572">
                <a:moveTo>
                  <a:pt x="617370" y="28432"/>
                </a:moveTo>
                <a:cubicBezTo>
                  <a:pt x="460981" y="26062"/>
                  <a:pt x="304593" y="23693"/>
                  <a:pt x="209812" y="28432"/>
                </a:cubicBezTo>
                <a:cubicBezTo>
                  <a:pt x="115031" y="33171"/>
                  <a:pt x="81857" y="33171"/>
                  <a:pt x="48684" y="56864"/>
                </a:cubicBezTo>
                <a:cubicBezTo>
                  <a:pt x="15511" y="80557"/>
                  <a:pt x="-17662" y="142159"/>
                  <a:pt x="10772" y="170591"/>
                </a:cubicBezTo>
                <a:cubicBezTo>
                  <a:pt x="39206" y="199023"/>
                  <a:pt x="116611" y="216398"/>
                  <a:pt x="219290" y="227455"/>
                </a:cubicBezTo>
                <a:cubicBezTo>
                  <a:pt x="321969" y="238512"/>
                  <a:pt x="626848" y="236932"/>
                  <a:pt x="626848" y="236932"/>
                </a:cubicBezTo>
                <a:cubicBezTo>
                  <a:pt x="775338" y="240091"/>
                  <a:pt x="1009132" y="251148"/>
                  <a:pt x="1110232" y="246409"/>
                </a:cubicBezTo>
                <a:cubicBezTo>
                  <a:pt x="1211332" y="241670"/>
                  <a:pt x="1212911" y="230614"/>
                  <a:pt x="1233447" y="208500"/>
                </a:cubicBezTo>
                <a:cubicBezTo>
                  <a:pt x="1253983" y="186386"/>
                  <a:pt x="1277678" y="142159"/>
                  <a:pt x="1233447" y="113727"/>
                </a:cubicBezTo>
                <a:cubicBezTo>
                  <a:pt x="1189216" y="85295"/>
                  <a:pt x="1080217" y="56863"/>
                  <a:pt x="968060" y="37909"/>
                </a:cubicBezTo>
                <a:cubicBezTo>
                  <a:pt x="855903" y="18955"/>
                  <a:pt x="560502" y="0"/>
                  <a:pt x="560502" y="0"/>
                </a:cubicBezTo>
              </a:path>
            </a:pathLst>
          </a:custGeom>
          <a:ln w="38100" cmpd="sng">
            <a:solidFill>
              <a:srgbClr val="FF0000"/>
            </a:solidFill>
          </a:ln>
          <a:effectLst>
            <a:glow rad="38100">
              <a:schemeClr val="accent4">
                <a:satMod val="175000"/>
                <a:alpha val="25000"/>
              </a:schemeClr>
            </a:glow>
          </a:effectLst>
          <a:scene3d>
            <a:camera prst="orthographicFront">
              <a:rot lat="0" lon="0" rev="6000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FF6600"/>
              </a:solidFill>
              <a:effectLst/>
              <a:latin typeface="Times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FF6600"/>
              </a:solidFill>
              <a:effectLst/>
              <a:latin typeface="Times" pitchFamily="18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921829" y="4647605"/>
            <a:ext cx="790498" cy="221657"/>
          </a:xfrm>
          <a:custGeom>
            <a:avLst/>
            <a:gdLst>
              <a:gd name="connsiteX0" fmla="*/ 617370 w 1258499"/>
              <a:gd name="connsiteY0" fmla="*/ 28432 h 247572"/>
              <a:gd name="connsiteX1" fmla="*/ 209812 w 1258499"/>
              <a:gd name="connsiteY1" fmla="*/ 28432 h 247572"/>
              <a:gd name="connsiteX2" fmla="*/ 48684 w 1258499"/>
              <a:gd name="connsiteY2" fmla="*/ 56864 h 247572"/>
              <a:gd name="connsiteX3" fmla="*/ 10772 w 1258499"/>
              <a:gd name="connsiteY3" fmla="*/ 170591 h 247572"/>
              <a:gd name="connsiteX4" fmla="*/ 219290 w 1258499"/>
              <a:gd name="connsiteY4" fmla="*/ 227455 h 247572"/>
              <a:gd name="connsiteX5" fmla="*/ 626848 w 1258499"/>
              <a:gd name="connsiteY5" fmla="*/ 236932 h 247572"/>
              <a:gd name="connsiteX6" fmla="*/ 1110232 w 1258499"/>
              <a:gd name="connsiteY6" fmla="*/ 246409 h 247572"/>
              <a:gd name="connsiteX7" fmla="*/ 1233447 w 1258499"/>
              <a:gd name="connsiteY7" fmla="*/ 208500 h 247572"/>
              <a:gd name="connsiteX8" fmla="*/ 1233447 w 1258499"/>
              <a:gd name="connsiteY8" fmla="*/ 113727 h 247572"/>
              <a:gd name="connsiteX9" fmla="*/ 968060 w 1258499"/>
              <a:gd name="connsiteY9" fmla="*/ 37909 h 247572"/>
              <a:gd name="connsiteX10" fmla="*/ 560502 w 1258499"/>
              <a:gd name="connsiteY10" fmla="*/ 0 h 247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58499" h="247572">
                <a:moveTo>
                  <a:pt x="617370" y="28432"/>
                </a:moveTo>
                <a:cubicBezTo>
                  <a:pt x="460981" y="26062"/>
                  <a:pt x="304593" y="23693"/>
                  <a:pt x="209812" y="28432"/>
                </a:cubicBezTo>
                <a:cubicBezTo>
                  <a:pt x="115031" y="33171"/>
                  <a:pt x="81857" y="33171"/>
                  <a:pt x="48684" y="56864"/>
                </a:cubicBezTo>
                <a:cubicBezTo>
                  <a:pt x="15511" y="80557"/>
                  <a:pt x="-17662" y="142159"/>
                  <a:pt x="10772" y="170591"/>
                </a:cubicBezTo>
                <a:cubicBezTo>
                  <a:pt x="39206" y="199023"/>
                  <a:pt x="116611" y="216398"/>
                  <a:pt x="219290" y="227455"/>
                </a:cubicBezTo>
                <a:cubicBezTo>
                  <a:pt x="321969" y="238512"/>
                  <a:pt x="626848" y="236932"/>
                  <a:pt x="626848" y="236932"/>
                </a:cubicBezTo>
                <a:cubicBezTo>
                  <a:pt x="775338" y="240091"/>
                  <a:pt x="1009132" y="251148"/>
                  <a:pt x="1110232" y="246409"/>
                </a:cubicBezTo>
                <a:cubicBezTo>
                  <a:pt x="1211332" y="241670"/>
                  <a:pt x="1212911" y="230614"/>
                  <a:pt x="1233447" y="208500"/>
                </a:cubicBezTo>
                <a:cubicBezTo>
                  <a:pt x="1253983" y="186386"/>
                  <a:pt x="1277678" y="142159"/>
                  <a:pt x="1233447" y="113727"/>
                </a:cubicBezTo>
                <a:cubicBezTo>
                  <a:pt x="1189216" y="85295"/>
                  <a:pt x="1080217" y="56863"/>
                  <a:pt x="968060" y="37909"/>
                </a:cubicBezTo>
                <a:cubicBezTo>
                  <a:pt x="855903" y="18955"/>
                  <a:pt x="560502" y="0"/>
                  <a:pt x="560502" y="0"/>
                </a:cubicBezTo>
              </a:path>
            </a:pathLst>
          </a:custGeom>
          <a:ln w="38100" cmpd="sng">
            <a:solidFill>
              <a:srgbClr val="FF0000"/>
            </a:solidFill>
          </a:ln>
          <a:effectLst>
            <a:glow rad="38100">
              <a:schemeClr val="accent4">
                <a:satMod val="175000"/>
                <a:alpha val="25000"/>
              </a:schemeClr>
            </a:glow>
          </a:effectLst>
          <a:scene3d>
            <a:camera prst="orthographicFront">
              <a:rot lat="0" lon="0" rev="6000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FF6600"/>
              </a:solidFill>
              <a:effectLst/>
              <a:latin typeface="Times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FF6600"/>
              </a:solidFill>
              <a:effectLst/>
              <a:latin typeface="Times" pitchFamily="18" charset="0"/>
            </a:endParaRP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0" y="1610142"/>
            <a:ext cx="91440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en-US" sz="6600" b="1" baseline="0" dirty="0" smtClean="0">
                <a:solidFill>
                  <a:srgbClr val="DF0202"/>
                </a:solidFill>
                <a:effectLst>
                  <a:glow rad="63500">
                    <a:schemeClr val="accent3">
                      <a:satMod val="175000"/>
                      <a:alpha val="60000"/>
                    </a:schemeClr>
                  </a:glow>
                </a:effectLst>
                <a:latin typeface="Helvetica"/>
                <a:cs typeface="Helvetica"/>
              </a:rPr>
              <a:t>entire BODY blocked from rendering</a:t>
            </a:r>
            <a:endParaRPr lang="en-US" sz="6600" b="1" baseline="0" dirty="0">
              <a:solidFill>
                <a:srgbClr val="DF0202"/>
              </a:solidFill>
              <a:effectLst>
                <a:glow rad="63500">
                  <a:schemeClr val="accent3">
                    <a:satMod val="175000"/>
                    <a:alpha val="60000"/>
                  </a:schemeClr>
                </a:glow>
              </a:effectLst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28530413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 animBg="1"/>
      <p:bldP spid="5" grpId="0" animBg="1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289140"/>
          </a:xfrm>
          <a:prstGeom prst="rect">
            <a:avLst/>
          </a:prstGeom>
        </p:spPr>
      </p:pic>
      <p:sp>
        <p:nvSpPr>
          <p:cNvPr id="5" name="Round Single Corner Rectangle 4"/>
          <p:cNvSpPr/>
          <p:nvPr/>
        </p:nvSpPr>
        <p:spPr>
          <a:xfrm>
            <a:off x="0" y="6553200"/>
            <a:ext cx="9220200" cy="307777"/>
          </a:xfrm>
          <a:prstGeom prst="round1Rect">
            <a:avLst/>
          </a:prstGeom>
          <a:solidFill>
            <a:srgbClr val="000000">
              <a:alpha val="83137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aseline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http://</a:t>
            </a:r>
            <a:r>
              <a:rPr lang="en-US" sz="1400" baseline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www.webpagetest.org</a:t>
            </a:r>
            <a:r>
              <a:rPr lang="en-US" sz="1400" baseline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/result/120529_41_HWV/</a:t>
            </a:r>
          </a:p>
        </p:txBody>
      </p:sp>
      <p:sp>
        <p:nvSpPr>
          <p:cNvPr id="7" name="Up Arrow 6"/>
          <p:cNvSpPr/>
          <p:nvPr/>
        </p:nvSpPr>
        <p:spPr>
          <a:xfrm rot="10800000">
            <a:off x="6858000" y="3124200"/>
            <a:ext cx="381000" cy="60960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>
              <a:rot lat="0" lon="0" rev="1080000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rgbClr val="0000FF"/>
              </a:solidFill>
              <a:effectLst/>
              <a:latin typeface="Times" pitchFamily="18" charset="0"/>
            </a:endParaRPr>
          </a:p>
        </p:txBody>
      </p:sp>
      <p:sp>
        <p:nvSpPr>
          <p:cNvPr id="10" name="Up Arrow 9"/>
          <p:cNvSpPr/>
          <p:nvPr/>
        </p:nvSpPr>
        <p:spPr>
          <a:xfrm rot="10800000">
            <a:off x="4876800" y="5257800"/>
            <a:ext cx="381000" cy="60960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rgbClr val="0000FF"/>
              </a:solidFill>
              <a:effectLst/>
              <a:latin typeface="Times" pitchFamily="18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308856" y="2235375"/>
            <a:ext cx="1166886" cy="456842"/>
          </a:xfrm>
          <a:custGeom>
            <a:avLst/>
            <a:gdLst>
              <a:gd name="connsiteX0" fmla="*/ 617370 w 1258499"/>
              <a:gd name="connsiteY0" fmla="*/ 28432 h 247572"/>
              <a:gd name="connsiteX1" fmla="*/ 209812 w 1258499"/>
              <a:gd name="connsiteY1" fmla="*/ 28432 h 247572"/>
              <a:gd name="connsiteX2" fmla="*/ 48684 w 1258499"/>
              <a:gd name="connsiteY2" fmla="*/ 56864 h 247572"/>
              <a:gd name="connsiteX3" fmla="*/ 10772 w 1258499"/>
              <a:gd name="connsiteY3" fmla="*/ 170591 h 247572"/>
              <a:gd name="connsiteX4" fmla="*/ 219290 w 1258499"/>
              <a:gd name="connsiteY4" fmla="*/ 227455 h 247572"/>
              <a:gd name="connsiteX5" fmla="*/ 626848 w 1258499"/>
              <a:gd name="connsiteY5" fmla="*/ 236932 h 247572"/>
              <a:gd name="connsiteX6" fmla="*/ 1110232 w 1258499"/>
              <a:gd name="connsiteY6" fmla="*/ 246409 h 247572"/>
              <a:gd name="connsiteX7" fmla="*/ 1233447 w 1258499"/>
              <a:gd name="connsiteY7" fmla="*/ 208500 h 247572"/>
              <a:gd name="connsiteX8" fmla="*/ 1233447 w 1258499"/>
              <a:gd name="connsiteY8" fmla="*/ 113727 h 247572"/>
              <a:gd name="connsiteX9" fmla="*/ 968060 w 1258499"/>
              <a:gd name="connsiteY9" fmla="*/ 37909 h 247572"/>
              <a:gd name="connsiteX10" fmla="*/ 560502 w 1258499"/>
              <a:gd name="connsiteY10" fmla="*/ 0 h 247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58499" h="247572">
                <a:moveTo>
                  <a:pt x="617370" y="28432"/>
                </a:moveTo>
                <a:cubicBezTo>
                  <a:pt x="460981" y="26062"/>
                  <a:pt x="304593" y="23693"/>
                  <a:pt x="209812" y="28432"/>
                </a:cubicBezTo>
                <a:cubicBezTo>
                  <a:pt x="115031" y="33171"/>
                  <a:pt x="81857" y="33171"/>
                  <a:pt x="48684" y="56864"/>
                </a:cubicBezTo>
                <a:cubicBezTo>
                  <a:pt x="15511" y="80557"/>
                  <a:pt x="-17662" y="142159"/>
                  <a:pt x="10772" y="170591"/>
                </a:cubicBezTo>
                <a:cubicBezTo>
                  <a:pt x="39206" y="199023"/>
                  <a:pt x="116611" y="216398"/>
                  <a:pt x="219290" y="227455"/>
                </a:cubicBezTo>
                <a:cubicBezTo>
                  <a:pt x="321969" y="238512"/>
                  <a:pt x="626848" y="236932"/>
                  <a:pt x="626848" y="236932"/>
                </a:cubicBezTo>
                <a:cubicBezTo>
                  <a:pt x="775338" y="240091"/>
                  <a:pt x="1009132" y="251148"/>
                  <a:pt x="1110232" y="246409"/>
                </a:cubicBezTo>
                <a:cubicBezTo>
                  <a:pt x="1211332" y="241670"/>
                  <a:pt x="1212911" y="230614"/>
                  <a:pt x="1233447" y="208500"/>
                </a:cubicBezTo>
                <a:cubicBezTo>
                  <a:pt x="1253983" y="186386"/>
                  <a:pt x="1277678" y="142159"/>
                  <a:pt x="1233447" y="113727"/>
                </a:cubicBezTo>
                <a:cubicBezTo>
                  <a:pt x="1189216" y="85295"/>
                  <a:pt x="1080217" y="56863"/>
                  <a:pt x="968060" y="37909"/>
                </a:cubicBezTo>
                <a:cubicBezTo>
                  <a:pt x="855903" y="18955"/>
                  <a:pt x="560502" y="0"/>
                  <a:pt x="560502" y="0"/>
                </a:cubicBezTo>
              </a:path>
            </a:pathLst>
          </a:custGeom>
          <a:ln w="38100" cmpd="sng">
            <a:solidFill>
              <a:srgbClr val="FF0000"/>
            </a:solidFill>
          </a:ln>
          <a:effectLst>
            <a:glow rad="38100">
              <a:schemeClr val="accent4">
                <a:satMod val="175000"/>
                <a:alpha val="25000"/>
              </a:schemeClr>
            </a:glow>
          </a:effectLst>
          <a:scene3d>
            <a:camera prst="orthographicFront">
              <a:rot lat="0" lon="0" rev="6000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FF6600"/>
              </a:solidFill>
              <a:effectLst/>
              <a:latin typeface="Times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FF6600"/>
              </a:solidFill>
              <a:effectLst/>
              <a:latin typeface="Times" pitchFamily="18" charset="0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934927" y="1197845"/>
            <a:ext cx="1014839" cy="269012"/>
          </a:xfrm>
          <a:custGeom>
            <a:avLst/>
            <a:gdLst>
              <a:gd name="connsiteX0" fmla="*/ 617370 w 1258499"/>
              <a:gd name="connsiteY0" fmla="*/ 28432 h 247572"/>
              <a:gd name="connsiteX1" fmla="*/ 209812 w 1258499"/>
              <a:gd name="connsiteY1" fmla="*/ 28432 h 247572"/>
              <a:gd name="connsiteX2" fmla="*/ 48684 w 1258499"/>
              <a:gd name="connsiteY2" fmla="*/ 56864 h 247572"/>
              <a:gd name="connsiteX3" fmla="*/ 10772 w 1258499"/>
              <a:gd name="connsiteY3" fmla="*/ 170591 h 247572"/>
              <a:gd name="connsiteX4" fmla="*/ 219290 w 1258499"/>
              <a:gd name="connsiteY4" fmla="*/ 227455 h 247572"/>
              <a:gd name="connsiteX5" fmla="*/ 626848 w 1258499"/>
              <a:gd name="connsiteY5" fmla="*/ 236932 h 247572"/>
              <a:gd name="connsiteX6" fmla="*/ 1110232 w 1258499"/>
              <a:gd name="connsiteY6" fmla="*/ 246409 h 247572"/>
              <a:gd name="connsiteX7" fmla="*/ 1233447 w 1258499"/>
              <a:gd name="connsiteY7" fmla="*/ 208500 h 247572"/>
              <a:gd name="connsiteX8" fmla="*/ 1233447 w 1258499"/>
              <a:gd name="connsiteY8" fmla="*/ 113727 h 247572"/>
              <a:gd name="connsiteX9" fmla="*/ 968060 w 1258499"/>
              <a:gd name="connsiteY9" fmla="*/ 37909 h 247572"/>
              <a:gd name="connsiteX10" fmla="*/ 560502 w 1258499"/>
              <a:gd name="connsiteY10" fmla="*/ 0 h 247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58499" h="247572">
                <a:moveTo>
                  <a:pt x="617370" y="28432"/>
                </a:moveTo>
                <a:cubicBezTo>
                  <a:pt x="460981" y="26062"/>
                  <a:pt x="304593" y="23693"/>
                  <a:pt x="209812" y="28432"/>
                </a:cubicBezTo>
                <a:cubicBezTo>
                  <a:pt x="115031" y="33171"/>
                  <a:pt x="81857" y="33171"/>
                  <a:pt x="48684" y="56864"/>
                </a:cubicBezTo>
                <a:cubicBezTo>
                  <a:pt x="15511" y="80557"/>
                  <a:pt x="-17662" y="142159"/>
                  <a:pt x="10772" y="170591"/>
                </a:cubicBezTo>
                <a:cubicBezTo>
                  <a:pt x="39206" y="199023"/>
                  <a:pt x="116611" y="216398"/>
                  <a:pt x="219290" y="227455"/>
                </a:cubicBezTo>
                <a:cubicBezTo>
                  <a:pt x="321969" y="238512"/>
                  <a:pt x="626848" y="236932"/>
                  <a:pt x="626848" y="236932"/>
                </a:cubicBezTo>
                <a:cubicBezTo>
                  <a:pt x="775338" y="240091"/>
                  <a:pt x="1009132" y="251148"/>
                  <a:pt x="1110232" y="246409"/>
                </a:cubicBezTo>
                <a:cubicBezTo>
                  <a:pt x="1211332" y="241670"/>
                  <a:pt x="1212911" y="230614"/>
                  <a:pt x="1233447" y="208500"/>
                </a:cubicBezTo>
                <a:cubicBezTo>
                  <a:pt x="1253983" y="186386"/>
                  <a:pt x="1277678" y="142159"/>
                  <a:pt x="1233447" y="113727"/>
                </a:cubicBezTo>
                <a:cubicBezTo>
                  <a:pt x="1189216" y="85295"/>
                  <a:pt x="1080217" y="56863"/>
                  <a:pt x="968060" y="37909"/>
                </a:cubicBezTo>
                <a:cubicBezTo>
                  <a:pt x="855903" y="18955"/>
                  <a:pt x="560502" y="0"/>
                  <a:pt x="560502" y="0"/>
                </a:cubicBezTo>
              </a:path>
            </a:pathLst>
          </a:custGeom>
          <a:ln w="38100" cmpd="sng">
            <a:solidFill>
              <a:srgbClr val="FF0000"/>
            </a:solidFill>
          </a:ln>
          <a:effectLst>
            <a:glow rad="38100">
              <a:schemeClr val="accent4">
                <a:satMod val="175000"/>
                <a:alpha val="25000"/>
              </a:schemeClr>
            </a:glow>
          </a:effectLst>
          <a:scene3d>
            <a:camera prst="orthographicFront">
              <a:rot lat="0" lon="0" rev="6000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FF6600"/>
              </a:solidFill>
              <a:effectLst/>
              <a:latin typeface="Times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FF6600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08400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19411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332" y="183827"/>
            <a:ext cx="9018668" cy="6517502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b="1" dirty="0">
                <a:solidFill>
                  <a:srgbClr val="00FF00"/>
                </a:solidFill>
                <a:latin typeface="Courier New"/>
                <a:cs typeface="Courier New"/>
              </a:rPr>
              <a:t> </a:t>
            </a:r>
            <a:r>
              <a:rPr lang="en-US" b="1" dirty="0" smtClean="0">
                <a:solidFill>
                  <a:srgbClr val="00FF00"/>
                </a:solidFill>
                <a:latin typeface="Courier New"/>
                <a:cs typeface="Courier New"/>
              </a:rPr>
              <a:t>       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74936" y="228600"/>
            <a:ext cx="1797602" cy="62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None/>
              <a:defRPr sz="3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2800">
                <a:solidFill>
                  <a:schemeClr val="accent3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3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accent3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accent3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b="1" baseline="0" dirty="0" err="1" smtClean="0">
                <a:solidFill>
                  <a:srgbClr val="00FF00"/>
                </a:solidFill>
                <a:latin typeface="Courier New"/>
                <a:cs typeface="Courier New"/>
              </a:rPr>
              <a:t>mysql</a:t>
            </a:r>
            <a:r>
              <a:rPr lang="en-US" b="1" baseline="0" dirty="0" smtClean="0">
                <a:solidFill>
                  <a:srgbClr val="00FF00"/>
                </a:solidFill>
                <a:latin typeface="Courier New"/>
                <a:cs typeface="Courier New"/>
              </a:rPr>
              <a:t>&gt;</a:t>
            </a:r>
            <a:endParaRPr lang="en-US" b="1" baseline="0" dirty="0">
              <a:solidFill>
                <a:srgbClr val="00FF00"/>
              </a:solidFill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79645265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332" y="183827"/>
            <a:ext cx="9018668" cy="6517502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b="1" dirty="0">
                <a:solidFill>
                  <a:srgbClr val="00FF00"/>
                </a:solidFill>
                <a:latin typeface="Courier New"/>
                <a:cs typeface="Courier New"/>
              </a:rPr>
              <a:t> </a:t>
            </a:r>
            <a:r>
              <a:rPr lang="en-US" b="1" dirty="0" smtClean="0">
                <a:solidFill>
                  <a:srgbClr val="00FF00"/>
                </a:solidFill>
                <a:latin typeface="Courier New"/>
                <a:cs typeface="Courier New"/>
              </a:rPr>
              <a:t>      select </a:t>
            </a:r>
            <a:r>
              <a:rPr lang="en-US" b="1" dirty="0" err="1" smtClean="0">
                <a:solidFill>
                  <a:srgbClr val="00FF00"/>
                </a:solidFill>
                <a:latin typeface="Courier New"/>
                <a:cs typeface="Courier New"/>
              </a:rPr>
              <a:t>p.url</a:t>
            </a:r>
            <a:r>
              <a:rPr lang="en-US" b="1" dirty="0" smtClean="0">
                <a:solidFill>
                  <a:srgbClr val="00FF00"/>
                </a:solidFill>
                <a:latin typeface="Courier New"/>
                <a:cs typeface="Courier New"/>
              </a:rPr>
              <a:t>, </a:t>
            </a:r>
            <a:r>
              <a:rPr lang="en-US" b="1" dirty="0" err="1" smtClean="0">
                <a:solidFill>
                  <a:srgbClr val="00FF00"/>
                </a:solidFill>
                <a:latin typeface="Courier New"/>
                <a:cs typeface="Courier New"/>
              </a:rPr>
              <a:t>wptid</a:t>
            </a:r>
            <a:r>
              <a:rPr lang="en-US" b="1" dirty="0" smtClean="0">
                <a:solidFill>
                  <a:srgbClr val="00FF00"/>
                </a:solidFill>
                <a:latin typeface="Courier New"/>
                <a:cs typeface="Courier New"/>
              </a:rPr>
              <a:t> 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74936" y="228600"/>
            <a:ext cx="1797602" cy="62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None/>
              <a:defRPr sz="3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2800">
                <a:solidFill>
                  <a:schemeClr val="accent3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3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accent3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accent3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baseline="0" dirty="0" err="1" smtClean="0">
                <a:solidFill>
                  <a:srgbClr val="00FF00"/>
                </a:solidFill>
                <a:latin typeface="Courier New"/>
                <a:cs typeface="Courier New"/>
              </a:rPr>
              <a:t>mysql</a:t>
            </a:r>
            <a:r>
              <a:rPr lang="en-US" baseline="0" dirty="0" smtClean="0">
                <a:solidFill>
                  <a:srgbClr val="00FF00"/>
                </a:solidFill>
                <a:latin typeface="Courier New"/>
                <a:cs typeface="Courier New"/>
              </a:rPr>
              <a:t>&gt;</a:t>
            </a:r>
            <a:endParaRPr lang="en-US" baseline="0" dirty="0">
              <a:solidFill>
                <a:srgbClr val="00FF00"/>
              </a:solidFill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324844857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332" y="183827"/>
            <a:ext cx="9018668" cy="6517502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b="1" dirty="0">
                <a:solidFill>
                  <a:srgbClr val="00FF00"/>
                </a:solidFill>
                <a:latin typeface="Courier New"/>
                <a:cs typeface="Courier New"/>
              </a:rPr>
              <a:t> </a:t>
            </a:r>
            <a:r>
              <a:rPr lang="en-US" b="1" dirty="0" smtClean="0">
                <a:solidFill>
                  <a:srgbClr val="00FF00"/>
                </a:solidFill>
                <a:latin typeface="Courier New"/>
                <a:cs typeface="Courier New"/>
              </a:rPr>
              <a:t>      </a:t>
            </a:r>
            <a:r>
              <a:rPr lang="en-US" dirty="0" smtClean="0">
                <a:solidFill>
                  <a:srgbClr val="00FF00"/>
                </a:solidFill>
                <a:latin typeface="Courier New"/>
                <a:cs typeface="Courier New"/>
              </a:rPr>
              <a:t>select </a:t>
            </a:r>
            <a:r>
              <a:rPr lang="en-US" dirty="0" err="1" smtClean="0">
                <a:solidFill>
                  <a:srgbClr val="00FF00"/>
                </a:solidFill>
                <a:latin typeface="Courier New"/>
                <a:cs typeface="Courier New"/>
              </a:rPr>
              <a:t>p.url</a:t>
            </a:r>
            <a:r>
              <a:rPr lang="en-US" dirty="0" smtClean="0">
                <a:solidFill>
                  <a:srgbClr val="00FF00"/>
                </a:solidFill>
                <a:latin typeface="Courier New"/>
                <a:cs typeface="Courier New"/>
              </a:rPr>
              <a:t>, </a:t>
            </a:r>
            <a:r>
              <a:rPr lang="en-US" dirty="0" err="1" smtClean="0">
                <a:solidFill>
                  <a:srgbClr val="00FF00"/>
                </a:solidFill>
                <a:latin typeface="Courier New"/>
                <a:cs typeface="Courier New"/>
              </a:rPr>
              <a:t>wptid</a:t>
            </a:r>
            <a:r>
              <a:rPr lang="en-US" dirty="0" smtClean="0">
                <a:solidFill>
                  <a:srgbClr val="00FF00"/>
                </a:solidFill>
                <a:latin typeface="Courier New"/>
                <a:cs typeface="Courier New"/>
              </a:rPr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b="1" dirty="0" smtClean="0">
                <a:solidFill>
                  <a:srgbClr val="00FF00"/>
                </a:solidFill>
                <a:latin typeface="Courier New"/>
                <a:cs typeface="Courier New"/>
              </a:rPr>
              <a:t>from pages as p, requests as r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b="1" dirty="0">
              <a:solidFill>
                <a:srgbClr val="00FF00"/>
              </a:solidFill>
              <a:latin typeface="Courier New"/>
              <a:cs typeface="Courier New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74936" y="228600"/>
            <a:ext cx="1797602" cy="62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None/>
              <a:defRPr sz="3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2800">
                <a:solidFill>
                  <a:schemeClr val="accent3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3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accent3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accent3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baseline="0" dirty="0" err="1" smtClean="0">
                <a:solidFill>
                  <a:srgbClr val="00FF00"/>
                </a:solidFill>
                <a:latin typeface="Courier New"/>
                <a:cs typeface="Courier New"/>
              </a:rPr>
              <a:t>mysql</a:t>
            </a:r>
            <a:r>
              <a:rPr lang="en-US" baseline="0" dirty="0" smtClean="0">
                <a:solidFill>
                  <a:srgbClr val="00FF00"/>
                </a:solidFill>
                <a:latin typeface="Courier New"/>
                <a:cs typeface="Courier New"/>
              </a:rPr>
              <a:t>&gt;</a:t>
            </a:r>
            <a:endParaRPr lang="en-US" baseline="0" dirty="0">
              <a:solidFill>
                <a:srgbClr val="00FF00"/>
              </a:solidFill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13002415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332" y="183827"/>
            <a:ext cx="9018668" cy="6517502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b="1" dirty="0">
                <a:solidFill>
                  <a:srgbClr val="00FF00"/>
                </a:solidFill>
                <a:latin typeface="Courier New"/>
                <a:cs typeface="Courier New"/>
              </a:rPr>
              <a:t> </a:t>
            </a:r>
            <a:r>
              <a:rPr lang="en-US" b="1" dirty="0" smtClean="0">
                <a:solidFill>
                  <a:srgbClr val="00FF00"/>
                </a:solidFill>
                <a:latin typeface="Courier New"/>
                <a:cs typeface="Courier New"/>
              </a:rPr>
              <a:t>      </a:t>
            </a:r>
            <a:r>
              <a:rPr lang="en-US" dirty="0" smtClean="0">
                <a:solidFill>
                  <a:srgbClr val="00FF00"/>
                </a:solidFill>
                <a:latin typeface="Courier New"/>
                <a:cs typeface="Courier New"/>
              </a:rPr>
              <a:t>select </a:t>
            </a:r>
            <a:r>
              <a:rPr lang="en-US" dirty="0" err="1" smtClean="0">
                <a:solidFill>
                  <a:srgbClr val="00FF00"/>
                </a:solidFill>
                <a:latin typeface="Courier New"/>
                <a:cs typeface="Courier New"/>
              </a:rPr>
              <a:t>p.url</a:t>
            </a:r>
            <a:r>
              <a:rPr lang="en-US" dirty="0" smtClean="0">
                <a:solidFill>
                  <a:srgbClr val="00FF00"/>
                </a:solidFill>
                <a:latin typeface="Courier New"/>
                <a:cs typeface="Courier New"/>
              </a:rPr>
              <a:t>, </a:t>
            </a:r>
            <a:r>
              <a:rPr lang="en-US" dirty="0" err="1" smtClean="0">
                <a:solidFill>
                  <a:srgbClr val="00FF00"/>
                </a:solidFill>
                <a:latin typeface="Courier New"/>
                <a:cs typeface="Courier New"/>
              </a:rPr>
              <a:t>wptid</a:t>
            </a:r>
            <a:r>
              <a:rPr lang="en-US" dirty="0" smtClean="0">
                <a:solidFill>
                  <a:srgbClr val="00FF00"/>
                </a:solidFill>
                <a:latin typeface="Courier New"/>
                <a:cs typeface="Courier New"/>
              </a:rPr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 smtClean="0">
                <a:solidFill>
                  <a:srgbClr val="00FF00"/>
                </a:solidFill>
                <a:latin typeface="Courier New"/>
                <a:cs typeface="Courier New"/>
              </a:rPr>
              <a:t>from pages as p, requests as r</a:t>
            </a:r>
            <a:r>
              <a:rPr lang="en-US" b="1" dirty="0" smtClean="0">
                <a:solidFill>
                  <a:srgbClr val="00FF00"/>
                </a:solidFill>
                <a:latin typeface="Courier New"/>
                <a:cs typeface="Courier New"/>
              </a:rPr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b="1" dirty="0" smtClean="0">
                <a:solidFill>
                  <a:srgbClr val="00FF00"/>
                </a:solidFill>
                <a:latin typeface="Courier New"/>
                <a:cs typeface="Courier New"/>
              </a:rPr>
              <a:t>where </a:t>
            </a:r>
            <a:r>
              <a:rPr lang="en-US" b="1" dirty="0" err="1" smtClean="0">
                <a:solidFill>
                  <a:srgbClr val="00FF00"/>
                </a:solidFill>
                <a:latin typeface="Courier New"/>
                <a:cs typeface="Courier New"/>
              </a:rPr>
              <a:t>p.pageid</a:t>
            </a:r>
            <a:r>
              <a:rPr lang="en-US" b="1" dirty="0" smtClean="0">
                <a:solidFill>
                  <a:srgbClr val="00FF00"/>
                </a:solidFill>
                <a:latin typeface="Courier New"/>
                <a:cs typeface="Courier New"/>
              </a:rPr>
              <a:t> &gt;= 844954 and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b="1" dirty="0" err="1" smtClean="0">
                <a:solidFill>
                  <a:srgbClr val="00FF00"/>
                </a:solidFill>
                <a:latin typeface="Courier New"/>
                <a:cs typeface="Courier New"/>
              </a:rPr>
              <a:t>p.pageid</a:t>
            </a:r>
            <a:r>
              <a:rPr lang="en-US" b="1" dirty="0" smtClean="0">
                <a:solidFill>
                  <a:srgbClr val="00FF00"/>
                </a:solidFill>
                <a:latin typeface="Courier New"/>
                <a:cs typeface="Courier New"/>
              </a:rPr>
              <a:t> &lt;= 1564447 and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b="1" dirty="0" err="1" smtClean="0">
                <a:solidFill>
                  <a:srgbClr val="00FF00"/>
                </a:solidFill>
                <a:latin typeface="Courier New"/>
                <a:cs typeface="Courier New"/>
              </a:rPr>
              <a:t>p.pageid</a:t>
            </a:r>
            <a:r>
              <a:rPr lang="en-US" b="1" dirty="0" smtClean="0">
                <a:solidFill>
                  <a:srgbClr val="00FF00"/>
                </a:solidFill>
                <a:latin typeface="Courier New"/>
                <a:cs typeface="Courier New"/>
              </a:rPr>
              <a:t> = </a:t>
            </a:r>
            <a:r>
              <a:rPr lang="en-US" b="1" dirty="0" err="1" smtClean="0">
                <a:solidFill>
                  <a:srgbClr val="00FF00"/>
                </a:solidFill>
                <a:latin typeface="Courier New"/>
                <a:cs typeface="Courier New"/>
              </a:rPr>
              <a:t>r.pageid</a:t>
            </a:r>
            <a:r>
              <a:rPr lang="en-US" b="1" dirty="0" smtClean="0">
                <a:solidFill>
                  <a:srgbClr val="00FF00"/>
                </a:solidFill>
                <a:latin typeface="Courier New"/>
                <a:cs typeface="Courier New"/>
              </a:rPr>
              <a:t> and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b="1" dirty="0">
              <a:solidFill>
                <a:srgbClr val="00FF00"/>
              </a:solidFill>
              <a:latin typeface="Courier New"/>
              <a:cs typeface="Courier New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74936" y="228600"/>
            <a:ext cx="1797602" cy="62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None/>
              <a:defRPr sz="3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2800">
                <a:solidFill>
                  <a:schemeClr val="accent3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3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accent3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accent3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baseline="0" dirty="0" err="1" smtClean="0">
                <a:solidFill>
                  <a:srgbClr val="00FF00"/>
                </a:solidFill>
                <a:latin typeface="Courier New"/>
                <a:cs typeface="Courier New"/>
              </a:rPr>
              <a:t>mysql</a:t>
            </a:r>
            <a:r>
              <a:rPr lang="en-US" baseline="0" dirty="0" smtClean="0">
                <a:solidFill>
                  <a:srgbClr val="00FF00"/>
                </a:solidFill>
                <a:latin typeface="Courier New"/>
                <a:cs typeface="Courier New"/>
              </a:rPr>
              <a:t>&gt;</a:t>
            </a:r>
            <a:endParaRPr lang="en-US" baseline="0" dirty="0">
              <a:solidFill>
                <a:srgbClr val="00FF00"/>
              </a:solidFill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202736185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332" y="183827"/>
            <a:ext cx="9018668" cy="6517502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b="1" dirty="0">
                <a:solidFill>
                  <a:srgbClr val="00FF00"/>
                </a:solidFill>
                <a:latin typeface="Courier New"/>
                <a:cs typeface="Courier New"/>
              </a:rPr>
              <a:t> </a:t>
            </a:r>
            <a:r>
              <a:rPr lang="en-US" b="1" dirty="0" smtClean="0">
                <a:solidFill>
                  <a:srgbClr val="00FF00"/>
                </a:solidFill>
                <a:latin typeface="Courier New"/>
                <a:cs typeface="Courier New"/>
              </a:rPr>
              <a:t>      </a:t>
            </a:r>
            <a:r>
              <a:rPr lang="en-US" dirty="0" smtClean="0">
                <a:solidFill>
                  <a:srgbClr val="00FF00"/>
                </a:solidFill>
                <a:latin typeface="Courier New"/>
                <a:cs typeface="Courier New"/>
              </a:rPr>
              <a:t>select </a:t>
            </a:r>
            <a:r>
              <a:rPr lang="en-US" dirty="0" err="1" smtClean="0">
                <a:solidFill>
                  <a:srgbClr val="00FF00"/>
                </a:solidFill>
                <a:latin typeface="Courier New"/>
                <a:cs typeface="Courier New"/>
              </a:rPr>
              <a:t>p.url</a:t>
            </a:r>
            <a:r>
              <a:rPr lang="en-US" dirty="0" smtClean="0">
                <a:solidFill>
                  <a:srgbClr val="00FF00"/>
                </a:solidFill>
                <a:latin typeface="Courier New"/>
                <a:cs typeface="Courier New"/>
              </a:rPr>
              <a:t>, </a:t>
            </a:r>
            <a:r>
              <a:rPr lang="en-US" dirty="0" err="1" smtClean="0">
                <a:solidFill>
                  <a:srgbClr val="00FF00"/>
                </a:solidFill>
                <a:latin typeface="Courier New"/>
                <a:cs typeface="Courier New"/>
              </a:rPr>
              <a:t>wptid</a:t>
            </a:r>
            <a:r>
              <a:rPr lang="en-US" dirty="0" smtClean="0">
                <a:solidFill>
                  <a:srgbClr val="00FF00"/>
                </a:solidFill>
                <a:latin typeface="Courier New"/>
                <a:cs typeface="Courier New"/>
              </a:rPr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 smtClean="0">
                <a:solidFill>
                  <a:srgbClr val="00FF00"/>
                </a:solidFill>
                <a:latin typeface="Courier New"/>
                <a:cs typeface="Courier New"/>
              </a:rPr>
              <a:t>from pages as p, requests as r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 smtClean="0">
                <a:solidFill>
                  <a:srgbClr val="00FF00"/>
                </a:solidFill>
                <a:latin typeface="Courier New"/>
                <a:cs typeface="Courier New"/>
              </a:rPr>
              <a:t>where </a:t>
            </a:r>
            <a:r>
              <a:rPr lang="en-US" dirty="0" err="1" smtClean="0">
                <a:solidFill>
                  <a:srgbClr val="00FF00"/>
                </a:solidFill>
                <a:latin typeface="Courier New"/>
                <a:cs typeface="Courier New"/>
              </a:rPr>
              <a:t>p.pageid</a:t>
            </a:r>
            <a:r>
              <a:rPr lang="en-US" dirty="0" smtClean="0">
                <a:solidFill>
                  <a:srgbClr val="00FF00"/>
                </a:solidFill>
                <a:latin typeface="Courier New"/>
                <a:cs typeface="Courier New"/>
              </a:rPr>
              <a:t> &gt;= 844954 and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 err="1" smtClean="0">
                <a:solidFill>
                  <a:srgbClr val="00FF00"/>
                </a:solidFill>
                <a:latin typeface="Courier New"/>
                <a:cs typeface="Courier New"/>
              </a:rPr>
              <a:t>p.pageid</a:t>
            </a:r>
            <a:r>
              <a:rPr lang="en-US" dirty="0" smtClean="0">
                <a:solidFill>
                  <a:srgbClr val="00FF00"/>
                </a:solidFill>
                <a:latin typeface="Courier New"/>
                <a:cs typeface="Courier New"/>
              </a:rPr>
              <a:t> &lt;= 1564447 and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 err="1" smtClean="0">
                <a:solidFill>
                  <a:srgbClr val="00FF00"/>
                </a:solidFill>
                <a:latin typeface="Courier New"/>
                <a:cs typeface="Courier New"/>
              </a:rPr>
              <a:t>p.pageid</a:t>
            </a:r>
            <a:r>
              <a:rPr lang="en-US" dirty="0" smtClean="0">
                <a:solidFill>
                  <a:srgbClr val="00FF00"/>
                </a:solidFill>
                <a:latin typeface="Courier New"/>
                <a:cs typeface="Courier New"/>
              </a:rPr>
              <a:t> = </a:t>
            </a:r>
            <a:r>
              <a:rPr lang="en-US" dirty="0" err="1" smtClean="0">
                <a:solidFill>
                  <a:srgbClr val="00FF00"/>
                </a:solidFill>
                <a:latin typeface="Courier New"/>
                <a:cs typeface="Courier New"/>
              </a:rPr>
              <a:t>r.pageid</a:t>
            </a:r>
            <a:r>
              <a:rPr lang="en-US" dirty="0" smtClean="0">
                <a:solidFill>
                  <a:srgbClr val="00FF00"/>
                </a:solidFill>
                <a:latin typeface="Courier New"/>
                <a:cs typeface="Courier New"/>
              </a:rPr>
              <a:t> and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b="1" dirty="0" smtClean="0">
                <a:solidFill>
                  <a:srgbClr val="00FF00"/>
                </a:solidFill>
                <a:latin typeface="Courier New"/>
                <a:cs typeface="Courier New"/>
              </a:rPr>
              <a:t>rank &lt; 20000 and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b="1" dirty="0">
              <a:solidFill>
                <a:srgbClr val="00FF00"/>
              </a:solidFill>
              <a:latin typeface="Courier New"/>
              <a:cs typeface="Courier New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74936" y="228600"/>
            <a:ext cx="1797602" cy="62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None/>
              <a:defRPr sz="3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2800">
                <a:solidFill>
                  <a:schemeClr val="accent3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3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accent3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accent3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baseline="0" dirty="0" err="1" smtClean="0">
                <a:solidFill>
                  <a:srgbClr val="00FF00"/>
                </a:solidFill>
                <a:latin typeface="Courier New"/>
                <a:cs typeface="Courier New"/>
              </a:rPr>
              <a:t>mysql</a:t>
            </a:r>
            <a:r>
              <a:rPr lang="en-US" baseline="0" dirty="0" smtClean="0">
                <a:solidFill>
                  <a:srgbClr val="00FF00"/>
                </a:solidFill>
                <a:latin typeface="Courier New"/>
                <a:cs typeface="Courier New"/>
              </a:rPr>
              <a:t>&gt;</a:t>
            </a:r>
            <a:endParaRPr lang="en-US" baseline="0" dirty="0">
              <a:solidFill>
                <a:srgbClr val="00FF00"/>
              </a:solidFill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36587496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332" y="183827"/>
            <a:ext cx="9018668" cy="6517502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solidFill>
                  <a:srgbClr val="00FF00"/>
                </a:solidFill>
                <a:latin typeface="Courier New"/>
                <a:cs typeface="Courier New"/>
              </a:rPr>
              <a:t> </a:t>
            </a:r>
            <a:r>
              <a:rPr lang="en-US" dirty="0" smtClean="0">
                <a:solidFill>
                  <a:srgbClr val="00FF00"/>
                </a:solidFill>
                <a:latin typeface="Courier New"/>
                <a:cs typeface="Courier New"/>
              </a:rPr>
              <a:t>      select </a:t>
            </a:r>
            <a:r>
              <a:rPr lang="en-US" dirty="0" err="1" smtClean="0">
                <a:solidFill>
                  <a:srgbClr val="00FF00"/>
                </a:solidFill>
                <a:latin typeface="Courier New"/>
                <a:cs typeface="Courier New"/>
              </a:rPr>
              <a:t>p.url</a:t>
            </a:r>
            <a:r>
              <a:rPr lang="en-US" dirty="0" smtClean="0">
                <a:solidFill>
                  <a:srgbClr val="00FF00"/>
                </a:solidFill>
                <a:latin typeface="Courier New"/>
                <a:cs typeface="Courier New"/>
              </a:rPr>
              <a:t>, </a:t>
            </a:r>
            <a:r>
              <a:rPr lang="en-US" dirty="0" err="1" smtClean="0">
                <a:solidFill>
                  <a:srgbClr val="00FF00"/>
                </a:solidFill>
                <a:latin typeface="Courier New"/>
                <a:cs typeface="Courier New"/>
              </a:rPr>
              <a:t>wptid</a:t>
            </a:r>
            <a:r>
              <a:rPr lang="en-US" dirty="0" smtClean="0">
                <a:solidFill>
                  <a:srgbClr val="00FF00"/>
                </a:solidFill>
                <a:latin typeface="Courier New"/>
                <a:cs typeface="Courier New"/>
              </a:rPr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 smtClean="0">
                <a:solidFill>
                  <a:srgbClr val="00FF00"/>
                </a:solidFill>
                <a:latin typeface="Courier New"/>
                <a:cs typeface="Courier New"/>
              </a:rPr>
              <a:t>from pages as p, requests as r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 smtClean="0">
                <a:solidFill>
                  <a:srgbClr val="00FF00"/>
                </a:solidFill>
                <a:latin typeface="Courier New"/>
                <a:cs typeface="Courier New"/>
              </a:rPr>
              <a:t>where </a:t>
            </a:r>
            <a:r>
              <a:rPr lang="en-US" dirty="0" err="1" smtClean="0">
                <a:solidFill>
                  <a:srgbClr val="00FF00"/>
                </a:solidFill>
                <a:latin typeface="Courier New"/>
                <a:cs typeface="Courier New"/>
              </a:rPr>
              <a:t>p.pageid</a:t>
            </a:r>
            <a:r>
              <a:rPr lang="en-US" dirty="0" smtClean="0">
                <a:solidFill>
                  <a:srgbClr val="00FF00"/>
                </a:solidFill>
                <a:latin typeface="Courier New"/>
                <a:cs typeface="Courier New"/>
              </a:rPr>
              <a:t> &gt;= 844954 and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 err="1" smtClean="0">
                <a:solidFill>
                  <a:srgbClr val="00FF00"/>
                </a:solidFill>
                <a:latin typeface="Courier New"/>
                <a:cs typeface="Courier New"/>
              </a:rPr>
              <a:t>p.pageid</a:t>
            </a:r>
            <a:r>
              <a:rPr lang="en-US" dirty="0" smtClean="0">
                <a:solidFill>
                  <a:srgbClr val="00FF00"/>
                </a:solidFill>
                <a:latin typeface="Courier New"/>
                <a:cs typeface="Courier New"/>
              </a:rPr>
              <a:t> &lt;= 1564447 and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 err="1" smtClean="0">
                <a:solidFill>
                  <a:srgbClr val="00FF00"/>
                </a:solidFill>
                <a:latin typeface="Courier New"/>
                <a:cs typeface="Courier New"/>
              </a:rPr>
              <a:t>p.pageid</a:t>
            </a:r>
            <a:r>
              <a:rPr lang="en-US" dirty="0" smtClean="0">
                <a:solidFill>
                  <a:srgbClr val="00FF00"/>
                </a:solidFill>
                <a:latin typeface="Courier New"/>
                <a:cs typeface="Courier New"/>
              </a:rPr>
              <a:t> = </a:t>
            </a:r>
            <a:r>
              <a:rPr lang="en-US" dirty="0" err="1" smtClean="0">
                <a:solidFill>
                  <a:srgbClr val="00FF00"/>
                </a:solidFill>
                <a:latin typeface="Courier New"/>
                <a:cs typeface="Courier New"/>
              </a:rPr>
              <a:t>r.pageid</a:t>
            </a:r>
            <a:r>
              <a:rPr lang="en-US" dirty="0" smtClean="0">
                <a:solidFill>
                  <a:srgbClr val="00FF00"/>
                </a:solidFill>
                <a:latin typeface="Courier New"/>
                <a:cs typeface="Courier New"/>
              </a:rPr>
              <a:t> and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 smtClean="0">
                <a:solidFill>
                  <a:srgbClr val="00FF00"/>
                </a:solidFill>
                <a:latin typeface="Courier New"/>
                <a:cs typeface="Courier New"/>
              </a:rPr>
              <a:t>rank &lt; 20000 and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b="1" spc="-100" dirty="0" err="1" smtClean="0">
                <a:solidFill>
                  <a:srgbClr val="00FF00"/>
                </a:solidFill>
                <a:latin typeface="Courier New"/>
                <a:cs typeface="Courier New"/>
              </a:rPr>
              <a:t>resp_content_type</a:t>
            </a:r>
            <a:r>
              <a:rPr lang="en-US" b="1" spc="-100" dirty="0" smtClean="0">
                <a:solidFill>
                  <a:srgbClr val="00FF00"/>
                </a:solidFill>
                <a:latin typeface="Courier New"/>
                <a:cs typeface="Courier New"/>
              </a:rPr>
              <a:t> like “%script%” and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74936" y="228600"/>
            <a:ext cx="1797602" cy="62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None/>
              <a:defRPr sz="3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2800">
                <a:solidFill>
                  <a:schemeClr val="accent3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3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accent3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accent3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baseline="0" dirty="0" err="1" smtClean="0">
                <a:solidFill>
                  <a:srgbClr val="00FF00"/>
                </a:solidFill>
                <a:latin typeface="Courier New"/>
                <a:cs typeface="Courier New"/>
              </a:rPr>
              <a:t>mysql</a:t>
            </a:r>
            <a:r>
              <a:rPr lang="en-US" baseline="0" dirty="0" smtClean="0">
                <a:solidFill>
                  <a:srgbClr val="00FF00"/>
                </a:solidFill>
                <a:latin typeface="Courier New"/>
                <a:cs typeface="Courier New"/>
              </a:rPr>
              <a:t>&gt;</a:t>
            </a:r>
            <a:endParaRPr lang="en-US" baseline="0" dirty="0">
              <a:solidFill>
                <a:srgbClr val="00FF00"/>
              </a:solidFill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104560886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52400"/>
            <a:ext cx="9203397" cy="7010400"/>
          </a:xfrm>
          <a:prstGeom prst="rect">
            <a:avLst/>
          </a:prstGeom>
        </p:spPr>
      </p:pic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0" y="-304800"/>
            <a:ext cx="4495799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13800" b="1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SPOF</a:t>
            </a:r>
            <a:endParaRPr lang="en-US" sz="13800" b="1" baseline="0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1282283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332" y="183827"/>
            <a:ext cx="9018668" cy="6517502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solidFill>
                  <a:srgbClr val="00FF00"/>
                </a:solidFill>
                <a:latin typeface="Courier New"/>
                <a:cs typeface="Courier New"/>
              </a:rPr>
              <a:t> </a:t>
            </a:r>
            <a:r>
              <a:rPr lang="en-US" dirty="0" smtClean="0">
                <a:solidFill>
                  <a:srgbClr val="00FF00"/>
                </a:solidFill>
                <a:latin typeface="Courier New"/>
                <a:cs typeface="Courier New"/>
              </a:rPr>
              <a:t>      select </a:t>
            </a:r>
            <a:r>
              <a:rPr lang="en-US" dirty="0" err="1" smtClean="0">
                <a:solidFill>
                  <a:srgbClr val="00FF00"/>
                </a:solidFill>
                <a:latin typeface="Courier New"/>
                <a:cs typeface="Courier New"/>
              </a:rPr>
              <a:t>p.url</a:t>
            </a:r>
            <a:r>
              <a:rPr lang="en-US" dirty="0" smtClean="0">
                <a:solidFill>
                  <a:srgbClr val="00FF00"/>
                </a:solidFill>
                <a:latin typeface="Courier New"/>
                <a:cs typeface="Courier New"/>
              </a:rPr>
              <a:t>, </a:t>
            </a:r>
            <a:r>
              <a:rPr lang="en-US" dirty="0" err="1" smtClean="0">
                <a:solidFill>
                  <a:srgbClr val="00FF00"/>
                </a:solidFill>
                <a:latin typeface="Courier New"/>
                <a:cs typeface="Courier New"/>
              </a:rPr>
              <a:t>wptid</a:t>
            </a:r>
            <a:r>
              <a:rPr lang="en-US" dirty="0" smtClean="0">
                <a:solidFill>
                  <a:srgbClr val="00FF00"/>
                </a:solidFill>
                <a:latin typeface="Courier New"/>
                <a:cs typeface="Courier New"/>
              </a:rPr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 smtClean="0">
                <a:solidFill>
                  <a:srgbClr val="00FF00"/>
                </a:solidFill>
                <a:latin typeface="Courier New"/>
                <a:cs typeface="Courier New"/>
              </a:rPr>
              <a:t>from pages as p, requests as r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 smtClean="0">
                <a:solidFill>
                  <a:srgbClr val="00FF00"/>
                </a:solidFill>
                <a:latin typeface="Courier New"/>
                <a:cs typeface="Courier New"/>
              </a:rPr>
              <a:t>where </a:t>
            </a:r>
            <a:r>
              <a:rPr lang="en-US" dirty="0" err="1" smtClean="0">
                <a:solidFill>
                  <a:srgbClr val="00FF00"/>
                </a:solidFill>
                <a:latin typeface="Courier New"/>
                <a:cs typeface="Courier New"/>
              </a:rPr>
              <a:t>p.pageid</a:t>
            </a:r>
            <a:r>
              <a:rPr lang="en-US" dirty="0" smtClean="0">
                <a:solidFill>
                  <a:srgbClr val="00FF00"/>
                </a:solidFill>
                <a:latin typeface="Courier New"/>
                <a:cs typeface="Courier New"/>
              </a:rPr>
              <a:t> &gt;= 844954 and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 err="1" smtClean="0">
                <a:solidFill>
                  <a:srgbClr val="00FF00"/>
                </a:solidFill>
                <a:latin typeface="Courier New"/>
                <a:cs typeface="Courier New"/>
              </a:rPr>
              <a:t>p.pageid</a:t>
            </a:r>
            <a:r>
              <a:rPr lang="en-US" dirty="0" smtClean="0">
                <a:solidFill>
                  <a:srgbClr val="00FF00"/>
                </a:solidFill>
                <a:latin typeface="Courier New"/>
                <a:cs typeface="Courier New"/>
              </a:rPr>
              <a:t> &lt;= 1564447 and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 err="1" smtClean="0">
                <a:solidFill>
                  <a:srgbClr val="00FF00"/>
                </a:solidFill>
                <a:latin typeface="Courier New"/>
                <a:cs typeface="Courier New"/>
              </a:rPr>
              <a:t>p.pageid</a:t>
            </a:r>
            <a:r>
              <a:rPr lang="en-US" dirty="0" smtClean="0">
                <a:solidFill>
                  <a:srgbClr val="00FF00"/>
                </a:solidFill>
                <a:latin typeface="Courier New"/>
                <a:cs typeface="Courier New"/>
              </a:rPr>
              <a:t> = </a:t>
            </a:r>
            <a:r>
              <a:rPr lang="en-US" dirty="0" err="1" smtClean="0">
                <a:solidFill>
                  <a:srgbClr val="00FF00"/>
                </a:solidFill>
                <a:latin typeface="Courier New"/>
                <a:cs typeface="Courier New"/>
              </a:rPr>
              <a:t>r.pageid</a:t>
            </a:r>
            <a:r>
              <a:rPr lang="en-US" dirty="0" smtClean="0">
                <a:solidFill>
                  <a:srgbClr val="00FF00"/>
                </a:solidFill>
                <a:latin typeface="Courier New"/>
                <a:cs typeface="Courier New"/>
              </a:rPr>
              <a:t> and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 smtClean="0">
                <a:solidFill>
                  <a:srgbClr val="00FF00"/>
                </a:solidFill>
                <a:latin typeface="Courier New"/>
                <a:cs typeface="Courier New"/>
              </a:rPr>
              <a:t>rank &lt; 20000 and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pc="-100" dirty="0" err="1" smtClean="0">
                <a:solidFill>
                  <a:srgbClr val="00FF00"/>
                </a:solidFill>
                <a:latin typeface="Courier New"/>
                <a:cs typeface="Courier New"/>
              </a:rPr>
              <a:t>resp_content_type</a:t>
            </a:r>
            <a:r>
              <a:rPr lang="en-US" spc="-100" dirty="0" smtClean="0">
                <a:solidFill>
                  <a:srgbClr val="00FF00"/>
                </a:solidFill>
                <a:latin typeface="Courier New"/>
                <a:cs typeface="Courier New"/>
              </a:rPr>
              <a:t> like “%script%” and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b="1" dirty="0" smtClean="0">
                <a:solidFill>
                  <a:srgbClr val="00FF00"/>
                </a:solidFill>
                <a:latin typeface="Courier New"/>
                <a:cs typeface="Courier New"/>
              </a:rPr>
              <a:t>time &gt; 10000 and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dirty="0">
              <a:solidFill>
                <a:srgbClr val="00FF00"/>
              </a:solidFill>
              <a:latin typeface="Courier New"/>
              <a:cs typeface="Courier New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74936" y="228600"/>
            <a:ext cx="1797602" cy="62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None/>
              <a:defRPr sz="3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2800">
                <a:solidFill>
                  <a:schemeClr val="accent3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3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accent3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accent3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baseline="0" dirty="0" err="1" smtClean="0">
                <a:solidFill>
                  <a:srgbClr val="00FF00"/>
                </a:solidFill>
                <a:latin typeface="Courier New"/>
                <a:cs typeface="Courier New"/>
              </a:rPr>
              <a:t>mysql</a:t>
            </a:r>
            <a:r>
              <a:rPr lang="en-US" baseline="0" dirty="0" smtClean="0">
                <a:solidFill>
                  <a:srgbClr val="00FF00"/>
                </a:solidFill>
                <a:latin typeface="Courier New"/>
                <a:cs typeface="Courier New"/>
              </a:rPr>
              <a:t>&gt;</a:t>
            </a:r>
            <a:endParaRPr lang="en-US" baseline="0" dirty="0">
              <a:solidFill>
                <a:srgbClr val="00FF00"/>
              </a:solidFill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400826022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332" y="183827"/>
            <a:ext cx="9018668" cy="6517502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solidFill>
                  <a:srgbClr val="00FF00"/>
                </a:solidFill>
                <a:latin typeface="Courier New"/>
                <a:cs typeface="Courier New"/>
              </a:rPr>
              <a:t> </a:t>
            </a:r>
            <a:r>
              <a:rPr lang="en-US" dirty="0" smtClean="0">
                <a:solidFill>
                  <a:srgbClr val="00FF00"/>
                </a:solidFill>
                <a:latin typeface="Courier New"/>
                <a:cs typeface="Courier New"/>
              </a:rPr>
              <a:t>      select </a:t>
            </a:r>
            <a:r>
              <a:rPr lang="en-US" dirty="0" err="1" smtClean="0">
                <a:solidFill>
                  <a:srgbClr val="00FF00"/>
                </a:solidFill>
                <a:latin typeface="Courier New"/>
                <a:cs typeface="Courier New"/>
              </a:rPr>
              <a:t>p.url</a:t>
            </a:r>
            <a:r>
              <a:rPr lang="en-US" dirty="0" smtClean="0">
                <a:solidFill>
                  <a:srgbClr val="00FF00"/>
                </a:solidFill>
                <a:latin typeface="Courier New"/>
                <a:cs typeface="Courier New"/>
              </a:rPr>
              <a:t>, </a:t>
            </a:r>
            <a:r>
              <a:rPr lang="en-US" dirty="0" err="1" smtClean="0">
                <a:solidFill>
                  <a:srgbClr val="00FF00"/>
                </a:solidFill>
                <a:latin typeface="Courier New"/>
                <a:cs typeface="Courier New"/>
              </a:rPr>
              <a:t>wptid</a:t>
            </a:r>
            <a:r>
              <a:rPr lang="en-US" dirty="0" smtClean="0">
                <a:solidFill>
                  <a:srgbClr val="00FF00"/>
                </a:solidFill>
                <a:latin typeface="Courier New"/>
                <a:cs typeface="Courier New"/>
              </a:rPr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 smtClean="0">
                <a:solidFill>
                  <a:srgbClr val="00FF00"/>
                </a:solidFill>
                <a:latin typeface="Courier New"/>
                <a:cs typeface="Courier New"/>
              </a:rPr>
              <a:t>from pages as p, requests as r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 smtClean="0">
                <a:solidFill>
                  <a:srgbClr val="00FF00"/>
                </a:solidFill>
                <a:latin typeface="Courier New"/>
                <a:cs typeface="Courier New"/>
              </a:rPr>
              <a:t>where </a:t>
            </a:r>
            <a:r>
              <a:rPr lang="en-US" dirty="0" err="1" smtClean="0">
                <a:solidFill>
                  <a:srgbClr val="00FF00"/>
                </a:solidFill>
                <a:latin typeface="Courier New"/>
                <a:cs typeface="Courier New"/>
              </a:rPr>
              <a:t>p.pageid</a:t>
            </a:r>
            <a:r>
              <a:rPr lang="en-US" dirty="0" smtClean="0">
                <a:solidFill>
                  <a:srgbClr val="00FF00"/>
                </a:solidFill>
                <a:latin typeface="Courier New"/>
                <a:cs typeface="Courier New"/>
              </a:rPr>
              <a:t> &gt;= 844954 and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 err="1" smtClean="0">
                <a:solidFill>
                  <a:srgbClr val="00FF00"/>
                </a:solidFill>
                <a:latin typeface="Courier New"/>
                <a:cs typeface="Courier New"/>
              </a:rPr>
              <a:t>p.pageid</a:t>
            </a:r>
            <a:r>
              <a:rPr lang="en-US" dirty="0" smtClean="0">
                <a:solidFill>
                  <a:srgbClr val="00FF00"/>
                </a:solidFill>
                <a:latin typeface="Courier New"/>
                <a:cs typeface="Courier New"/>
              </a:rPr>
              <a:t> &lt;= 1564447 and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 err="1" smtClean="0">
                <a:solidFill>
                  <a:srgbClr val="00FF00"/>
                </a:solidFill>
                <a:latin typeface="Courier New"/>
                <a:cs typeface="Courier New"/>
              </a:rPr>
              <a:t>p.pageid</a:t>
            </a:r>
            <a:r>
              <a:rPr lang="en-US" dirty="0" smtClean="0">
                <a:solidFill>
                  <a:srgbClr val="00FF00"/>
                </a:solidFill>
                <a:latin typeface="Courier New"/>
                <a:cs typeface="Courier New"/>
              </a:rPr>
              <a:t> = </a:t>
            </a:r>
            <a:r>
              <a:rPr lang="en-US" dirty="0" err="1" smtClean="0">
                <a:solidFill>
                  <a:srgbClr val="00FF00"/>
                </a:solidFill>
                <a:latin typeface="Courier New"/>
                <a:cs typeface="Courier New"/>
              </a:rPr>
              <a:t>r.pageid</a:t>
            </a:r>
            <a:r>
              <a:rPr lang="en-US" dirty="0" smtClean="0">
                <a:solidFill>
                  <a:srgbClr val="00FF00"/>
                </a:solidFill>
                <a:latin typeface="Courier New"/>
                <a:cs typeface="Courier New"/>
              </a:rPr>
              <a:t> and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 smtClean="0">
                <a:solidFill>
                  <a:srgbClr val="00FF00"/>
                </a:solidFill>
                <a:latin typeface="Courier New"/>
                <a:cs typeface="Courier New"/>
              </a:rPr>
              <a:t>rank &lt; 20000 and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pc="-100" dirty="0" err="1" smtClean="0">
                <a:solidFill>
                  <a:srgbClr val="00FF00"/>
                </a:solidFill>
                <a:latin typeface="Courier New"/>
                <a:cs typeface="Courier New"/>
              </a:rPr>
              <a:t>resp_content_type</a:t>
            </a:r>
            <a:r>
              <a:rPr lang="en-US" spc="-100" dirty="0" smtClean="0">
                <a:solidFill>
                  <a:srgbClr val="00FF00"/>
                </a:solidFill>
                <a:latin typeface="Courier New"/>
                <a:cs typeface="Courier New"/>
              </a:rPr>
              <a:t> like “%script%” and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 smtClean="0">
                <a:solidFill>
                  <a:srgbClr val="00FF00"/>
                </a:solidFill>
                <a:latin typeface="Courier New"/>
                <a:cs typeface="Courier New"/>
              </a:rPr>
              <a:t>time &gt; 10000 and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b="1" dirty="0" err="1" smtClean="0">
                <a:solidFill>
                  <a:srgbClr val="00FF00"/>
                </a:solidFill>
                <a:latin typeface="Courier New"/>
                <a:cs typeface="Courier New"/>
              </a:rPr>
              <a:t>renderStart</a:t>
            </a:r>
            <a:r>
              <a:rPr lang="en-US" b="1" dirty="0" smtClean="0">
                <a:solidFill>
                  <a:srgbClr val="00FF00"/>
                </a:solidFill>
                <a:latin typeface="Courier New"/>
                <a:cs typeface="Courier New"/>
              </a:rPr>
              <a:t> &gt; 10000 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74936" y="228600"/>
            <a:ext cx="1797602" cy="62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None/>
              <a:defRPr sz="3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2800">
                <a:solidFill>
                  <a:schemeClr val="accent3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3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accent3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accent3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baseline="0" dirty="0" err="1" smtClean="0">
                <a:solidFill>
                  <a:srgbClr val="00FF00"/>
                </a:solidFill>
                <a:latin typeface="Courier New"/>
                <a:cs typeface="Courier New"/>
              </a:rPr>
              <a:t>mysql</a:t>
            </a:r>
            <a:r>
              <a:rPr lang="en-US" baseline="0" dirty="0" smtClean="0">
                <a:solidFill>
                  <a:srgbClr val="00FF00"/>
                </a:solidFill>
                <a:latin typeface="Courier New"/>
                <a:cs typeface="Courier New"/>
              </a:rPr>
              <a:t>&gt;</a:t>
            </a:r>
            <a:endParaRPr lang="en-US" baseline="0" dirty="0">
              <a:solidFill>
                <a:srgbClr val="00FF00"/>
              </a:solidFill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276871804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332" y="183827"/>
            <a:ext cx="9018668" cy="6517502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solidFill>
                  <a:srgbClr val="00FF00"/>
                </a:solidFill>
                <a:latin typeface="Courier New"/>
                <a:cs typeface="Courier New"/>
              </a:rPr>
              <a:t> </a:t>
            </a:r>
            <a:r>
              <a:rPr lang="en-US" dirty="0" smtClean="0">
                <a:solidFill>
                  <a:srgbClr val="00FF00"/>
                </a:solidFill>
                <a:latin typeface="Courier New"/>
                <a:cs typeface="Courier New"/>
              </a:rPr>
              <a:t>      select </a:t>
            </a:r>
            <a:r>
              <a:rPr lang="en-US" dirty="0" err="1" smtClean="0">
                <a:solidFill>
                  <a:srgbClr val="00FF00"/>
                </a:solidFill>
                <a:latin typeface="Courier New"/>
                <a:cs typeface="Courier New"/>
              </a:rPr>
              <a:t>p.url</a:t>
            </a:r>
            <a:r>
              <a:rPr lang="en-US" dirty="0" smtClean="0">
                <a:solidFill>
                  <a:srgbClr val="00FF00"/>
                </a:solidFill>
                <a:latin typeface="Courier New"/>
                <a:cs typeface="Courier New"/>
              </a:rPr>
              <a:t>, </a:t>
            </a:r>
            <a:r>
              <a:rPr lang="en-US" dirty="0" err="1" smtClean="0">
                <a:solidFill>
                  <a:srgbClr val="00FF00"/>
                </a:solidFill>
                <a:latin typeface="Courier New"/>
                <a:cs typeface="Courier New"/>
              </a:rPr>
              <a:t>wptid</a:t>
            </a:r>
            <a:r>
              <a:rPr lang="en-US" dirty="0" smtClean="0">
                <a:solidFill>
                  <a:srgbClr val="00FF00"/>
                </a:solidFill>
                <a:latin typeface="Courier New"/>
                <a:cs typeface="Courier New"/>
              </a:rPr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 smtClean="0">
                <a:solidFill>
                  <a:srgbClr val="00FF00"/>
                </a:solidFill>
                <a:latin typeface="Courier New"/>
                <a:cs typeface="Courier New"/>
              </a:rPr>
              <a:t>from pages as p, requests as r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 smtClean="0">
                <a:solidFill>
                  <a:srgbClr val="00FF00"/>
                </a:solidFill>
                <a:latin typeface="Courier New"/>
                <a:cs typeface="Courier New"/>
              </a:rPr>
              <a:t>where </a:t>
            </a:r>
            <a:r>
              <a:rPr lang="en-US" dirty="0" err="1" smtClean="0">
                <a:solidFill>
                  <a:srgbClr val="00FF00"/>
                </a:solidFill>
                <a:latin typeface="Courier New"/>
                <a:cs typeface="Courier New"/>
              </a:rPr>
              <a:t>p.pageid</a:t>
            </a:r>
            <a:r>
              <a:rPr lang="en-US" dirty="0" smtClean="0">
                <a:solidFill>
                  <a:srgbClr val="00FF00"/>
                </a:solidFill>
                <a:latin typeface="Courier New"/>
                <a:cs typeface="Courier New"/>
              </a:rPr>
              <a:t> &gt;= 844954 and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 err="1" smtClean="0">
                <a:solidFill>
                  <a:srgbClr val="00FF00"/>
                </a:solidFill>
                <a:latin typeface="Courier New"/>
                <a:cs typeface="Courier New"/>
              </a:rPr>
              <a:t>p.pageid</a:t>
            </a:r>
            <a:r>
              <a:rPr lang="en-US" dirty="0" smtClean="0">
                <a:solidFill>
                  <a:srgbClr val="00FF00"/>
                </a:solidFill>
                <a:latin typeface="Courier New"/>
                <a:cs typeface="Courier New"/>
              </a:rPr>
              <a:t> &lt;= 1564447 and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 err="1" smtClean="0">
                <a:solidFill>
                  <a:srgbClr val="00FF00"/>
                </a:solidFill>
                <a:latin typeface="Courier New"/>
                <a:cs typeface="Courier New"/>
              </a:rPr>
              <a:t>p.pageid</a:t>
            </a:r>
            <a:r>
              <a:rPr lang="en-US" dirty="0" smtClean="0">
                <a:solidFill>
                  <a:srgbClr val="00FF00"/>
                </a:solidFill>
                <a:latin typeface="Courier New"/>
                <a:cs typeface="Courier New"/>
              </a:rPr>
              <a:t> = </a:t>
            </a:r>
            <a:r>
              <a:rPr lang="en-US" dirty="0" err="1" smtClean="0">
                <a:solidFill>
                  <a:srgbClr val="00FF00"/>
                </a:solidFill>
                <a:latin typeface="Courier New"/>
                <a:cs typeface="Courier New"/>
              </a:rPr>
              <a:t>r.pageid</a:t>
            </a:r>
            <a:r>
              <a:rPr lang="en-US" dirty="0" smtClean="0">
                <a:solidFill>
                  <a:srgbClr val="00FF00"/>
                </a:solidFill>
                <a:latin typeface="Courier New"/>
                <a:cs typeface="Courier New"/>
              </a:rPr>
              <a:t> and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 smtClean="0">
                <a:solidFill>
                  <a:srgbClr val="00FF00"/>
                </a:solidFill>
                <a:latin typeface="Courier New"/>
                <a:cs typeface="Courier New"/>
              </a:rPr>
              <a:t>rank &lt; 20000 and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pc="-100" dirty="0" err="1" smtClean="0">
                <a:solidFill>
                  <a:srgbClr val="00FF00"/>
                </a:solidFill>
                <a:latin typeface="Courier New"/>
                <a:cs typeface="Courier New"/>
              </a:rPr>
              <a:t>resp_content_type</a:t>
            </a:r>
            <a:r>
              <a:rPr lang="en-US" spc="-100" dirty="0" smtClean="0">
                <a:solidFill>
                  <a:srgbClr val="00FF00"/>
                </a:solidFill>
                <a:latin typeface="Courier New"/>
                <a:cs typeface="Courier New"/>
              </a:rPr>
              <a:t> like “%script%” and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 smtClean="0">
                <a:solidFill>
                  <a:srgbClr val="00FF00"/>
                </a:solidFill>
                <a:latin typeface="Courier New"/>
                <a:cs typeface="Courier New"/>
              </a:rPr>
              <a:t>time &gt; 10000 and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 err="1" smtClean="0">
                <a:solidFill>
                  <a:srgbClr val="00FF00"/>
                </a:solidFill>
                <a:latin typeface="Courier New"/>
                <a:cs typeface="Courier New"/>
              </a:rPr>
              <a:t>renderStart</a:t>
            </a:r>
            <a:r>
              <a:rPr lang="en-US" dirty="0" smtClean="0">
                <a:solidFill>
                  <a:srgbClr val="00FF00"/>
                </a:solidFill>
                <a:latin typeface="Courier New"/>
                <a:cs typeface="Courier New"/>
              </a:rPr>
              <a:t> &gt; 10000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b="1" dirty="0" smtClean="0">
                <a:solidFill>
                  <a:srgbClr val="00FF00"/>
                </a:solidFill>
                <a:latin typeface="Courier New"/>
                <a:cs typeface="Courier New"/>
              </a:rPr>
              <a:t>group by </a:t>
            </a:r>
            <a:r>
              <a:rPr lang="en-US" b="1" dirty="0" err="1" smtClean="0">
                <a:solidFill>
                  <a:srgbClr val="00FF00"/>
                </a:solidFill>
                <a:latin typeface="Courier New"/>
                <a:cs typeface="Courier New"/>
              </a:rPr>
              <a:t>p.pageid</a:t>
            </a:r>
            <a:r>
              <a:rPr lang="en-US" b="1" dirty="0" smtClean="0">
                <a:solidFill>
                  <a:srgbClr val="00FF00"/>
                </a:solidFill>
                <a:latin typeface="Courier New"/>
                <a:cs typeface="Courier New"/>
              </a:rPr>
              <a:t>;</a:t>
            </a:r>
            <a:endParaRPr lang="en-US" b="1" dirty="0">
              <a:solidFill>
                <a:srgbClr val="00FF00"/>
              </a:solidFill>
              <a:latin typeface="Courier New"/>
              <a:cs typeface="Courier New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74936" y="228600"/>
            <a:ext cx="1797602" cy="62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None/>
              <a:defRPr sz="3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2800">
                <a:solidFill>
                  <a:schemeClr val="accent3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3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accent3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accent3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baseline="0" dirty="0" err="1" smtClean="0">
                <a:solidFill>
                  <a:srgbClr val="00FF00"/>
                </a:solidFill>
                <a:latin typeface="Courier New"/>
                <a:cs typeface="Courier New"/>
              </a:rPr>
              <a:t>mysql</a:t>
            </a:r>
            <a:r>
              <a:rPr lang="en-US" baseline="0" dirty="0" smtClean="0">
                <a:solidFill>
                  <a:srgbClr val="00FF00"/>
                </a:solidFill>
                <a:latin typeface="Courier New"/>
                <a:cs typeface="Courier New"/>
              </a:rPr>
              <a:t>&gt;</a:t>
            </a:r>
            <a:endParaRPr lang="en-US" baseline="0" dirty="0">
              <a:solidFill>
                <a:srgbClr val="00FF00"/>
              </a:solidFill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86778952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0269" y="-121674"/>
            <a:ext cx="9407398" cy="7010400"/>
          </a:xfrm>
          <a:prstGeom prst="rect">
            <a:avLst/>
          </a:prstGeom>
        </p:spPr>
      </p:pic>
      <p:sp>
        <p:nvSpPr>
          <p:cNvPr id="3" name="Up Arrow 2"/>
          <p:cNvSpPr/>
          <p:nvPr/>
        </p:nvSpPr>
        <p:spPr>
          <a:xfrm rot="10800000">
            <a:off x="3979514" y="3488643"/>
            <a:ext cx="381000" cy="60960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rgbClr val="0000FF"/>
              </a:solidFill>
              <a:effectLst/>
              <a:latin typeface="Times" pitchFamily="18" charset="0"/>
            </a:endParaRPr>
          </a:p>
        </p:txBody>
      </p:sp>
      <p:sp>
        <p:nvSpPr>
          <p:cNvPr id="4" name="Up Arrow 3"/>
          <p:cNvSpPr/>
          <p:nvPr/>
        </p:nvSpPr>
        <p:spPr>
          <a:xfrm>
            <a:off x="6622230" y="2474115"/>
            <a:ext cx="381000" cy="60960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rgbClr val="0000FF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08556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24627" cy="6858000"/>
          </a:xfrm>
          <a:prstGeom prst="rect">
            <a:avLst/>
          </a:prstGeom>
        </p:spPr>
      </p:pic>
      <p:sp>
        <p:nvSpPr>
          <p:cNvPr id="3" name="Up Arrow 2"/>
          <p:cNvSpPr/>
          <p:nvPr/>
        </p:nvSpPr>
        <p:spPr>
          <a:xfrm rot="10800000">
            <a:off x="5791200" y="5689932"/>
            <a:ext cx="381000" cy="60960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rgbClr val="0000FF"/>
              </a:solidFill>
              <a:effectLst/>
              <a:latin typeface="Times" pitchFamily="18" charset="0"/>
            </a:endParaRPr>
          </a:p>
        </p:txBody>
      </p:sp>
      <p:sp>
        <p:nvSpPr>
          <p:cNvPr id="4" name="Up Arrow 3"/>
          <p:cNvSpPr/>
          <p:nvPr/>
        </p:nvSpPr>
        <p:spPr>
          <a:xfrm>
            <a:off x="6645458" y="2525091"/>
            <a:ext cx="381000" cy="60960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rgbClr val="0000FF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34539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200" y="-1"/>
            <a:ext cx="9372600" cy="6837871"/>
          </a:xfrm>
          <a:prstGeom prst="rect">
            <a:avLst/>
          </a:prstGeom>
        </p:spPr>
      </p:pic>
      <p:sp>
        <p:nvSpPr>
          <p:cNvPr id="4" name="Up Arrow 3"/>
          <p:cNvSpPr/>
          <p:nvPr/>
        </p:nvSpPr>
        <p:spPr>
          <a:xfrm rot="10800000">
            <a:off x="3733800" y="5867400"/>
            <a:ext cx="381000" cy="60960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rgbClr val="0000FF"/>
              </a:solidFill>
              <a:effectLst/>
              <a:latin typeface="Times" pitchFamily="18" charset="0"/>
            </a:endParaRPr>
          </a:p>
        </p:txBody>
      </p:sp>
      <p:sp>
        <p:nvSpPr>
          <p:cNvPr id="5" name="Up Arrow 4"/>
          <p:cNvSpPr/>
          <p:nvPr/>
        </p:nvSpPr>
        <p:spPr>
          <a:xfrm>
            <a:off x="6637103" y="2667139"/>
            <a:ext cx="381000" cy="60960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rgbClr val="0000FF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902817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333" y="-76200"/>
            <a:ext cx="9477933" cy="7110519"/>
          </a:xfrm>
          <a:prstGeom prst="rect">
            <a:avLst/>
          </a:prstGeom>
        </p:spPr>
      </p:pic>
      <p:sp>
        <p:nvSpPr>
          <p:cNvPr id="3" name="Up Arrow 2"/>
          <p:cNvSpPr/>
          <p:nvPr/>
        </p:nvSpPr>
        <p:spPr>
          <a:xfrm rot="10800000">
            <a:off x="5638801" y="4072411"/>
            <a:ext cx="381000" cy="60960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rgbClr val="0000FF"/>
              </a:solidFill>
              <a:effectLst/>
              <a:latin typeface="Times" pitchFamily="18" charset="0"/>
            </a:endParaRPr>
          </a:p>
        </p:txBody>
      </p:sp>
      <p:sp>
        <p:nvSpPr>
          <p:cNvPr id="4" name="Up Arrow 3"/>
          <p:cNvSpPr/>
          <p:nvPr/>
        </p:nvSpPr>
        <p:spPr>
          <a:xfrm>
            <a:off x="6663200" y="2494598"/>
            <a:ext cx="381000" cy="60960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rgbClr val="0000FF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34819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1600"/>
            <a:ext cx="9144000" cy="6633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76350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44764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9463" y="3684895"/>
            <a:ext cx="9215238" cy="3164749"/>
          </a:xfrm>
          <a:prstGeom prst="rect">
            <a:avLst/>
          </a:prstGeom>
        </p:spPr>
      </p:pic>
      <p:sp>
        <p:nvSpPr>
          <p:cNvPr id="8" name="Up Arrow 7"/>
          <p:cNvSpPr/>
          <p:nvPr/>
        </p:nvSpPr>
        <p:spPr>
          <a:xfrm rot="5400000">
            <a:off x="4897166" y="6291548"/>
            <a:ext cx="381000" cy="60960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rgbClr val="0000FF"/>
              </a:solidFill>
              <a:effectLst/>
              <a:latin typeface="Times" pitchFamily="18" charset="0"/>
            </a:endParaRPr>
          </a:p>
        </p:txBody>
      </p:sp>
      <p:sp>
        <p:nvSpPr>
          <p:cNvPr id="9" name="Up Arrow 8"/>
          <p:cNvSpPr/>
          <p:nvPr/>
        </p:nvSpPr>
        <p:spPr>
          <a:xfrm>
            <a:off x="4882457" y="2307841"/>
            <a:ext cx="381000" cy="60960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rgbClr val="0000FF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89891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200" y="-1"/>
            <a:ext cx="9220200" cy="7664291"/>
          </a:xfrm>
          <a:prstGeom prst="rect">
            <a:avLst/>
          </a:prstGeom>
        </p:spPr>
      </p:pic>
      <p:sp>
        <p:nvSpPr>
          <p:cNvPr id="4" name="Up Arrow 3"/>
          <p:cNvSpPr/>
          <p:nvPr/>
        </p:nvSpPr>
        <p:spPr>
          <a:xfrm rot="10800000">
            <a:off x="4370773" y="3500720"/>
            <a:ext cx="381000" cy="60960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rgbClr val="0000FF"/>
              </a:solidFill>
              <a:effectLst/>
              <a:latin typeface="Times" pitchFamily="18" charset="0"/>
            </a:endParaRPr>
          </a:p>
        </p:txBody>
      </p:sp>
      <p:sp>
        <p:nvSpPr>
          <p:cNvPr id="5" name="Up Arrow 4"/>
          <p:cNvSpPr/>
          <p:nvPr/>
        </p:nvSpPr>
        <p:spPr>
          <a:xfrm>
            <a:off x="6645458" y="2508379"/>
            <a:ext cx="381000" cy="60960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rgbClr val="0000FF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30596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300" y="317500"/>
            <a:ext cx="7378700" cy="621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19930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8600" y="0"/>
            <a:ext cx="9644628" cy="6858000"/>
          </a:xfrm>
          <a:prstGeom prst="rect">
            <a:avLst/>
          </a:prstGeom>
        </p:spPr>
      </p:pic>
      <p:sp>
        <p:nvSpPr>
          <p:cNvPr id="3" name="Freeform 2"/>
          <p:cNvSpPr/>
          <p:nvPr/>
        </p:nvSpPr>
        <p:spPr>
          <a:xfrm>
            <a:off x="1676400" y="2796088"/>
            <a:ext cx="838200" cy="251912"/>
          </a:xfrm>
          <a:custGeom>
            <a:avLst/>
            <a:gdLst>
              <a:gd name="connsiteX0" fmla="*/ 617370 w 1258499"/>
              <a:gd name="connsiteY0" fmla="*/ 28432 h 247572"/>
              <a:gd name="connsiteX1" fmla="*/ 209812 w 1258499"/>
              <a:gd name="connsiteY1" fmla="*/ 28432 h 247572"/>
              <a:gd name="connsiteX2" fmla="*/ 48684 w 1258499"/>
              <a:gd name="connsiteY2" fmla="*/ 56864 h 247572"/>
              <a:gd name="connsiteX3" fmla="*/ 10772 w 1258499"/>
              <a:gd name="connsiteY3" fmla="*/ 170591 h 247572"/>
              <a:gd name="connsiteX4" fmla="*/ 219290 w 1258499"/>
              <a:gd name="connsiteY4" fmla="*/ 227455 h 247572"/>
              <a:gd name="connsiteX5" fmla="*/ 626848 w 1258499"/>
              <a:gd name="connsiteY5" fmla="*/ 236932 h 247572"/>
              <a:gd name="connsiteX6" fmla="*/ 1110232 w 1258499"/>
              <a:gd name="connsiteY6" fmla="*/ 246409 h 247572"/>
              <a:gd name="connsiteX7" fmla="*/ 1233447 w 1258499"/>
              <a:gd name="connsiteY7" fmla="*/ 208500 h 247572"/>
              <a:gd name="connsiteX8" fmla="*/ 1233447 w 1258499"/>
              <a:gd name="connsiteY8" fmla="*/ 113727 h 247572"/>
              <a:gd name="connsiteX9" fmla="*/ 968060 w 1258499"/>
              <a:gd name="connsiteY9" fmla="*/ 37909 h 247572"/>
              <a:gd name="connsiteX10" fmla="*/ 560502 w 1258499"/>
              <a:gd name="connsiteY10" fmla="*/ 0 h 247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58499" h="247572">
                <a:moveTo>
                  <a:pt x="617370" y="28432"/>
                </a:moveTo>
                <a:cubicBezTo>
                  <a:pt x="460981" y="26062"/>
                  <a:pt x="304593" y="23693"/>
                  <a:pt x="209812" y="28432"/>
                </a:cubicBezTo>
                <a:cubicBezTo>
                  <a:pt x="115031" y="33171"/>
                  <a:pt x="81857" y="33171"/>
                  <a:pt x="48684" y="56864"/>
                </a:cubicBezTo>
                <a:cubicBezTo>
                  <a:pt x="15511" y="80557"/>
                  <a:pt x="-17662" y="142159"/>
                  <a:pt x="10772" y="170591"/>
                </a:cubicBezTo>
                <a:cubicBezTo>
                  <a:pt x="39206" y="199023"/>
                  <a:pt x="116611" y="216398"/>
                  <a:pt x="219290" y="227455"/>
                </a:cubicBezTo>
                <a:cubicBezTo>
                  <a:pt x="321969" y="238512"/>
                  <a:pt x="626848" y="236932"/>
                  <a:pt x="626848" y="236932"/>
                </a:cubicBezTo>
                <a:cubicBezTo>
                  <a:pt x="775338" y="240091"/>
                  <a:pt x="1009132" y="251148"/>
                  <a:pt x="1110232" y="246409"/>
                </a:cubicBezTo>
                <a:cubicBezTo>
                  <a:pt x="1211332" y="241670"/>
                  <a:pt x="1212911" y="230614"/>
                  <a:pt x="1233447" y="208500"/>
                </a:cubicBezTo>
                <a:cubicBezTo>
                  <a:pt x="1253983" y="186386"/>
                  <a:pt x="1277678" y="142159"/>
                  <a:pt x="1233447" y="113727"/>
                </a:cubicBezTo>
                <a:cubicBezTo>
                  <a:pt x="1189216" y="85295"/>
                  <a:pt x="1080217" y="56863"/>
                  <a:pt x="968060" y="37909"/>
                </a:cubicBezTo>
                <a:cubicBezTo>
                  <a:pt x="855903" y="18955"/>
                  <a:pt x="560502" y="0"/>
                  <a:pt x="560502" y="0"/>
                </a:cubicBezTo>
              </a:path>
            </a:pathLst>
          </a:custGeom>
          <a:ln w="38100" cmpd="sng">
            <a:solidFill>
              <a:srgbClr val="FF0000"/>
            </a:solidFill>
          </a:ln>
          <a:effectLst>
            <a:glow rad="38100">
              <a:schemeClr val="accent4">
                <a:satMod val="175000"/>
                <a:alpha val="25000"/>
              </a:schemeClr>
            </a:glow>
          </a:effectLst>
          <a:scene3d>
            <a:camera prst="orthographicFront">
              <a:rot lat="0" lon="0" rev="6000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FF6600"/>
              </a:solidFill>
              <a:effectLst/>
              <a:latin typeface="Times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FF6600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753735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1600"/>
            <a:ext cx="9144000" cy="4104919"/>
          </a:xfrm>
          <a:prstGeom prst="rect">
            <a:avLst/>
          </a:prstGeom>
        </p:spPr>
      </p:pic>
      <p:sp>
        <p:nvSpPr>
          <p:cNvPr id="3" name="Round Same Side Corner Rectangle 2"/>
          <p:cNvSpPr/>
          <p:nvPr/>
        </p:nvSpPr>
        <p:spPr>
          <a:xfrm>
            <a:off x="2971800" y="0"/>
            <a:ext cx="6248400" cy="328613"/>
          </a:xfrm>
          <a:prstGeom prst="round2SameRect">
            <a:avLst>
              <a:gd name="adj1" fmla="val 0"/>
              <a:gd name="adj2" fmla="val 23373"/>
            </a:avLst>
          </a:prstGeom>
          <a:solidFill>
            <a:schemeClr val="tx1">
              <a:alpha val="83000"/>
            </a:schemeClr>
          </a:solidFill>
        </p:spPr>
        <p:txBody>
          <a:bodyPr wrap="square" lIns="0">
            <a:spAutoFit/>
          </a:bodyPr>
          <a:lstStyle/>
          <a:p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aseline="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blog.catchpoint.com</a:t>
            </a:r>
            <a:r>
              <a:rPr lang="en-US" sz="1400" baseline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/2012/06/01/</a:t>
            </a:r>
            <a:r>
              <a:rPr lang="en-US" sz="1400" baseline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facebook</a:t>
            </a:r>
            <a:r>
              <a:rPr lang="en-US" sz="1400" baseline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-outage-wake-up-call-for-websites/</a:t>
            </a:r>
            <a:endParaRPr lang="en-US" sz="1400" baseline="0" dirty="0"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1676400" y="5108759"/>
            <a:ext cx="838200" cy="251912"/>
          </a:xfrm>
          <a:custGeom>
            <a:avLst/>
            <a:gdLst>
              <a:gd name="connsiteX0" fmla="*/ 617370 w 1258499"/>
              <a:gd name="connsiteY0" fmla="*/ 28432 h 247572"/>
              <a:gd name="connsiteX1" fmla="*/ 209812 w 1258499"/>
              <a:gd name="connsiteY1" fmla="*/ 28432 h 247572"/>
              <a:gd name="connsiteX2" fmla="*/ 48684 w 1258499"/>
              <a:gd name="connsiteY2" fmla="*/ 56864 h 247572"/>
              <a:gd name="connsiteX3" fmla="*/ 10772 w 1258499"/>
              <a:gd name="connsiteY3" fmla="*/ 170591 h 247572"/>
              <a:gd name="connsiteX4" fmla="*/ 219290 w 1258499"/>
              <a:gd name="connsiteY4" fmla="*/ 227455 h 247572"/>
              <a:gd name="connsiteX5" fmla="*/ 626848 w 1258499"/>
              <a:gd name="connsiteY5" fmla="*/ 236932 h 247572"/>
              <a:gd name="connsiteX6" fmla="*/ 1110232 w 1258499"/>
              <a:gd name="connsiteY6" fmla="*/ 246409 h 247572"/>
              <a:gd name="connsiteX7" fmla="*/ 1233447 w 1258499"/>
              <a:gd name="connsiteY7" fmla="*/ 208500 h 247572"/>
              <a:gd name="connsiteX8" fmla="*/ 1233447 w 1258499"/>
              <a:gd name="connsiteY8" fmla="*/ 113727 h 247572"/>
              <a:gd name="connsiteX9" fmla="*/ 968060 w 1258499"/>
              <a:gd name="connsiteY9" fmla="*/ 37909 h 247572"/>
              <a:gd name="connsiteX10" fmla="*/ 560502 w 1258499"/>
              <a:gd name="connsiteY10" fmla="*/ 0 h 247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58499" h="247572">
                <a:moveTo>
                  <a:pt x="617370" y="28432"/>
                </a:moveTo>
                <a:cubicBezTo>
                  <a:pt x="460981" y="26062"/>
                  <a:pt x="304593" y="23693"/>
                  <a:pt x="209812" y="28432"/>
                </a:cubicBezTo>
                <a:cubicBezTo>
                  <a:pt x="115031" y="33171"/>
                  <a:pt x="81857" y="33171"/>
                  <a:pt x="48684" y="56864"/>
                </a:cubicBezTo>
                <a:cubicBezTo>
                  <a:pt x="15511" y="80557"/>
                  <a:pt x="-17662" y="142159"/>
                  <a:pt x="10772" y="170591"/>
                </a:cubicBezTo>
                <a:cubicBezTo>
                  <a:pt x="39206" y="199023"/>
                  <a:pt x="116611" y="216398"/>
                  <a:pt x="219290" y="227455"/>
                </a:cubicBezTo>
                <a:cubicBezTo>
                  <a:pt x="321969" y="238512"/>
                  <a:pt x="626848" y="236932"/>
                  <a:pt x="626848" y="236932"/>
                </a:cubicBezTo>
                <a:cubicBezTo>
                  <a:pt x="775338" y="240091"/>
                  <a:pt x="1009132" y="251148"/>
                  <a:pt x="1110232" y="246409"/>
                </a:cubicBezTo>
                <a:cubicBezTo>
                  <a:pt x="1211332" y="241670"/>
                  <a:pt x="1212911" y="230614"/>
                  <a:pt x="1233447" y="208500"/>
                </a:cubicBezTo>
                <a:cubicBezTo>
                  <a:pt x="1253983" y="186386"/>
                  <a:pt x="1277678" y="142159"/>
                  <a:pt x="1233447" y="113727"/>
                </a:cubicBezTo>
                <a:cubicBezTo>
                  <a:pt x="1189216" y="85295"/>
                  <a:pt x="1080217" y="56863"/>
                  <a:pt x="968060" y="37909"/>
                </a:cubicBezTo>
                <a:cubicBezTo>
                  <a:pt x="855903" y="18955"/>
                  <a:pt x="560502" y="0"/>
                  <a:pt x="560502" y="0"/>
                </a:cubicBezTo>
              </a:path>
            </a:pathLst>
          </a:custGeom>
          <a:ln w="38100" cmpd="sng">
            <a:solidFill>
              <a:srgbClr val="FF0000"/>
            </a:solidFill>
          </a:ln>
          <a:effectLst>
            <a:glow rad="38100">
              <a:schemeClr val="accent4">
                <a:satMod val="175000"/>
                <a:alpha val="25000"/>
              </a:schemeClr>
            </a:glow>
          </a:effectLst>
          <a:scene3d>
            <a:camera prst="orthographicFront">
              <a:rot lat="0" lon="0" rev="6000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FF6600"/>
              </a:solidFill>
              <a:effectLst/>
              <a:latin typeface="Times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FF6600"/>
              </a:solidFill>
              <a:effectLst/>
              <a:latin typeface="Times" pitchFamily="18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7924800" y="1447800"/>
            <a:ext cx="1143000" cy="228600"/>
          </a:xfrm>
          <a:custGeom>
            <a:avLst/>
            <a:gdLst>
              <a:gd name="connsiteX0" fmla="*/ 617370 w 1258499"/>
              <a:gd name="connsiteY0" fmla="*/ 28432 h 247572"/>
              <a:gd name="connsiteX1" fmla="*/ 209812 w 1258499"/>
              <a:gd name="connsiteY1" fmla="*/ 28432 h 247572"/>
              <a:gd name="connsiteX2" fmla="*/ 48684 w 1258499"/>
              <a:gd name="connsiteY2" fmla="*/ 56864 h 247572"/>
              <a:gd name="connsiteX3" fmla="*/ 10772 w 1258499"/>
              <a:gd name="connsiteY3" fmla="*/ 170591 h 247572"/>
              <a:gd name="connsiteX4" fmla="*/ 219290 w 1258499"/>
              <a:gd name="connsiteY4" fmla="*/ 227455 h 247572"/>
              <a:gd name="connsiteX5" fmla="*/ 626848 w 1258499"/>
              <a:gd name="connsiteY5" fmla="*/ 236932 h 247572"/>
              <a:gd name="connsiteX6" fmla="*/ 1110232 w 1258499"/>
              <a:gd name="connsiteY6" fmla="*/ 246409 h 247572"/>
              <a:gd name="connsiteX7" fmla="*/ 1233447 w 1258499"/>
              <a:gd name="connsiteY7" fmla="*/ 208500 h 247572"/>
              <a:gd name="connsiteX8" fmla="*/ 1233447 w 1258499"/>
              <a:gd name="connsiteY8" fmla="*/ 113727 h 247572"/>
              <a:gd name="connsiteX9" fmla="*/ 968060 w 1258499"/>
              <a:gd name="connsiteY9" fmla="*/ 37909 h 247572"/>
              <a:gd name="connsiteX10" fmla="*/ 560502 w 1258499"/>
              <a:gd name="connsiteY10" fmla="*/ 0 h 247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58499" h="247572">
                <a:moveTo>
                  <a:pt x="617370" y="28432"/>
                </a:moveTo>
                <a:cubicBezTo>
                  <a:pt x="460981" y="26062"/>
                  <a:pt x="304593" y="23693"/>
                  <a:pt x="209812" y="28432"/>
                </a:cubicBezTo>
                <a:cubicBezTo>
                  <a:pt x="115031" y="33171"/>
                  <a:pt x="81857" y="33171"/>
                  <a:pt x="48684" y="56864"/>
                </a:cubicBezTo>
                <a:cubicBezTo>
                  <a:pt x="15511" y="80557"/>
                  <a:pt x="-17662" y="142159"/>
                  <a:pt x="10772" y="170591"/>
                </a:cubicBezTo>
                <a:cubicBezTo>
                  <a:pt x="39206" y="199023"/>
                  <a:pt x="116611" y="216398"/>
                  <a:pt x="219290" y="227455"/>
                </a:cubicBezTo>
                <a:cubicBezTo>
                  <a:pt x="321969" y="238512"/>
                  <a:pt x="626848" y="236932"/>
                  <a:pt x="626848" y="236932"/>
                </a:cubicBezTo>
                <a:cubicBezTo>
                  <a:pt x="775338" y="240091"/>
                  <a:pt x="1009132" y="251148"/>
                  <a:pt x="1110232" y="246409"/>
                </a:cubicBezTo>
                <a:cubicBezTo>
                  <a:pt x="1211332" y="241670"/>
                  <a:pt x="1212911" y="230614"/>
                  <a:pt x="1233447" y="208500"/>
                </a:cubicBezTo>
                <a:cubicBezTo>
                  <a:pt x="1253983" y="186386"/>
                  <a:pt x="1277678" y="142159"/>
                  <a:pt x="1233447" y="113727"/>
                </a:cubicBezTo>
                <a:cubicBezTo>
                  <a:pt x="1189216" y="85295"/>
                  <a:pt x="1080217" y="56863"/>
                  <a:pt x="968060" y="37909"/>
                </a:cubicBezTo>
                <a:cubicBezTo>
                  <a:pt x="855903" y="18955"/>
                  <a:pt x="560502" y="0"/>
                  <a:pt x="560502" y="0"/>
                </a:cubicBezTo>
              </a:path>
            </a:pathLst>
          </a:custGeom>
          <a:ln w="38100" cmpd="sng">
            <a:solidFill>
              <a:srgbClr val="FF0000"/>
            </a:solidFill>
          </a:ln>
          <a:effectLst>
            <a:glow rad="38100">
              <a:schemeClr val="accent4">
                <a:satMod val="175000"/>
                <a:alpha val="25000"/>
              </a:schemeClr>
            </a:glow>
          </a:effectLst>
          <a:scene3d>
            <a:camera prst="orthographicFront">
              <a:rot lat="0" lon="0" rev="6000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FF6600"/>
              </a:solidFill>
              <a:effectLst/>
              <a:latin typeface="Times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FF6600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17404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7502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215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917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463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19200" y="0"/>
            <a:ext cx="104523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66522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0"/>
            <a:ext cx="91085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02319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0"/>
            <a:ext cx="9100540" cy="6858000"/>
          </a:xfrm>
          <a:prstGeom prst="rect">
            <a:avLst/>
          </a:prstGeom>
        </p:spPr>
      </p:pic>
      <p:sp>
        <p:nvSpPr>
          <p:cNvPr id="3" name="Round Same Side Corner Rectangle 2"/>
          <p:cNvSpPr/>
          <p:nvPr/>
        </p:nvSpPr>
        <p:spPr>
          <a:xfrm>
            <a:off x="2971800" y="0"/>
            <a:ext cx="6248400" cy="328613"/>
          </a:xfrm>
          <a:prstGeom prst="round2SameRect">
            <a:avLst>
              <a:gd name="adj1" fmla="val 0"/>
              <a:gd name="adj2" fmla="val 23373"/>
            </a:avLst>
          </a:prstGeom>
          <a:solidFill>
            <a:schemeClr val="tx1">
              <a:alpha val="83000"/>
            </a:schemeClr>
          </a:solidFill>
        </p:spPr>
        <p:txBody>
          <a:bodyPr wrap="square" lIns="0">
            <a:spAutoFit/>
          </a:bodyPr>
          <a:lstStyle/>
          <a:p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aseline="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blog.catchpoint.com</a:t>
            </a:r>
            <a:r>
              <a:rPr lang="en-US" sz="1400" baseline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/2012/06/01/</a:t>
            </a:r>
            <a:r>
              <a:rPr lang="en-US" sz="1400" baseline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facebook</a:t>
            </a:r>
            <a:r>
              <a:rPr lang="en-US" sz="1400" baseline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-outage-wake-up-call-for-websites/</a:t>
            </a:r>
            <a:endParaRPr lang="en-US" sz="1400" baseline="0" dirty="0"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271355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1" y="0"/>
            <a:ext cx="102519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67585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89720" cy="1170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03019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4531" y="-183377"/>
            <a:ext cx="9703582" cy="73914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838200"/>
            <a:ext cx="8713851" cy="3225800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8" name="Freeform 7"/>
          <p:cNvSpPr/>
          <p:nvPr/>
        </p:nvSpPr>
        <p:spPr>
          <a:xfrm>
            <a:off x="762000" y="2177602"/>
            <a:ext cx="4800600" cy="314045"/>
          </a:xfrm>
          <a:custGeom>
            <a:avLst/>
            <a:gdLst>
              <a:gd name="connsiteX0" fmla="*/ 617370 w 1258499"/>
              <a:gd name="connsiteY0" fmla="*/ 28432 h 247572"/>
              <a:gd name="connsiteX1" fmla="*/ 209812 w 1258499"/>
              <a:gd name="connsiteY1" fmla="*/ 28432 h 247572"/>
              <a:gd name="connsiteX2" fmla="*/ 48684 w 1258499"/>
              <a:gd name="connsiteY2" fmla="*/ 56864 h 247572"/>
              <a:gd name="connsiteX3" fmla="*/ 10772 w 1258499"/>
              <a:gd name="connsiteY3" fmla="*/ 170591 h 247572"/>
              <a:gd name="connsiteX4" fmla="*/ 219290 w 1258499"/>
              <a:gd name="connsiteY4" fmla="*/ 227455 h 247572"/>
              <a:gd name="connsiteX5" fmla="*/ 626848 w 1258499"/>
              <a:gd name="connsiteY5" fmla="*/ 236932 h 247572"/>
              <a:gd name="connsiteX6" fmla="*/ 1110232 w 1258499"/>
              <a:gd name="connsiteY6" fmla="*/ 246409 h 247572"/>
              <a:gd name="connsiteX7" fmla="*/ 1233447 w 1258499"/>
              <a:gd name="connsiteY7" fmla="*/ 208500 h 247572"/>
              <a:gd name="connsiteX8" fmla="*/ 1233447 w 1258499"/>
              <a:gd name="connsiteY8" fmla="*/ 113727 h 247572"/>
              <a:gd name="connsiteX9" fmla="*/ 968060 w 1258499"/>
              <a:gd name="connsiteY9" fmla="*/ 37909 h 247572"/>
              <a:gd name="connsiteX10" fmla="*/ 560502 w 1258499"/>
              <a:gd name="connsiteY10" fmla="*/ 0 h 247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58499" h="247572">
                <a:moveTo>
                  <a:pt x="617370" y="28432"/>
                </a:moveTo>
                <a:cubicBezTo>
                  <a:pt x="460981" y="26062"/>
                  <a:pt x="304593" y="23693"/>
                  <a:pt x="209812" y="28432"/>
                </a:cubicBezTo>
                <a:cubicBezTo>
                  <a:pt x="115031" y="33171"/>
                  <a:pt x="81857" y="33171"/>
                  <a:pt x="48684" y="56864"/>
                </a:cubicBezTo>
                <a:cubicBezTo>
                  <a:pt x="15511" y="80557"/>
                  <a:pt x="-17662" y="142159"/>
                  <a:pt x="10772" y="170591"/>
                </a:cubicBezTo>
                <a:cubicBezTo>
                  <a:pt x="39206" y="199023"/>
                  <a:pt x="116611" y="216398"/>
                  <a:pt x="219290" y="227455"/>
                </a:cubicBezTo>
                <a:cubicBezTo>
                  <a:pt x="321969" y="238512"/>
                  <a:pt x="626848" y="236932"/>
                  <a:pt x="626848" y="236932"/>
                </a:cubicBezTo>
                <a:cubicBezTo>
                  <a:pt x="775338" y="240091"/>
                  <a:pt x="1009132" y="251148"/>
                  <a:pt x="1110232" y="246409"/>
                </a:cubicBezTo>
                <a:cubicBezTo>
                  <a:pt x="1211332" y="241670"/>
                  <a:pt x="1212911" y="230614"/>
                  <a:pt x="1233447" y="208500"/>
                </a:cubicBezTo>
                <a:cubicBezTo>
                  <a:pt x="1253983" y="186386"/>
                  <a:pt x="1277678" y="142159"/>
                  <a:pt x="1233447" y="113727"/>
                </a:cubicBezTo>
                <a:cubicBezTo>
                  <a:pt x="1189216" y="85295"/>
                  <a:pt x="1080217" y="56863"/>
                  <a:pt x="968060" y="37909"/>
                </a:cubicBezTo>
                <a:cubicBezTo>
                  <a:pt x="855903" y="18955"/>
                  <a:pt x="560502" y="0"/>
                  <a:pt x="560502" y="0"/>
                </a:cubicBezTo>
              </a:path>
            </a:pathLst>
          </a:custGeom>
          <a:ln w="38100" cmpd="sng">
            <a:solidFill>
              <a:srgbClr val="008000"/>
            </a:solidFill>
          </a:ln>
          <a:effectLst>
            <a:glow rad="38100">
              <a:schemeClr val="accent4">
                <a:satMod val="175000"/>
                <a:alpha val="25000"/>
              </a:schemeClr>
            </a:glow>
          </a:effectLst>
          <a:scene3d>
            <a:camera prst="orthographicFront">
              <a:rot lat="0" lon="0" rev="6000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FF6600"/>
              </a:solidFill>
              <a:effectLst/>
              <a:latin typeface="Times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FF6600"/>
              </a:solidFill>
              <a:effectLst/>
              <a:latin typeface="Times" pitchFamily="18" charset="0"/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5570335" y="1965898"/>
            <a:ext cx="1676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3600" baseline="0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  <a:cs typeface="Helvetica"/>
              </a:rPr>
              <a:t>a</a:t>
            </a:r>
            <a:r>
              <a:rPr lang="en-US" sz="3600" baseline="0" dirty="0" err="1" smtClean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  <a:cs typeface="Helvetica"/>
              </a:rPr>
              <a:t>sync</a:t>
            </a:r>
            <a:r>
              <a:rPr lang="en-US" sz="3600" baseline="0" dirty="0" smtClean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  <a:cs typeface="Helvetica"/>
              </a:rPr>
              <a:t>!</a:t>
            </a:r>
            <a:endParaRPr lang="en-US" sz="3600" baseline="0" dirty="0">
              <a:solidFill>
                <a:srgbClr val="00800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+mn-lt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2541740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8410" y="-183829"/>
            <a:ext cx="9715500" cy="7490460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 rot="10800000">
            <a:off x="7296090" y="1848595"/>
            <a:ext cx="1191586" cy="346377"/>
          </a:xfrm>
          <a:custGeom>
            <a:avLst/>
            <a:gdLst>
              <a:gd name="connsiteX0" fmla="*/ 617370 w 1258499"/>
              <a:gd name="connsiteY0" fmla="*/ 28432 h 247572"/>
              <a:gd name="connsiteX1" fmla="*/ 209812 w 1258499"/>
              <a:gd name="connsiteY1" fmla="*/ 28432 h 247572"/>
              <a:gd name="connsiteX2" fmla="*/ 48684 w 1258499"/>
              <a:gd name="connsiteY2" fmla="*/ 56864 h 247572"/>
              <a:gd name="connsiteX3" fmla="*/ 10772 w 1258499"/>
              <a:gd name="connsiteY3" fmla="*/ 170591 h 247572"/>
              <a:gd name="connsiteX4" fmla="*/ 219290 w 1258499"/>
              <a:gd name="connsiteY4" fmla="*/ 227455 h 247572"/>
              <a:gd name="connsiteX5" fmla="*/ 626848 w 1258499"/>
              <a:gd name="connsiteY5" fmla="*/ 236932 h 247572"/>
              <a:gd name="connsiteX6" fmla="*/ 1110232 w 1258499"/>
              <a:gd name="connsiteY6" fmla="*/ 246409 h 247572"/>
              <a:gd name="connsiteX7" fmla="*/ 1233447 w 1258499"/>
              <a:gd name="connsiteY7" fmla="*/ 208500 h 247572"/>
              <a:gd name="connsiteX8" fmla="*/ 1233447 w 1258499"/>
              <a:gd name="connsiteY8" fmla="*/ 113727 h 247572"/>
              <a:gd name="connsiteX9" fmla="*/ 968060 w 1258499"/>
              <a:gd name="connsiteY9" fmla="*/ 37909 h 247572"/>
              <a:gd name="connsiteX10" fmla="*/ 560502 w 1258499"/>
              <a:gd name="connsiteY10" fmla="*/ 0 h 247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58499" h="247572">
                <a:moveTo>
                  <a:pt x="617370" y="28432"/>
                </a:moveTo>
                <a:cubicBezTo>
                  <a:pt x="460981" y="26062"/>
                  <a:pt x="304593" y="23693"/>
                  <a:pt x="209812" y="28432"/>
                </a:cubicBezTo>
                <a:cubicBezTo>
                  <a:pt x="115031" y="33171"/>
                  <a:pt x="81857" y="33171"/>
                  <a:pt x="48684" y="56864"/>
                </a:cubicBezTo>
                <a:cubicBezTo>
                  <a:pt x="15511" y="80557"/>
                  <a:pt x="-17662" y="142159"/>
                  <a:pt x="10772" y="170591"/>
                </a:cubicBezTo>
                <a:cubicBezTo>
                  <a:pt x="39206" y="199023"/>
                  <a:pt x="116611" y="216398"/>
                  <a:pt x="219290" y="227455"/>
                </a:cubicBezTo>
                <a:cubicBezTo>
                  <a:pt x="321969" y="238512"/>
                  <a:pt x="626848" y="236932"/>
                  <a:pt x="626848" y="236932"/>
                </a:cubicBezTo>
                <a:cubicBezTo>
                  <a:pt x="775338" y="240091"/>
                  <a:pt x="1009132" y="251148"/>
                  <a:pt x="1110232" y="246409"/>
                </a:cubicBezTo>
                <a:cubicBezTo>
                  <a:pt x="1211332" y="241670"/>
                  <a:pt x="1212911" y="230614"/>
                  <a:pt x="1233447" y="208500"/>
                </a:cubicBezTo>
                <a:cubicBezTo>
                  <a:pt x="1253983" y="186386"/>
                  <a:pt x="1277678" y="142159"/>
                  <a:pt x="1233447" y="113727"/>
                </a:cubicBezTo>
                <a:cubicBezTo>
                  <a:pt x="1189216" y="85295"/>
                  <a:pt x="1080217" y="56863"/>
                  <a:pt x="968060" y="37909"/>
                </a:cubicBezTo>
                <a:cubicBezTo>
                  <a:pt x="855903" y="18955"/>
                  <a:pt x="560502" y="0"/>
                  <a:pt x="560502" y="0"/>
                </a:cubicBezTo>
              </a:path>
            </a:pathLst>
          </a:custGeom>
          <a:ln w="38100" cmpd="sng">
            <a:solidFill>
              <a:srgbClr val="FF0000"/>
            </a:solidFill>
          </a:ln>
          <a:effectLst>
            <a:glow rad="38100">
              <a:schemeClr val="accent4">
                <a:satMod val="175000"/>
                <a:alpha val="25000"/>
              </a:schemeClr>
            </a:glow>
          </a:effectLst>
          <a:scene3d>
            <a:camera prst="orthographicFront">
              <a:rot lat="0" lon="0" rev="6000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FF6600"/>
              </a:solidFill>
              <a:effectLst/>
              <a:latin typeface="Times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FF6600"/>
              </a:solidFill>
              <a:effectLst/>
              <a:latin typeface="Times" pitchFamily="18" charset="0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2112715" y="607132"/>
            <a:ext cx="7031285" cy="1026788"/>
          </a:xfrm>
          <a:custGeom>
            <a:avLst/>
            <a:gdLst>
              <a:gd name="connsiteX0" fmla="*/ 617370 w 1258499"/>
              <a:gd name="connsiteY0" fmla="*/ 28432 h 247572"/>
              <a:gd name="connsiteX1" fmla="*/ 209812 w 1258499"/>
              <a:gd name="connsiteY1" fmla="*/ 28432 h 247572"/>
              <a:gd name="connsiteX2" fmla="*/ 48684 w 1258499"/>
              <a:gd name="connsiteY2" fmla="*/ 56864 h 247572"/>
              <a:gd name="connsiteX3" fmla="*/ 10772 w 1258499"/>
              <a:gd name="connsiteY3" fmla="*/ 170591 h 247572"/>
              <a:gd name="connsiteX4" fmla="*/ 219290 w 1258499"/>
              <a:gd name="connsiteY4" fmla="*/ 227455 h 247572"/>
              <a:gd name="connsiteX5" fmla="*/ 626848 w 1258499"/>
              <a:gd name="connsiteY5" fmla="*/ 236932 h 247572"/>
              <a:gd name="connsiteX6" fmla="*/ 1110232 w 1258499"/>
              <a:gd name="connsiteY6" fmla="*/ 246409 h 247572"/>
              <a:gd name="connsiteX7" fmla="*/ 1233447 w 1258499"/>
              <a:gd name="connsiteY7" fmla="*/ 208500 h 247572"/>
              <a:gd name="connsiteX8" fmla="*/ 1233447 w 1258499"/>
              <a:gd name="connsiteY8" fmla="*/ 113727 h 247572"/>
              <a:gd name="connsiteX9" fmla="*/ 968060 w 1258499"/>
              <a:gd name="connsiteY9" fmla="*/ 37909 h 247572"/>
              <a:gd name="connsiteX10" fmla="*/ 560502 w 1258499"/>
              <a:gd name="connsiteY10" fmla="*/ 0 h 247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58499" h="247572">
                <a:moveTo>
                  <a:pt x="617370" y="28432"/>
                </a:moveTo>
                <a:cubicBezTo>
                  <a:pt x="460981" y="26062"/>
                  <a:pt x="304593" y="23693"/>
                  <a:pt x="209812" y="28432"/>
                </a:cubicBezTo>
                <a:cubicBezTo>
                  <a:pt x="115031" y="33171"/>
                  <a:pt x="81857" y="33171"/>
                  <a:pt x="48684" y="56864"/>
                </a:cubicBezTo>
                <a:cubicBezTo>
                  <a:pt x="15511" y="80557"/>
                  <a:pt x="-17662" y="142159"/>
                  <a:pt x="10772" y="170591"/>
                </a:cubicBezTo>
                <a:cubicBezTo>
                  <a:pt x="39206" y="199023"/>
                  <a:pt x="116611" y="216398"/>
                  <a:pt x="219290" y="227455"/>
                </a:cubicBezTo>
                <a:cubicBezTo>
                  <a:pt x="321969" y="238512"/>
                  <a:pt x="626848" y="236932"/>
                  <a:pt x="626848" y="236932"/>
                </a:cubicBezTo>
                <a:cubicBezTo>
                  <a:pt x="775338" y="240091"/>
                  <a:pt x="1009132" y="251148"/>
                  <a:pt x="1110232" y="246409"/>
                </a:cubicBezTo>
                <a:cubicBezTo>
                  <a:pt x="1211332" y="241670"/>
                  <a:pt x="1212911" y="230614"/>
                  <a:pt x="1233447" y="208500"/>
                </a:cubicBezTo>
                <a:cubicBezTo>
                  <a:pt x="1253983" y="186386"/>
                  <a:pt x="1277678" y="142159"/>
                  <a:pt x="1233447" y="113727"/>
                </a:cubicBezTo>
                <a:cubicBezTo>
                  <a:pt x="1189216" y="85295"/>
                  <a:pt x="1080217" y="56863"/>
                  <a:pt x="968060" y="37909"/>
                </a:cubicBezTo>
                <a:cubicBezTo>
                  <a:pt x="855903" y="18955"/>
                  <a:pt x="560502" y="0"/>
                  <a:pt x="560502" y="0"/>
                </a:cubicBezTo>
              </a:path>
            </a:pathLst>
          </a:custGeom>
          <a:ln w="38100" cmpd="sng">
            <a:solidFill>
              <a:srgbClr val="FF0000"/>
            </a:solidFill>
          </a:ln>
          <a:effectLst>
            <a:glow rad="38100">
              <a:schemeClr val="accent4">
                <a:satMod val="175000"/>
                <a:alpha val="25000"/>
              </a:schemeClr>
            </a:glow>
          </a:effectLst>
          <a:scene3d>
            <a:camera prst="orthographicFront">
              <a:rot lat="0" lon="0" rev="6000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FF6600"/>
              </a:solidFill>
              <a:effectLst/>
              <a:latin typeface="Times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FF6600"/>
              </a:solidFill>
              <a:effectLst/>
              <a:latin typeface="Times" pitchFamily="18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5791201" y="4495801"/>
            <a:ext cx="2812640" cy="2365108"/>
          </a:xfrm>
          <a:custGeom>
            <a:avLst/>
            <a:gdLst>
              <a:gd name="connsiteX0" fmla="*/ 617370 w 1258499"/>
              <a:gd name="connsiteY0" fmla="*/ 28432 h 247572"/>
              <a:gd name="connsiteX1" fmla="*/ 209812 w 1258499"/>
              <a:gd name="connsiteY1" fmla="*/ 28432 h 247572"/>
              <a:gd name="connsiteX2" fmla="*/ 48684 w 1258499"/>
              <a:gd name="connsiteY2" fmla="*/ 56864 h 247572"/>
              <a:gd name="connsiteX3" fmla="*/ 10772 w 1258499"/>
              <a:gd name="connsiteY3" fmla="*/ 170591 h 247572"/>
              <a:gd name="connsiteX4" fmla="*/ 219290 w 1258499"/>
              <a:gd name="connsiteY4" fmla="*/ 227455 h 247572"/>
              <a:gd name="connsiteX5" fmla="*/ 626848 w 1258499"/>
              <a:gd name="connsiteY5" fmla="*/ 236932 h 247572"/>
              <a:gd name="connsiteX6" fmla="*/ 1110232 w 1258499"/>
              <a:gd name="connsiteY6" fmla="*/ 246409 h 247572"/>
              <a:gd name="connsiteX7" fmla="*/ 1233447 w 1258499"/>
              <a:gd name="connsiteY7" fmla="*/ 208500 h 247572"/>
              <a:gd name="connsiteX8" fmla="*/ 1233447 w 1258499"/>
              <a:gd name="connsiteY8" fmla="*/ 113727 h 247572"/>
              <a:gd name="connsiteX9" fmla="*/ 968060 w 1258499"/>
              <a:gd name="connsiteY9" fmla="*/ 37909 h 247572"/>
              <a:gd name="connsiteX10" fmla="*/ 560502 w 1258499"/>
              <a:gd name="connsiteY10" fmla="*/ 0 h 247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58499" h="247572">
                <a:moveTo>
                  <a:pt x="617370" y="28432"/>
                </a:moveTo>
                <a:cubicBezTo>
                  <a:pt x="460981" y="26062"/>
                  <a:pt x="304593" y="23693"/>
                  <a:pt x="209812" y="28432"/>
                </a:cubicBezTo>
                <a:cubicBezTo>
                  <a:pt x="115031" y="33171"/>
                  <a:pt x="81857" y="33171"/>
                  <a:pt x="48684" y="56864"/>
                </a:cubicBezTo>
                <a:cubicBezTo>
                  <a:pt x="15511" y="80557"/>
                  <a:pt x="-17662" y="142159"/>
                  <a:pt x="10772" y="170591"/>
                </a:cubicBezTo>
                <a:cubicBezTo>
                  <a:pt x="39206" y="199023"/>
                  <a:pt x="116611" y="216398"/>
                  <a:pt x="219290" y="227455"/>
                </a:cubicBezTo>
                <a:cubicBezTo>
                  <a:pt x="321969" y="238512"/>
                  <a:pt x="626848" y="236932"/>
                  <a:pt x="626848" y="236932"/>
                </a:cubicBezTo>
                <a:cubicBezTo>
                  <a:pt x="775338" y="240091"/>
                  <a:pt x="1009132" y="251148"/>
                  <a:pt x="1110232" y="246409"/>
                </a:cubicBezTo>
                <a:cubicBezTo>
                  <a:pt x="1211332" y="241670"/>
                  <a:pt x="1212911" y="230614"/>
                  <a:pt x="1233447" y="208500"/>
                </a:cubicBezTo>
                <a:cubicBezTo>
                  <a:pt x="1253983" y="186386"/>
                  <a:pt x="1277678" y="142159"/>
                  <a:pt x="1233447" y="113727"/>
                </a:cubicBezTo>
                <a:cubicBezTo>
                  <a:pt x="1189216" y="85295"/>
                  <a:pt x="1080217" y="56863"/>
                  <a:pt x="968060" y="37909"/>
                </a:cubicBezTo>
                <a:cubicBezTo>
                  <a:pt x="855903" y="18955"/>
                  <a:pt x="560502" y="0"/>
                  <a:pt x="560502" y="0"/>
                </a:cubicBezTo>
              </a:path>
            </a:pathLst>
          </a:custGeom>
          <a:ln w="38100" cmpd="sng">
            <a:solidFill>
              <a:srgbClr val="FF0000"/>
            </a:solidFill>
          </a:ln>
          <a:effectLst>
            <a:glow rad="38100">
              <a:schemeClr val="accent4">
                <a:satMod val="175000"/>
                <a:alpha val="25000"/>
              </a:schemeClr>
            </a:glow>
          </a:effectLst>
          <a:scene3d>
            <a:camera prst="orthographicFront">
              <a:rot lat="0" lon="0" rev="6000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FF6600"/>
              </a:solidFill>
              <a:effectLst/>
              <a:latin typeface="Times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FF6600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291477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0371" y="-178361"/>
            <a:ext cx="9753600" cy="742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91283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4531" y="-183377"/>
            <a:ext cx="9703582" cy="73914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838200"/>
            <a:ext cx="8713851" cy="3225800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8" name="Freeform 7"/>
          <p:cNvSpPr/>
          <p:nvPr/>
        </p:nvSpPr>
        <p:spPr>
          <a:xfrm>
            <a:off x="762000" y="2177602"/>
            <a:ext cx="4800600" cy="314045"/>
          </a:xfrm>
          <a:custGeom>
            <a:avLst/>
            <a:gdLst>
              <a:gd name="connsiteX0" fmla="*/ 617370 w 1258499"/>
              <a:gd name="connsiteY0" fmla="*/ 28432 h 247572"/>
              <a:gd name="connsiteX1" fmla="*/ 209812 w 1258499"/>
              <a:gd name="connsiteY1" fmla="*/ 28432 h 247572"/>
              <a:gd name="connsiteX2" fmla="*/ 48684 w 1258499"/>
              <a:gd name="connsiteY2" fmla="*/ 56864 h 247572"/>
              <a:gd name="connsiteX3" fmla="*/ 10772 w 1258499"/>
              <a:gd name="connsiteY3" fmla="*/ 170591 h 247572"/>
              <a:gd name="connsiteX4" fmla="*/ 219290 w 1258499"/>
              <a:gd name="connsiteY4" fmla="*/ 227455 h 247572"/>
              <a:gd name="connsiteX5" fmla="*/ 626848 w 1258499"/>
              <a:gd name="connsiteY5" fmla="*/ 236932 h 247572"/>
              <a:gd name="connsiteX6" fmla="*/ 1110232 w 1258499"/>
              <a:gd name="connsiteY6" fmla="*/ 246409 h 247572"/>
              <a:gd name="connsiteX7" fmla="*/ 1233447 w 1258499"/>
              <a:gd name="connsiteY7" fmla="*/ 208500 h 247572"/>
              <a:gd name="connsiteX8" fmla="*/ 1233447 w 1258499"/>
              <a:gd name="connsiteY8" fmla="*/ 113727 h 247572"/>
              <a:gd name="connsiteX9" fmla="*/ 968060 w 1258499"/>
              <a:gd name="connsiteY9" fmla="*/ 37909 h 247572"/>
              <a:gd name="connsiteX10" fmla="*/ 560502 w 1258499"/>
              <a:gd name="connsiteY10" fmla="*/ 0 h 247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58499" h="247572">
                <a:moveTo>
                  <a:pt x="617370" y="28432"/>
                </a:moveTo>
                <a:cubicBezTo>
                  <a:pt x="460981" y="26062"/>
                  <a:pt x="304593" y="23693"/>
                  <a:pt x="209812" y="28432"/>
                </a:cubicBezTo>
                <a:cubicBezTo>
                  <a:pt x="115031" y="33171"/>
                  <a:pt x="81857" y="33171"/>
                  <a:pt x="48684" y="56864"/>
                </a:cubicBezTo>
                <a:cubicBezTo>
                  <a:pt x="15511" y="80557"/>
                  <a:pt x="-17662" y="142159"/>
                  <a:pt x="10772" y="170591"/>
                </a:cubicBezTo>
                <a:cubicBezTo>
                  <a:pt x="39206" y="199023"/>
                  <a:pt x="116611" y="216398"/>
                  <a:pt x="219290" y="227455"/>
                </a:cubicBezTo>
                <a:cubicBezTo>
                  <a:pt x="321969" y="238512"/>
                  <a:pt x="626848" y="236932"/>
                  <a:pt x="626848" y="236932"/>
                </a:cubicBezTo>
                <a:cubicBezTo>
                  <a:pt x="775338" y="240091"/>
                  <a:pt x="1009132" y="251148"/>
                  <a:pt x="1110232" y="246409"/>
                </a:cubicBezTo>
                <a:cubicBezTo>
                  <a:pt x="1211332" y="241670"/>
                  <a:pt x="1212911" y="230614"/>
                  <a:pt x="1233447" y="208500"/>
                </a:cubicBezTo>
                <a:cubicBezTo>
                  <a:pt x="1253983" y="186386"/>
                  <a:pt x="1277678" y="142159"/>
                  <a:pt x="1233447" y="113727"/>
                </a:cubicBezTo>
                <a:cubicBezTo>
                  <a:pt x="1189216" y="85295"/>
                  <a:pt x="1080217" y="56863"/>
                  <a:pt x="968060" y="37909"/>
                </a:cubicBezTo>
                <a:cubicBezTo>
                  <a:pt x="855903" y="18955"/>
                  <a:pt x="560502" y="0"/>
                  <a:pt x="560502" y="0"/>
                </a:cubicBezTo>
              </a:path>
            </a:pathLst>
          </a:custGeom>
          <a:ln w="38100" cmpd="sng">
            <a:solidFill>
              <a:srgbClr val="008000"/>
            </a:solidFill>
          </a:ln>
          <a:effectLst>
            <a:glow rad="38100">
              <a:schemeClr val="accent4">
                <a:satMod val="175000"/>
                <a:alpha val="25000"/>
              </a:schemeClr>
            </a:glow>
          </a:effectLst>
          <a:scene3d>
            <a:camera prst="orthographicFront">
              <a:rot lat="0" lon="0" rev="6000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FF6600"/>
              </a:solidFill>
              <a:effectLst/>
              <a:latin typeface="Times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FF6600"/>
              </a:solidFill>
              <a:effectLst/>
              <a:latin typeface="Times" pitchFamily="18" charset="0"/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5570335" y="1965898"/>
            <a:ext cx="1676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3600" baseline="0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  <a:cs typeface="Helvetica"/>
              </a:rPr>
              <a:t>a</a:t>
            </a:r>
            <a:r>
              <a:rPr lang="en-US" sz="3600" baseline="0" dirty="0" err="1" smtClean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  <a:cs typeface="Helvetica"/>
              </a:rPr>
              <a:t>sync</a:t>
            </a:r>
            <a:r>
              <a:rPr lang="en-US" sz="3600" baseline="0" dirty="0" smtClean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  <a:cs typeface="Helvetica"/>
              </a:rPr>
              <a:t>!</a:t>
            </a:r>
            <a:endParaRPr lang="en-US" sz="3600" baseline="0" dirty="0">
              <a:solidFill>
                <a:srgbClr val="00800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+mn-lt"/>
              <a:cs typeface="Helvetic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4487809"/>
            <a:ext cx="8686800" cy="1303391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-152400" y="2286000"/>
            <a:ext cx="9144000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en-US" sz="13800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Helvetica"/>
                <a:cs typeface="Helvetica"/>
              </a:rPr>
              <a:t>#fail</a:t>
            </a:r>
            <a:endParaRPr lang="en-US" sz="13800" baseline="0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Helvetica"/>
              <a:cs typeface="Helvetica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2606768" y="4495800"/>
            <a:ext cx="2651032" cy="294493"/>
          </a:xfrm>
          <a:custGeom>
            <a:avLst/>
            <a:gdLst>
              <a:gd name="connsiteX0" fmla="*/ 617370 w 1258499"/>
              <a:gd name="connsiteY0" fmla="*/ 28432 h 247572"/>
              <a:gd name="connsiteX1" fmla="*/ 209812 w 1258499"/>
              <a:gd name="connsiteY1" fmla="*/ 28432 h 247572"/>
              <a:gd name="connsiteX2" fmla="*/ 48684 w 1258499"/>
              <a:gd name="connsiteY2" fmla="*/ 56864 h 247572"/>
              <a:gd name="connsiteX3" fmla="*/ 10772 w 1258499"/>
              <a:gd name="connsiteY3" fmla="*/ 170591 h 247572"/>
              <a:gd name="connsiteX4" fmla="*/ 219290 w 1258499"/>
              <a:gd name="connsiteY4" fmla="*/ 227455 h 247572"/>
              <a:gd name="connsiteX5" fmla="*/ 626848 w 1258499"/>
              <a:gd name="connsiteY5" fmla="*/ 236932 h 247572"/>
              <a:gd name="connsiteX6" fmla="*/ 1110232 w 1258499"/>
              <a:gd name="connsiteY6" fmla="*/ 246409 h 247572"/>
              <a:gd name="connsiteX7" fmla="*/ 1233447 w 1258499"/>
              <a:gd name="connsiteY7" fmla="*/ 208500 h 247572"/>
              <a:gd name="connsiteX8" fmla="*/ 1233447 w 1258499"/>
              <a:gd name="connsiteY8" fmla="*/ 113727 h 247572"/>
              <a:gd name="connsiteX9" fmla="*/ 968060 w 1258499"/>
              <a:gd name="connsiteY9" fmla="*/ 37909 h 247572"/>
              <a:gd name="connsiteX10" fmla="*/ 560502 w 1258499"/>
              <a:gd name="connsiteY10" fmla="*/ 0 h 247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58499" h="247572">
                <a:moveTo>
                  <a:pt x="617370" y="28432"/>
                </a:moveTo>
                <a:cubicBezTo>
                  <a:pt x="460981" y="26062"/>
                  <a:pt x="304593" y="23693"/>
                  <a:pt x="209812" y="28432"/>
                </a:cubicBezTo>
                <a:cubicBezTo>
                  <a:pt x="115031" y="33171"/>
                  <a:pt x="81857" y="33171"/>
                  <a:pt x="48684" y="56864"/>
                </a:cubicBezTo>
                <a:cubicBezTo>
                  <a:pt x="15511" y="80557"/>
                  <a:pt x="-17662" y="142159"/>
                  <a:pt x="10772" y="170591"/>
                </a:cubicBezTo>
                <a:cubicBezTo>
                  <a:pt x="39206" y="199023"/>
                  <a:pt x="116611" y="216398"/>
                  <a:pt x="219290" y="227455"/>
                </a:cubicBezTo>
                <a:cubicBezTo>
                  <a:pt x="321969" y="238512"/>
                  <a:pt x="626848" y="236932"/>
                  <a:pt x="626848" y="236932"/>
                </a:cubicBezTo>
                <a:cubicBezTo>
                  <a:pt x="775338" y="240091"/>
                  <a:pt x="1009132" y="251148"/>
                  <a:pt x="1110232" y="246409"/>
                </a:cubicBezTo>
                <a:cubicBezTo>
                  <a:pt x="1211332" y="241670"/>
                  <a:pt x="1212911" y="230614"/>
                  <a:pt x="1233447" y="208500"/>
                </a:cubicBezTo>
                <a:cubicBezTo>
                  <a:pt x="1253983" y="186386"/>
                  <a:pt x="1277678" y="142159"/>
                  <a:pt x="1233447" y="113727"/>
                </a:cubicBezTo>
                <a:cubicBezTo>
                  <a:pt x="1189216" y="85295"/>
                  <a:pt x="1080217" y="56863"/>
                  <a:pt x="968060" y="37909"/>
                </a:cubicBezTo>
                <a:cubicBezTo>
                  <a:pt x="855903" y="18955"/>
                  <a:pt x="560502" y="0"/>
                  <a:pt x="560502" y="0"/>
                </a:cubicBezTo>
              </a:path>
            </a:pathLst>
          </a:custGeom>
          <a:ln w="38100" cmpd="sng">
            <a:solidFill>
              <a:srgbClr val="FF0000"/>
            </a:solidFill>
          </a:ln>
          <a:effectLst>
            <a:glow rad="38100">
              <a:schemeClr val="accent4">
                <a:satMod val="175000"/>
                <a:alpha val="25000"/>
              </a:schemeClr>
            </a:glow>
          </a:effectLst>
          <a:scene3d>
            <a:camera prst="orthographicFront">
              <a:rot lat="0" lon="0" rev="6000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FF6600"/>
              </a:solidFill>
              <a:effectLst/>
              <a:latin typeface="Times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FF6600"/>
              </a:solidFill>
              <a:effectLst/>
              <a:latin typeface="Times" pitchFamily="18" charset="0"/>
            </a:endParaRPr>
          </a:p>
        </p:txBody>
      </p:sp>
      <p:sp>
        <p:nvSpPr>
          <p:cNvPr id="21" name="Text Box 11"/>
          <p:cNvSpPr txBox="1">
            <a:spLocks noChangeArrowheads="1"/>
          </p:cNvSpPr>
          <p:nvPr/>
        </p:nvSpPr>
        <p:spPr bwMode="auto">
          <a:xfrm>
            <a:off x="5327330" y="4267200"/>
            <a:ext cx="114967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3600" baseline="0" dirty="0" smtClean="0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  <a:cs typeface="Helvetica"/>
              </a:rPr>
              <a:t>sync</a:t>
            </a:r>
            <a:endParaRPr lang="en-US" sz="3600" baseline="0" dirty="0">
              <a:solidFill>
                <a:srgbClr val="FF000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+mn-lt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64080011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9711" cy="6934200"/>
          </a:xfrm>
          <a:prstGeom prst="rect">
            <a:avLst/>
          </a:prstGeom>
        </p:spPr>
      </p:pic>
      <p:sp>
        <p:nvSpPr>
          <p:cNvPr id="3" name="Freeform 2"/>
          <p:cNvSpPr/>
          <p:nvPr/>
        </p:nvSpPr>
        <p:spPr>
          <a:xfrm>
            <a:off x="612041" y="4674426"/>
            <a:ext cx="1676400" cy="533400"/>
          </a:xfrm>
          <a:custGeom>
            <a:avLst/>
            <a:gdLst>
              <a:gd name="connsiteX0" fmla="*/ 617370 w 1258499"/>
              <a:gd name="connsiteY0" fmla="*/ 28432 h 247572"/>
              <a:gd name="connsiteX1" fmla="*/ 209812 w 1258499"/>
              <a:gd name="connsiteY1" fmla="*/ 28432 h 247572"/>
              <a:gd name="connsiteX2" fmla="*/ 48684 w 1258499"/>
              <a:gd name="connsiteY2" fmla="*/ 56864 h 247572"/>
              <a:gd name="connsiteX3" fmla="*/ 10772 w 1258499"/>
              <a:gd name="connsiteY3" fmla="*/ 170591 h 247572"/>
              <a:gd name="connsiteX4" fmla="*/ 219290 w 1258499"/>
              <a:gd name="connsiteY4" fmla="*/ 227455 h 247572"/>
              <a:gd name="connsiteX5" fmla="*/ 626848 w 1258499"/>
              <a:gd name="connsiteY5" fmla="*/ 236932 h 247572"/>
              <a:gd name="connsiteX6" fmla="*/ 1110232 w 1258499"/>
              <a:gd name="connsiteY6" fmla="*/ 246409 h 247572"/>
              <a:gd name="connsiteX7" fmla="*/ 1233447 w 1258499"/>
              <a:gd name="connsiteY7" fmla="*/ 208500 h 247572"/>
              <a:gd name="connsiteX8" fmla="*/ 1233447 w 1258499"/>
              <a:gd name="connsiteY8" fmla="*/ 113727 h 247572"/>
              <a:gd name="connsiteX9" fmla="*/ 968060 w 1258499"/>
              <a:gd name="connsiteY9" fmla="*/ 37909 h 247572"/>
              <a:gd name="connsiteX10" fmla="*/ 560502 w 1258499"/>
              <a:gd name="connsiteY10" fmla="*/ 0 h 247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58499" h="247572">
                <a:moveTo>
                  <a:pt x="617370" y="28432"/>
                </a:moveTo>
                <a:cubicBezTo>
                  <a:pt x="460981" y="26062"/>
                  <a:pt x="304593" y="23693"/>
                  <a:pt x="209812" y="28432"/>
                </a:cubicBezTo>
                <a:cubicBezTo>
                  <a:pt x="115031" y="33171"/>
                  <a:pt x="81857" y="33171"/>
                  <a:pt x="48684" y="56864"/>
                </a:cubicBezTo>
                <a:cubicBezTo>
                  <a:pt x="15511" y="80557"/>
                  <a:pt x="-17662" y="142159"/>
                  <a:pt x="10772" y="170591"/>
                </a:cubicBezTo>
                <a:cubicBezTo>
                  <a:pt x="39206" y="199023"/>
                  <a:pt x="116611" y="216398"/>
                  <a:pt x="219290" y="227455"/>
                </a:cubicBezTo>
                <a:cubicBezTo>
                  <a:pt x="321969" y="238512"/>
                  <a:pt x="626848" y="236932"/>
                  <a:pt x="626848" y="236932"/>
                </a:cubicBezTo>
                <a:cubicBezTo>
                  <a:pt x="775338" y="240091"/>
                  <a:pt x="1009132" y="251148"/>
                  <a:pt x="1110232" y="246409"/>
                </a:cubicBezTo>
                <a:cubicBezTo>
                  <a:pt x="1211332" y="241670"/>
                  <a:pt x="1212911" y="230614"/>
                  <a:pt x="1233447" y="208500"/>
                </a:cubicBezTo>
                <a:cubicBezTo>
                  <a:pt x="1253983" y="186386"/>
                  <a:pt x="1277678" y="142159"/>
                  <a:pt x="1233447" y="113727"/>
                </a:cubicBezTo>
                <a:cubicBezTo>
                  <a:pt x="1189216" y="85295"/>
                  <a:pt x="1080217" y="56863"/>
                  <a:pt x="968060" y="37909"/>
                </a:cubicBezTo>
                <a:cubicBezTo>
                  <a:pt x="855903" y="18955"/>
                  <a:pt x="560502" y="0"/>
                  <a:pt x="560502" y="0"/>
                </a:cubicBezTo>
              </a:path>
            </a:pathLst>
          </a:custGeom>
          <a:ln w="38100" cmpd="sng">
            <a:solidFill>
              <a:srgbClr val="FF0000"/>
            </a:solidFill>
          </a:ln>
          <a:effectLst>
            <a:glow rad="38100">
              <a:schemeClr val="accent4">
                <a:satMod val="175000"/>
                <a:alpha val="25000"/>
              </a:schemeClr>
            </a:glow>
          </a:effectLst>
          <a:scene3d>
            <a:camera prst="orthographicFront">
              <a:rot lat="0" lon="0" rev="6000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FF6600"/>
              </a:solidFill>
              <a:effectLst/>
              <a:latin typeface="Times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FF6600"/>
              </a:solidFill>
              <a:effectLst/>
              <a:latin typeface="Times" pitchFamily="18" charset="0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3503133" y="3598982"/>
            <a:ext cx="563641" cy="335320"/>
          </a:xfrm>
          <a:custGeom>
            <a:avLst/>
            <a:gdLst>
              <a:gd name="connsiteX0" fmla="*/ 617370 w 1258499"/>
              <a:gd name="connsiteY0" fmla="*/ 28432 h 247572"/>
              <a:gd name="connsiteX1" fmla="*/ 209812 w 1258499"/>
              <a:gd name="connsiteY1" fmla="*/ 28432 h 247572"/>
              <a:gd name="connsiteX2" fmla="*/ 48684 w 1258499"/>
              <a:gd name="connsiteY2" fmla="*/ 56864 h 247572"/>
              <a:gd name="connsiteX3" fmla="*/ 10772 w 1258499"/>
              <a:gd name="connsiteY3" fmla="*/ 170591 h 247572"/>
              <a:gd name="connsiteX4" fmla="*/ 219290 w 1258499"/>
              <a:gd name="connsiteY4" fmla="*/ 227455 h 247572"/>
              <a:gd name="connsiteX5" fmla="*/ 626848 w 1258499"/>
              <a:gd name="connsiteY5" fmla="*/ 236932 h 247572"/>
              <a:gd name="connsiteX6" fmla="*/ 1110232 w 1258499"/>
              <a:gd name="connsiteY6" fmla="*/ 246409 h 247572"/>
              <a:gd name="connsiteX7" fmla="*/ 1233447 w 1258499"/>
              <a:gd name="connsiteY7" fmla="*/ 208500 h 247572"/>
              <a:gd name="connsiteX8" fmla="*/ 1233447 w 1258499"/>
              <a:gd name="connsiteY8" fmla="*/ 113727 h 247572"/>
              <a:gd name="connsiteX9" fmla="*/ 968060 w 1258499"/>
              <a:gd name="connsiteY9" fmla="*/ 37909 h 247572"/>
              <a:gd name="connsiteX10" fmla="*/ 560502 w 1258499"/>
              <a:gd name="connsiteY10" fmla="*/ 0 h 247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58499" h="247572">
                <a:moveTo>
                  <a:pt x="617370" y="28432"/>
                </a:moveTo>
                <a:cubicBezTo>
                  <a:pt x="460981" y="26062"/>
                  <a:pt x="304593" y="23693"/>
                  <a:pt x="209812" y="28432"/>
                </a:cubicBezTo>
                <a:cubicBezTo>
                  <a:pt x="115031" y="33171"/>
                  <a:pt x="81857" y="33171"/>
                  <a:pt x="48684" y="56864"/>
                </a:cubicBezTo>
                <a:cubicBezTo>
                  <a:pt x="15511" y="80557"/>
                  <a:pt x="-17662" y="142159"/>
                  <a:pt x="10772" y="170591"/>
                </a:cubicBezTo>
                <a:cubicBezTo>
                  <a:pt x="39206" y="199023"/>
                  <a:pt x="116611" y="216398"/>
                  <a:pt x="219290" y="227455"/>
                </a:cubicBezTo>
                <a:cubicBezTo>
                  <a:pt x="321969" y="238512"/>
                  <a:pt x="626848" y="236932"/>
                  <a:pt x="626848" y="236932"/>
                </a:cubicBezTo>
                <a:cubicBezTo>
                  <a:pt x="775338" y="240091"/>
                  <a:pt x="1009132" y="251148"/>
                  <a:pt x="1110232" y="246409"/>
                </a:cubicBezTo>
                <a:cubicBezTo>
                  <a:pt x="1211332" y="241670"/>
                  <a:pt x="1212911" y="230614"/>
                  <a:pt x="1233447" y="208500"/>
                </a:cubicBezTo>
                <a:cubicBezTo>
                  <a:pt x="1253983" y="186386"/>
                  <a:pt x="1277678" y="142159"/>
                  <a:pt x="1233447" y="113727"/>
                </a:cubicBezTo>
                <a:cubicBezTo>
                  <a:pt x="1189216" y="85295"/>
                  <a:pt x="1080217" y="56863"/>
                  <a:pt x="968060" y="37909"/>
                </a:cubicBezTo>
                <a:cubicBezTo>
                  <a:pt x="855903" y="18955"/>
                  <a:pt x="560502" y="0"/>
                  <a:pt x="560502" y="0"/>
                </a:cubicBezTo>
              </a:path>
            </a:pathLst>
          </a:custGeom>
          <a:ln w="38100" cmpd="sng">
            <a:solidFill>
              <a:srgbClr val="FF0000"/>
            </a:solidFill>
          </a:ln>
          <a:effectLst>
            <a:glow rad="38100">
              <a:schemeClr val="accent4">
                <a:satMod val="175000"/>
                <a:alpha val="25000"/>
              </a:schemeClr>
            </a:glow>
          </a:effectLst>
          <a:scene3d>
            <a:camera prst="orthographicFront">
              <a:rot lat="0" lon="0" rev="6000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FF6600"/>
              </a:solidFill>
              <a:effectLst/>
              <a:latin typeface="Times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FF6600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382215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79956" cy="7086600"/>
          </a:xfrm>
          <a:prstGeom prst="rect">
            <a:avLst/>
          </a:prstGeom>
        </p:spPr>
      </p:pic>
      <p:sp>
        <p:nvSpPr>
          <p:cNvPr id="4" name="Up Arrow 3"/>
          <p:cNvSpPr/>
          <p:nvPr/>
        </p:nvSpPr>
        <p:spPr>
          <a:xfrm rot="10800000">
            <a:off x="6813552" y="3140076"/>
            <a:ext cx="381000" cy="60960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>
              <a:rot lat="0" lon="0" rev="1080000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rgbClr val="0000FF"/>
              </a:solidFill>
              <a:effectLst/>
              <a:latin typeface="Times" pitchFamily="18" charset="0"/>
            </a:endParaRPr>
          </a:p>
        </p:txBody>
      </p:sp>
      <p:sp>
        <p:nvSpPr>
          <p:cNvPr id="5" name="Up Arrow 4"/>
          <p:cNvSpPr/>
          <p:nvPr/>
        </p:nvSpPr>
        <p:spPr>
          <a:xfrm rot="10800000">
            <a:off x="4876800" y="4686264"/>
            <a:ext cx="381000" cy="60960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rgbClr val="0000FF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9918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746040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alpha val="40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00B050"/>
              </a:solidFill>
              <a:effectLst/>
              <a:latin typeface="Times" pitchFamily="18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609600" y="1752600"/>
            <a:ext cx="7543800" cy="3570208"/>
          </a:xfrm>
          <a:prstGeom prst="rect">
            <a:avLst/>
          </a:prstGeom>
          <a:solidFill>
            <a:schemeClr val="bg1">
              <a:alpha val="78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None/>
              <a:defRPr sz="3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2800">
                <a:solidFill>
                  <a:schemeClr val="accent3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3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accent3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accent3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</a:pPr>
            <a:r>
              <a:rPr lang="en-US" sz="2400" baseline="0" dirty="0">
                <a:solidFill>
                  <a:srgbClr val="000000"/>
                </a:solidFill>
              </a:rPr>
              <a:t>While placing JavaScript files at the bottom of the page is a best practice for website performance, when including the </a:t>
            </a:r>
            <a:r>
              <a:rPr lang="en-US" sz="2400" baseline="0" dirty="0" err="1">
                <a:solidFill>
                  <a:srgbClr val="000000"/>
                </a:solidFill>
              </a:rPr>
              <a:t>anywhere.js</a:t>
            </a:r>
            <a:r>
              <a:rPr lang="en-US" sz="2400" baseline="0" dirty="0">
                <a:solidFill>
                  <a:srgbClr val="000000"/>
                </a:solidFill>
              </a:rPr>
              <a:t> file, always</a:t>
            </a:r>
            <a:r>
              <a:rPr lang="en-US" sz="2400" b="1" baseline="0" dirty="0">
                <a:solidFill>
                  <a:srgbClr val="000000"/>
                </a:solidFill>
              </a:rPr>
              <a:t> </a:t>
            </a:r>
            <a:r>
              <a:rPr lang="en-US" sz="2400" b="1" baseline="0" dirty="0">
                <a:solidFill>
                  <a:srgbClr val="800000"/>
                </a:solidFill>
              </a:rPr>
              <a:t>place the file as close to the top of the page as possible</a:t>
            </a:r>
            <a:r>
              <a:rPr lang="en-US" sz="2400" baseline="0" dirty="0">
                <a:solidFill>
                  <a:srgbClr val="000000"/>
                </a:solidFill>
              </a:rPr>
              <a:t>. </a:t>
            </a:r>
            <a:endParaRPr lang="en-US" sz="2400" baseline="0" dirty="0" smtClean="0">
              <a:solidFill>
                <a:srgbClr val="000000"/>
              </a:solidFill>
            </a:endParaRPr>
          </a:p>
          <a:p>
            <a:pPr marL="0" indent="0">
              <a:spcBef>
                <a:spcPts val="600"/>
              </a:spcBef>
            </a:pPr>
            <a:r>
              <a:rPr lang="en-US" sz="2400" baseline="0" dirty="0" smtClean="0">
                <a:solidFill>
                  <a:srgbClr val="000000"/>
                </a:solidFill>
              </a:rPr>
              <a:t>The </a:t>
            </a:r>
            <a:r>
              <a:rPr lang="en-US" sz="2400" b="1" baseline="0" dirty="0" err="1">
                <a:solidFill>
                  <a:srgbClr val="800000"/>
                </a:solidFill>
              </a:rPr>
              <a:t>anywhere.js</a:t>
            </a:r>
            <a:r>
              <a:rPr lang="en-US" sz="2400" b="1" baseline="0" dirty="0">
                <a:solidFill>
                  <a:srgbClr val="800000"/>
                </a:solidFill>
              </a:rPr>
              <a:t> file is small </a:t>
            </a:r>
            <a:r>
              <a:rPr lang="en-US" sz="2400" baseline="0" dirty="0">
                <a:solidFill>
                  <a:srgbClr val="000000"/>
                </a:solidFill>
              </a:rPr>
              <a:t>(&lt;3KB) and is delivered to the page </a:t>
            </a:r>
            <a:r>
              <a:rPr lang="en-US" sz="2400" baseline="0" dirty="0" err="1">
                <a:solidFill>
                  <a:srgbClr val="000000"/>
                </a:solidFill>
              </a:rPr>
              <a:t>GZIP'd</a:t>
            </a:r>
            <a:r>
              <a:rPr lang="en-US" sz="2400" baseline="0" dirty="0">
                <a:solidFill>
                  <a:srgbClr val="000000"/>
                </a:solidFill>
              </a:rPr>
              <a:t>. </a:t>
            </a:r>
            <a:endParaRPr lang="en-US" sz="2400" baseline="0" dirty="0" smtClean="0">
              <a:solidFill>
                <a:srgbClr val="000000"/>
              </a:solidFill>
            </a:endParaRPr>
          </a:p>
          <a:p>
            <a:pPr marL="0" indent="0">
              <a:spcBef>
                <a:spcPts val="600"/>
              </a:spcBef>
            </a:pPr>
            <a:r>
              <a:rPr lang="en-US" sz="2400" baseline="0" dirty="0" smtClean="0">
                <a:solidFill>
                  <a:srgbClr val="000000"/>
                </a:solidFill>
              </a:rPr>
              <a:t>Further</a:t>
            </a:r>
            <a:r>
              <a:rPr lang="en-US" sz="2400" baseline="0" dirty="0">
                <a:solidFill>
                  <a:srgbClr val="000000"/>
                </a:solidFill>
              </a:rPr>
              <a:t>, all </a:t>
            </a:r>
            <a:r>
              <a:rPr lang="en-US" sz="2400" b="1" baseline="0" dirty="0" err="1">
                <a:solidFill>
                  <a:srgbClr val="800000"/>
                </a:solidFill>
              </a:rPr>
              <a:t>dependancies</a:t>
            </a:r>
            <a:r>
              <a:rPr lang="en-US" sz="2400" b="1" baseline="0" dirty="0">
                <a:solidFill>
                  <a:srgbClr val="800000"/>
                </a:solidFill>
              </a:rPr>
              <a:t> for @Anywhere features are loaded asynchronously</a:t>
            </a:r>
            <a:r>
              <a:rPr lang="en-US" sz="2400" baseline="0" dirty="0">
                <a:solidFill>
                  <a:srgbClr val="000000"/>
                </a:solidFill>
              </a:rPr>
              <a:t>, on-demand so as to not impact performance of the host page</a:t>
            </a:r>
            <a:r>
              <a:rPr lang="en-US" sz="2400" baseline="0" dirty="0" smtClean="0">
                <a:solidFill>
                  <a:srgbClr val="000000"/>
                </a:solidFill>
              </a:rPr>
              <a:t>.</a:t>
            </a:r>
            <a:endParaRPr lang="en-US" sz="2400" baseline="0" dirty="0" smtClean="0">
              <a:solidFill>
                <a:srgbClr val="000000"/>
              </a:solidFill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33187300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alphaModFix amt="79000"/>
          </a:blip>
          <a:stretch>
            <a:fillRect/>
          </a:stretch>
        </p:blipFill>
        <p:spPr>
          <a:xfrm>
            <a:off x="-104293" y="0"/>
            <a:ext cx="9386250" cy="6858000"/>
          </a:xfrm>
          <a:prstGeom prst="rect">
            <a:avLst/>
          </a:prstGeom>
        </p:spPr>
      </p:pic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76200" y="1828800"/>
            <a:ext cx="8915400" cy="4708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6000" b="1" baseline="0" dirty="0" smtClean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Helvetica"/>
                <a:cs typeface="Helvetica"/>
              </a:rPr>
              <a:t>three facts:</a:t>
            </a:r>
          </a:p>
          <a:p>
            <a:pPr marL="1260475" lvl="1" indent="-803275">
              <a:spcBef>
                <a:spcPts val="0"/>
              </a:spcBef>
              <a:buAutoNum type="arabicPeriod"/>
              <a:defRPr/>
            </a:pPr>
            <a:r>
              <a:rPr lang="en-US" sz="4800" b="1" baseline="0" dirty="0" smtClean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Helvetica"/>
                <a:cs typeface="Helvetica"/>
              </a:rPr>
              <a:t>failures happen</a:t>
            </a:r>
          </a:p>
          <a:p>
            <a:pPr marL="1260475" lvl="1" indent="-803275">
              <a:spcBef>
                <a:spcPts val="0"/>
              </a:spcBef>
              <a:buAutoNum type="arabicPeriod"/>
              <a:defRPr/>
            </a:pPr>
            <a:r>
              <a:rPr lang="en-US" sz="4800" b="1" baseline="0" dirty="0" smtClean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Helvetica"/>
                <a:cs typeface="Helvetica"/>
              </a:rPr>
              <a:t>304 &amp; 200 both produce frontend SPOF</a:t>
            </a:r>
          </a:p>
          <a:p>
            <a:pPr marL="1260475" lvl="1" indent="-803275">
              <a:spcBef>
                <a:spcPts val="0"/>
              </a:spcBef>
              <a:buAutoNum type="arabicPeriod"/>
              <a:defRPr/>
            </a:pPr>
            <a:r>
              <a:rPr lang="en-US" sz="4800" b="1" baseline="0" dirty="0" err="1" smtClean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Helvetica"/>
                <a:cs typeface="Helvetica"/>
              </a:rPr>
              <a:t>anywhere.js</a:t>
            </a:r>
            <a:r>
              <a:rPr lang="en-US" sz="4800" b="1" baseline="0" dirty="0" smtClean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Helvetica"/>
                <a:cs typeface="Helvetica"/>
              </a:rPr>
              <a:t> expires after 15 minutes</a:t>
            </a:r>
            <a:endParaRPr lang="en-US" sz="6000" b="1" baseline="0" dirty="0">
              <a:solidFill>
                <a:schemeClr val="bg1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90556485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alphaModFix amt="5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7391400" cy="1143000"/>
          </a:xfrm>
        </p:spPr>
        <p:txBody>
          <a:bodyPr/>
          <a:lstStyle/>
          <a:p>
            <a:pPr algn="l"/>
            <a:r>
              <a:rPr lang="en-US" sz="6000" dirty="0" smtClean="0"/>
              <a:t>snippet cache times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0"/>
            <a:ext cx="8991600" cy="4648200"/>
          </a:xfrm>
        </p:spPr>
        <p:txBody>
          <a:bodyPr/>
          <a:lstStyle/>
          <a:p>
            <a:r>
              <a:rPr lang="en-US" spc="-150" dirty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cs typeface="Courier New"/>
              </a:rPr>
              <a:t>http://platform.twitter.com/</a:t>
            </a:r>
            <a:r>
              <a:rPr lang="en-US" spc="-150" dirty="0" err="1" smtClean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cs typeface="Courier New"/>
              </a:rPr>
              <a:t>widgets.js</a:t>
            </a:r>
            <a:r>
              <a:rPr lang="en-US" spc="-150" dirty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cs typeface="Courier New"/>
              </a:rPr>
              <a:t> </a:t>
            </a:r>
            <a:r>
              <a:rPr lang="en-US" spc="-150" dirty="0" smtClean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cs typeface="Courier New"/>
              </a:rPr>
              <a:t>- 30 </a:t>
            </a:r>
            <a:r>
              <a:rPr lang="en-US" spc="-150" dirty="0" err="1" smtClean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cs typeface="Courier New"/>
              </a:rPr>
              <a:t>mins</a:t>
            </a:r>
            <a:endParaRPr lang="en-US" spc="-150" dirty="0" smtClean="0"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cs typeface="Courier New"/>
            </a:endParaRPr>
          </a:p>
          <a:p>
            <a:r>
              <a:rPr lang="en-US" spc="-150" dirty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cs typeface="Courier New"/>
              </a:rPr>
              <a:t>http://connect.facebook.net/en_US/</a:t>
            </a:r>
            <a:r>
              <a:rPr lang="en-US" spc="-150" dirty="0" err="1" smtClean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cs typeface="Courier New"/>
              </a:rPr>
              <a:t>all.js</a:t>
            </a:r>
            <a:r>
              <a:rPr lang="en-US" spc="-150" dirty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cs typeface="Courier New"/>
              </a:rPr>
              <a:t> </a:t>
            </a:r>
            <a:r>
              <a:rPr lang="en-US" spc="-150" dirty="0" smtClean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cs typeface="Courier New"/>
              </a:rPr>
              <a:t>- 15 </a:t>
            </a:r>
            <a:r>
              <a:rPr lang="en-US" spc="-150" dirty="0" err="1" smtClean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cs typeface="Courier New"/>
              </a:rPr>
              <a:t>mins</a:t>
            </a:r>
            <a:endParaRPr lang="en-US" spc="-150" dirty="0" smtClean="0"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cs typeface="Courier New"/>
            </a:endParaRPr>
          </a:p>
          <a:p>
            <a:r>
              <a:rPr lang="en-US" spc="-150" dirty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cs typeface="Courier New"/>
              </a:rPr>
              <a:t>http://www.google-analytics.com/</a:t>
            </a:r>
            <a:r>
              <a:rPr lang="en-US" spc="-150" dirty="0" err="1" smtClean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cs typeface="Courier New"/>
              </a:rPr>
              <a:t>ga.js</a:t>
            </a:r>
            <a:r>
              <a:rPr lang="en-US" spc="-150" dirty="0" smtClean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cs typeface="Courier New"/>
              </a:rPr>
              <a:t> - 120 </a:t>
            </a:r>
            <a:r>
              <a:rPr lang="en-US" spc="-150" dirty="0" err="1" smtClean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cs typeface="Courier New"/>
              </a:rPr>
              <a:t>mins</a:t>
            </a:r>
            <a:endParaRPr lang="en-US" spc="-150" dirty="0" smtClean="0"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34114769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alphaModFix amt="76000"/>
          </a:blip>
          <a:stretch>
            <a:fillRect/>
          </a:stretch>
        </p:blipFill>
        <p:spPr>
          <a:xfrm flipH="1">
            <a:off x="-1137978" y="0"/>
            <a:ext cx="10281978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09600"/>
            <a:ext cx="8382000" cy="4712059"/>
          </a:xfrm>
        </p:spPr>
        <p:txBody>
          <a:bodyPr>
            <a:spAutoFit/>
          </a:bodyPr>
          <a:lstStyle/>
          <a:p>
            <a:r>
              <a:rPr lang="en-US" sz="3800" spc="-150" dirty="0" smtClean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cs typeface="Courier New"/>
              </a:rPr>
              <a:t>“bootstrap scripts” often have short cache times</a:t>
            </a:r>
          </a:p>
          <a:p>
            <a:r>
              <a:rPr lang="en-US" sz="3800" spc="-150" dirty="0" smtClean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cs typeface="Courier New"/>
              </a:rPr>
              <a:t>more frequent Conditional GET requests means frontend SPOF is more likely</a:t>
            </a:r>
          </a:p>
          <a:p>
            <a:r>
              <a:rPr lang="en-US" sz="3800" spc="-150" dirty="0" smtClean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cs typeface="Courier New"/>
              </a:rPr>
              <a:t>but short cache times is the only way snippet owners can push updates</a:t>
            </a:r>
          </a:p>
          <a:p>
            <a:r>
              <a:rPr lang="en-US" sz="3800" spc="-150" dirty="0" smtClean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cs typeface="Courier New"/>
              </a:rPr>
              <a:t>or is it? </a:t>
            </a:r>
          </a:p>
        </p:txBody>
      </p:sp>
    </p:spTree>
    <p:extLst>
      <p:ext uri="{BB962C8B-B14F-4D97-AF65-F5344CB8AC3E}">
        <p14:creationId xmlns:p14="http://schemas.microsoft.com/office/powerpoint/2010/main" val="150878195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3"/>
          <p:cNvSpPr txBox="1">
            <a:spLocks/>
          </p:cNvSpPr>
          <p:nvPr/>
        </p:nvSpPr>
        <p:spPr>
          <a:xfrm>
            <a:off x="0" y="76200"/>
            <a:ext cx="9144000" cy="830997"/>
          </a:xfrm>
          <a:prstGeom prst="rect">
            <a:avLst/>
          </a:prstGeom>
        </p:spPr>
        <p:txBody>
          <a:bodyPr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r>
              <a:rPr lang="en-AU" sz="4800" baseline="0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self-updating bootstrap scripts</a:t>
            </a:r>
            <a:endParaRPr lang="en-US" sz="4800" baseline="0" dirty="0" smtClean="0">
              <a:solidFill>
                <a:schemeClr val="tx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  <p:sp>
        <p:nvSpPr>
          <p:cNvPr id="5" name="Round Single Corner Rectangle 4"/>
          <p:cNvSpPr/>
          <p:nvPr/>
        </p:nvSpPr>
        <p:spPr>
          <a:xfrm>
            <a:off x="0" y="6553200"/>
            <a:ext cx="4724400" cy="307777"/>
          </a:xfrm>
          <a:prstGeom prst="round1Rect">
            <a:avLst/>
          </a:prstGeom>
          <a:solidFill>
            <a:srgbClr val="000000">
              <a:alpha val="83137"/>
            </a:srgbClr>
          </a:solidFill>
        </p:spPr>
        <p:txBody>
          <a:bodyPr wrap="square">
            <a:spAutoFit/>
          </a:bodyPr>
          <a:lstStyle/>
          <a:p>
            <a:r>
              <a:rPr lang="en-US" sz="1400" baseline="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stevesouders.com</a:t>
            </a:r>
            <a:r>
              <a:rPr lang="en-US" sz="1400" baseline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/blog/2012/05/22/self-updating-scripts/</a:t>
            </a: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-228600" y="739914"/>
            <a:ext cx="9144000" cy="646331"/>
          </a:xfrm>
          <a:prstGeom prst="rect">
            <a:avLst/>
          </a:prstGeom>
        </p:spPr>
        <p:txBody>
          <a:bodyPr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pPr algn="r"/>
            <a:r>
              <a:rPr lang="en-AU" sz="2800" baseline="0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with </a:t>
            </a:r>
            <a:r>
              <a:rPr lang="en-AU" sz="3600" baseline="0" dirty="0" err="1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Stoyan</a:t>
            </a:r>
            <a:r>
              <a:rPr lang="en-AU" sz="3600" baseline="0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 </a:t>
            </a:r>
            <a:r>
              <a:rPr lang="en-AU" sz="3600" baseline="0" dirty="0" err="1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Stefanov</a:t>
            </a:r>
            <a:endParaRPr lang="en-US" sz="4400" baseline="0" dirty="0" smtClean="0">
              <a:solidFill>
                <a:schemeClr val="tx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8651469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381000" y="1295400"/>
            <a:ext cx="3733800" cy="142808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baseline="0" dirty="0" err="1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bootstrap.js</a:t>
            </a:r>
            <a:r>
              <a:rPr lang="en-US" sz="2400" b="1" baseline="0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:</a:t>
            </a:r>
          </a:p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baseline="0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  </a:t>
            </a:r>
            <a:r>
              <a:rPr lang="en-US" sz="2400" b="1" baseline="0" dirty="0" err="1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var</a:t>
            </a:r>
            <a:r>
              <a:rPr lang="en-US" sz="2400" b="1" baseline="0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 v=“1.7”;</a:t>
            </a:r>
          </a:p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baseline="0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  </a:t>
            </a:r>
            <a:r>
              <a:rPr lang="en-US" sz="2400" b="1" baseline="0" dirty="0" err="1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scriptelem.src</a:t>
            </a:r>
            <a:r>
              <a:rPr lang="en-US" sz="2400" b="1" baseline="0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 = “</a:t>
            </a:r>
            <a:r>
              <a:rPr lang="en-US" sz="2400" b="1" baseline="0" dirty="0" err="1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beacon.js?v</a:t>
            </a:r>
            <a:r>
              <a:rPr lang="en-US" sz="2400" b="1" baseline="0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=”+v;</a:t>
            </a:r>
            <a:endParaRPr lang="en-US" sz="2000" b="1" baseline="0" dirty="0" smtClean="0">
              <a:solidFill>
                <a:schemeClr val="tx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Courier New"/>
              <a:cs typeface="Courier New"/>
            </a:endParaRPr>
          </a:p>
        </p:txBody>
      </p:sp>
      <p:sp>
        <p:nvSpPr>
          <p:cNvPr id="3" name="Title 3"/>
          <p:cNvSpPr txBox="1">
            <a:spLocks/>
          </p:cNvSpPr>
          <p:nvPr/>
        </p:nvSpPr>
        <p:spPr>
          <a:xfrm>
            <a:off x="0" y="76200"/>
            <a:ext cx="4584261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r>
              <a:rPr lang="en-AU" sz="5400" baseline="0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client</a:t>
            </a:r>
            <a:endParaRPr lang="en-US" sz="5400" baseline="0" dirty="0" smtClean="0">
              <a:solidFill>
                <a:schemeClr val="tx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4559739" y="76200"/>
            <a:ext cx="4584261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r>
              <a:rPr lang="en-AU" sz="5400" baseline="0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server</a:t>
            </a:r>
            <a:endParaRPr lang="en-US" sz="5400" baseline="0" dirty="0" smtClean="0">
              <a:solidFill>
                <a:schemeClr val="tx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4572000" y="0"/>
            <a:ext cx="76200" cy="68580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 rot="10800000">
            <a:off x="3886200" y="2236112"/>
            <a:ext cx="137160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5715000" y="1295400"/>
            <a:ext cx="2438400" cy="76328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baseline="0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cs typeface="Courier New"/>
              </a:rPr>
              <a:t>current version is 1.7</a:t>
            </a:r>
            <a:endParaRPr lang="en-US" sz="2000" b="1" baseline="0" dirty="0" smtClean="0">
              <a:solidFill>
                <a:schemeClr val="tx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cs typeface="Courier New"/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3886200" y="1676400"/>
            <a:ext cx="137160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3810000" y="1855113"/>
            <a:ext cx="1371600" cy="43088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baseline="0" dirty="0" smtClean="0">
                <a:solidFill>
                  <a:srgbClr val="0000FF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200</a:t>
            </a:r>
            <a:endParaRPr lang="en-US" sz="2000" b="1" baseline="0" dirty="0" smtClean="0">
              <a:solidFill>
                <a:srgbClr val="0000FF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Courier New"/>
              <a:cs typeface="Courier New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381000" y="3429000"/>
            <a:ext cx="3733800" cy="43088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baseline="0" dirty="0" err="1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beacon.js</a:t>
            </a:r>
            <a:r>
              <a:rPr lang="en-US" sz="2400" b="1" baseline="0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:</a:t>
            </a:r>
          </a:p>
        </p:txBody>
      </p:sp>
      <p:cxnSp>
        <p:nvCxnSpPr>
          <p:cNvPr id="16" name="Straight Arrow Connector 15"/>
          <p:cNvCxnSpPr/>
          <p:nvPr/>
        </p:nvCxnSpPr>
        <p:spPr bwMode="auto">
          <a:xfrm rot="10800000">
            <a:off x="3886200" y="4369712"/>
            <a:ext cx="137160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>
            <a:off x="3886200" y="3810000"/>
            <a:ext cx="137160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Rectangle 3"/>
          <p:cNvSpPr txBox="1">
            <a:spLocks noChangeArrowheads="1"/>
          </p:cNvSpPr>
          <p:nvPr/>
        </p:nvSpPr>
        <p:spPr>
          <a:xfrm>
            <a:off x="3810000" y="3379113"/>
            <a:ext cx="2895600" cy="43088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baseline="0" dirty="0" smtClean="0">
                <a:solidFill>
                  <a:srgbClr val="0000FF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?v=1.7&amp;log...</a:t>
            </a:r>
            <a:endParaRPr lang="en-US" sz="2000" b="1" baseline="0" dirty="0" smtClean="0">
              <a:solidFill>
                <a:srgbClr val="0000FF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Courier New"/>
              <a:cs typeface="Courier New"/>
            </a:endParaRP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>
          <a:xfrm>
            <a:off x="3810000" y="3988713"/>
            <a:ext cx="1371600" cy="43088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baseline="0" dirty="0" smtClean="0">
                <a:solidFill>
                  <a:srgbClr val="0000FF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204</a:t>
            </a:r>
            <a:endParaRPr lang="en-US" sz="2000" b="1" baseline="0" dirty="0" smtClean="0">
              <a:solidFill>
                <a:srgbClr val="0000FF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Courier New"/>
              <a:cs typeface="Courier New"/>
            </a:endParaRPr>
          </a:p>
        </p:txBody>
      </p:sp>
      <p:sp>
        <p:nvSpPr>
          <p:cNvPr id="21" name="Rectangle 3"/>
          <p:cNvSpPr txBox="1">
            <a:spLocks noChangeArrowheads="1"/>
          </p:cNvSpPr>
          <p:nvPr/>
        </p:nvSpPr>
        <p:spPr>
          <a:xfrm>
            <a:off x="4495800" y="2236113"/>
            <a:ext cx="3733800" cy="43088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baseline="0" dirty="0" err="1" smtClean="0">
                <a:solidFill>
                  <a:srgbClr val="0000FF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maxage</a:t>
            </a:r>
            <a:r>
              <a:rPr lang="en-US" sz="2400" b="1" baseline="0" dirty="0" smtClean="0">
                <a:solidFill>
                  <a:srgbClr val="0000FF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=604800</a:t>
            </a:r>
            <a:endParaRPr lang="en-US" sz="2000" b="1" baseline="0" dirty="0" smtClean="0">
              <a:solidFill>
                <a:srgbClr val="0000FF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133485003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1"/>
      <p:bldP spid="19" grpId="0"/>
      <p:bldP spid="20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alphaModFix amt="55000"/>
          </a:blip>
          <a:stretch>
            <a:fillRect/>
          </a:stretch>
        </p:blipFill>
        <p:spPr>
          <a:xfrm>
            <a:off x="-609600" y="0"/>
            <a:ext cx="10278970" cy="6858000"/>
          </a:xfrm>
          <a:prstGeom prst="rect">
            <a:avLst/>
          </a:prstGeom>
        </p:spPr>
      </p:pic>
      <p:sp>
        <p:nvSpPr>
          <p:cNvPr id="2" name="Text Box 11"/>
          <p:cNvSpPr txBox="1">
            <a:spLocks noChangeArrowheads="1"/>
          </p:cNvSpPr>
          <p:nvPr/>
        </p:nvSpPr>
        <p:spPr bwMode="auto">
          <a:xfrm>
            <a:off x="152400" y="3058447"/>
            <a:ext cx="8991600" cy="3647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5400" b="1" baseline="0" dirty="0" smtClean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Helvetica"/>
                <a:cs typeface="Helvetica"/>
              </a:rPr>
              <a:t>synchronous scripts block all following elements from rendering</a:t>
            </a:r>
          </a:p>
          <a:p>
            <a:pPr>
              <a:spcBef>
                <a:spcPts val="1800"/>
              </a:spcBef>
              <a:defRPr/>
            </a:pPr>
            <a:r>
              <a:rPr lang="en-US" sz="5400" b="1" baseline="0" dirty="0" smtClean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Helvetica"/>
                <a:cs typeface="Helvetica"/>
              </a:rPr>
              <a:t>in all browsers</a:t>
            </a:r>
          </a:p>
        </p:txBody>
      </p:sp>
    </p:spTree>
    <p:extLst>
      <p:ext uri="{BB962C8B-B14F-4D97-AF65-F5344CB8AC3E}">
        <p14:creationId xmlns:p14="http://schemas.microsoft.com/office/powerpoint/2010/main" val="322258290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381000" y="1295400"/>
            <a:ext cx="3733800" cy="43088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baseline="0" dirty="0" err="1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bootstrap.js</a:t>
            </a:r>
            <a:r>
              <a:rPr lang="en-US" sz="2400" b="1" baseline="0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:</a:t>
            </a:r>
          </a:p>
        </p:txBody>
      </p:sp>
      <p:sp>
        <p:nvSpPr>
          <p:cNvPr id="3" name="Title 3"/>
          <p:cNvSpPr txBox="1">
            <a:spLocks/>
          </p:cNvSpPr>
          <p:nvPr/>
        </p:nvSpPr>
        <p:spPr>
          <a:xfrm>
            <a:off x="0" y="76200"/>
            <a:ext cx="4584261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r>
              <a:rPr lang="en-AU" sz="5400" baseline="0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client</a:t>
            </a:r>
            <a:endParaRPr lang="en-US" sz="5400" baseline="0" dirty="0" smtClean="0">
              <a:solidFill>
                <a:schemeClr val="tx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4559739" y="76200"/>
            <a:ext cx="4584261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r>
              <a:rPr lang="en-AU" sz="5400" baseline="0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server</a:t>
            </a:r>
            <a:endParaRPr lang="en-US" sz="5400" baseline="0" dirty="0" smtClean="0">
              <a:solidFill>
                <a:schemeClr val="tx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4572000" y="0"/>
            <a:ext cx="76200" cy="68580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5715000" y="1295400"/>
            <a:ext cx="2895600" cy="76328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baseline="0" dirty="0" err="1" smtClean="0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cs typeface="Courier New"/>
              </a:rPr>
              <a:t>bootstrap.js</a:t>
            </a:r>
            <a:r>
              <a:rPr lang="en-US" sz="2400" b="1" baseline="0" dirty="0" smtClean="0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cs typeface="Courier New"/>
              </a:rPr>
              <a:t> updated to 1.8</a:t>
            </a:r>
            <a:endParaRPr lang="en-US" sz="2000" b="1" baseline="0" dirty="0" smtClean="0">
              <a:solidFill>
                <a:srgbClr val="FF000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cs typeface="Courier New"/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3886200" y="1676400"/>
            <a:ext cx="137160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381000" y="3429000"/>
            <a:ext cx="3733800" cy="43088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baseline="0" dirty="0" err="1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beacon.js</a:t>
            </a:r>
            <a:r>
              <a:rPr lang="en-US" sz="2400" b="1" baseline="0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:</a:t>
            </a:r>
          </a:p>
        </p:txBody>
      </p:sp>
      <p:cxnSp>
        <p:nvCxnSpPr>
          <p:cNvPr id="16" name="Straight Arrow Connector 15"/>
          <p:cNvCxnSpPr/>
          <p:nvPr/>
        </p:nvCxnSpPr>
        <p:spPr bwMode="auto">
          <a:xfrm rot="10800000">
            <a:off x="3886200" y="4369712"/>
            <a:ext cx="137160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>
            <a:off x="3886200" y="3810000"/>
            <a:ext cx="137160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Rectangle 3"/>
          <p:cNvSpPr txBox="1">
            <a:spLocks noChangeArrowheads="1"/>
          </p:cNvSpPr>
          <p:nvPr/>
        </p:nvSpPr>
        <p:spPr>
          <a:xfrm>
            <a:off x="3810000" y="3379113"/>
            <a:ext cx="2895600" cy="43088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baseline="0" dirty="0" smtClean="0">
                <a:solidFill>
                  <a:srgbClr val="0000FF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?v=1.7&amp;log...</a:t>
            </a:r>
            <a:endParaRPr lang="en-US" sz="2000" b="1" baseline="0" dirty="0" smtClean="0">
              <a:solidFill>
                <a:srgbClr val="0000FF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Courier New"/>
              <a:cs typeface="Courier New"/>
            </a:endParaRP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>
          <a:xfrm>
            <a:off x="3810000" y="3988713"/>
            <a:ext cx="1371600" cy="43088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baseline="0" dirty="0" smtClean="0">
                <a:solidFill>
                  <a:srgbClr val="0000FF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200</a:t>
            </a:r>
            <a:endParaRPr lang="en-US" sz="2000" b="1" baseline="0" dirty="0" smtClean="0">
              <a:solidFill>
                <a:srgbClr val="0000FF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Courier New"/>
              <a:cs typeface="Courier New"/>
            </a:endParaRPr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>
          <a:xfrm>
            <a:off x="457200" y="1752600"/>
            <a:ext cx="3048000" cy="43088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baseline="0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cs typeface="Courier New"/>
              </a:rPr>
              <a:t>read from cache</a:t>
            </a:r>
            <a:endParaRPr lang="en-US" sz="2000" b="1" baseline="0" dirty="0" smtClean="0">
              <a:solidFill>
                <a:schemeClr val="tx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cs typeface="Courier New"/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4271125" y="1371600"/>
            <a:ext cx="609600" cy="5334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rot="5400000">
            <a:off x="4271125" y="1378728"/>
            <a:ext cx="609600" cy="5334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Rectangle 3"/>
          <p:cNvSpPr txBox="1">
            <a:spLocks noChangeArrowheads="1"/>
          </p:cNvSpPr>
          <p:nvPr/>
        </p:nvSpPr>
        <p:spPr>
          <a:xfrm>
            <a:off x="2667000" y="4640318"/>
            <a:ext cx="6629400" cy="176048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baseline="0" dirty="0" err="1">
                <a:solidFill>
                  <a:schemeClr val="tx1"/>
                </a:solidFill>
                <a:latin typeface="Courier New"/>
                <a:cs typeface="Courier New"/>
              </a:rPr>
              <a:t>var</a:t>
            </a:r>
            <a:r>
              <a:rPr lang="en-US" sz="2400" b="1" baseline="0" dirty="0">
                <a:solidFill>
                  <a:schemeClr val="tx1"/>
                </a:solidFill>
                <a:latin typeface="Courier New"/>
                <a:cs typeface="Courier New"/>
              </a:rPr>
              <a:t> iframe1 = </a:t>
            </a:r>
            <a:r>
              <a:rPr lang="en-US" sz="2400" b="1" baseline="0" dirty="0" err="1">
                <a:solidFill>
                  <a:schemeClr val="tx1"/>
                </a:solidFill>
                <a:latin typeface="Courier New"/>
                <a:cs typeface="Courier New"/>
              </a:rPr>
              <a:t>document.createElement</a:t>
            </a:r>
            <a:r>
              <a:rPr lang="en-US" sz="2400" b="1" baseline="0" dirty="0">
                <a:solidFill>
                  <a:schemeClr val="tx1"/>
                </a:solidFill>
                <a:latin typeface="Courier New"/>
                <a:cs typeface="Courier New"/>
              </a:rPr>
              <a:t>("</a:t>
            </a:r>
            <a:r>
              <a:rPr lang="en-US" sz="2400" b="1" baseline="0" dirty="0" err="1">
                <a:solidFill>
                  <a:schemeClr val="tx1"/>
                </a:solidFill>
                <a:latin typeface="Courier New"/>
                <a:cs typeface="Courier New"/>
              </a:rPr>
              <a:t>iframe</a:t>
            </a:r>
            <a:r>
              <a:rPr lang="en-US" sz="2400" b="1" baseline="0" dirty="0">
                <a:solidFill>
                  <a:schemeClr val="tx1"/>
                </a:solidFill>
                <a:latin typeface="Courier New"/>
                <a:cs typeface="Courier New"/>
              </a:rPr>
              <a:t>");</a:t>
            </a:r>
          </a:p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baseline="0" dirty="0">
                <a:solidFill>
                  <a:schemeClr val="tx1"/>
                </a:solidFill>
                <a:latin typeface="Courier New"/>
                <a:cs typeface="Courier New"/>
              </a:rPr>
              <a:t>iframe1.style.display = "none”;</a:t>
            </a:r>
          </a:p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baseline="0" dirty="0">
                <a:solidFill>
                  <a:schemeClr val="tx1"/>
                </a:solidFill>
                <a:latin typeface="Courier New"/>
                <a:cs typeface="Courier New"/>
              </a:rPr>
              <a:t>iframe1.src = </a:t>
            </a:r>
            <a:r>
              <a:rPr lang="en-US" sz="2400" b="1" baseline="0" dirty="0" smtClean="0">
                <a:solidFill>
                  <a:schemeClr val="tx1"/>
                </a:solidFill>
                <a:latin typeface="Courier New"/>
                <a:cs typeface="Courier New"/>
              </a:rPr>
              <a:t>”</a:t>
            </a:r>
            <a:r>
              <a:rPr lang="en-US" sz="2400" b="1" baseline="0" dirty="0" err="1" smtClean="0">
                <a:solidFill>
                  <a:schemeClr val="tx1"/>
                </a:solidFill>
                <a:latin typeface="Courier New"/>
                <a:cs typeface="Courier New"/>
              </a:rPr>
              <a:t>update.php</a:t>
            </a:r>
            <a:r>
              <a:rPr lang="en-US" sz="2400" b="1" baseline="0" dirty="0" smtClean="0">
                <a:solidFill>
                  <a:schemeClr val="tx1"/>
                </a:solidFill>
                <a:latin typeface="Courier New"/>
                <a:cs typeface="Courier New"/>
              </a:rPr>
              <a:t>"</a:t>
            </a:r>
            <a:r>
              <a:rPr lang="en-US" sz="2400" b="1" baseline="0" dirty="0">
                <a:solidFill>
                  <a:schemeClr val="tx1"/>
                </a:solidFill>
                <a:latin typeface="Courier New"/>
                <a:cs typeface="Courier New"/>
              </a:rPr>
              <a:t>;</a:t>
            </a:r>
          </a:p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baseline="0" dirty="0" err="1">
                <a:solidFill>
                  <a:schemeClr val="tx1"/>
                </a:solidFill>
                <a:latin typeface="Courier New"/>
                <a:cs typeface="Courier New"/>
              </a:rPr>
              <a:t>document.body.appendChild</a:t>
            </a:r>
            <a:r>
              <a:rPr lang="en-US" sz="2400" b="1" baseline="0" dirty="0">
                <a:solidFill>
                  <a:schemeClr val="tx1"/>
                </a:solidFill>
                <a:latin typeface="Courier New"/>
                <a:cs typeface="Courier New"/>
              </a:rPr>
              <a:t>(iframe1);</a:t>
            </a:r>
            <a:endParaRPr lang="en-US" sz="2000" b="1" baseline="0" dirty="0" smtClean="0">
              <a:solidFill>
                <a:schemeClr val="tx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Courier New"/>
              <a:cs typeface="Courier New"/>
            </a:endParaRPr>
          </a:p>
        </p:txBody>
      </p:sp>
      <p:sp>
        <p:nvSpPr>
          <p:cNvPr id="24" name="Title 3"/>
          <p:cNvSpPr txBox="1">
            <a:spLocks/>
          </p:cNvSpPr>
          <p:nvPr/>
        </p:nvSpPr>
        <p:spPr>
          <a:xfrm>
            <a:off x="0" y="762000"/>
            <a:ext cx="2895600" cy="584776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pPr algn="l"/>
            <a:r>
              <a:rPr lang="en-AU" sz="3200" baseline="0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next day…</a:t>
            </a:r>
            <a:endParaRPr lang="en-US" sz="3200" baseline="0" dirty="0" smtClean="0">
              <a:solidFill>
                <a:schemeClr val="tx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367708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381000" y="1295400"/>
            <a:ext cx="2895600" cy="43088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baseline="0" dirty="0" err="1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update.php</a:t>
            </a:r>
            <a:endParaRPr lang="en-US" sz="2400" b="1" baseline="0" dirty="0" smtClean="0">
              <a:solidFill>
                <a:schemeClr val="tx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Courier New"/>
              <a:cs typeface="Courier New"/>
            </a:endParaRPr>
          </a:p>
        </p:txBody>
      </p:sp>
      <p:sp>
        <p:nvSpPr>
          <p:cNvPr id="3" name="Title 3"/>
          <p:cNvSpPr txBox="1">
            <a:spLocks/>
          </p:cNvSpPr>
          <p:nvPr/>
        </p:nvSpPr>
        <p:spPr>
          <a:xfrm>
            <a:off x="0" y="76200"/>
            <a:ext cx="4584261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r>
              <a:rPr lang="en-AU" sz="5400" baseline="0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client</a:t>
            </a:r>
            <a:endParaRPr lang="en-US" sz="5400" baseline="0" dirty="0" smtClean="0">
              <a:solidFill>
                <a:schemeClr val="tx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4559739" y="76200"/>
            <a:ext cx="4584261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r>
              <a:rPr lang="en-AU" sz="5400" baseline="0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server</a:t>
            </a:r>
            <a:endParaRPr lang="en-US" sz="5400" baseline="0" dirty="0" smtClean="0">
              <a:solidFill>
                <a:schemeClr val="tx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4572000" y="0"/>
            <a:ext cx="76200" cy="68580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 rot="10800000">
            <a:off x="3886200" y="2133599"/>
            <a:ext cx="137160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>
            <a:off x="3886200" y="1573887"/>
            <a:ext cx="137160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3962400" y="2209800"/>
            <a:ext cx="5715000" cy="329628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 b="1" baseline="0" dirty="0">
                <a:solidFill>
                  <a:srgbClr val="000000"/>
                </a:solidFill>
                <a:latin typeface="Courier New"/>
                <a:cs typeface="Courier New"/>
              </a:rPr>
              <a:t>&lt;script </a:t>
            </a:r>
            <a:r>
              <a:rPr lang="en-US" sz="2400" b="1" baseline="0" dirty="0" err="1">
                <a:solidFill>
                  <a:srgbClr val="000000"/>
                </a:solidFill>
                <a:latin typeface="Courier New"/>
                <a:cs typeface="Courier New"/>
              </a:rPr>
              <a:t>src</a:t>
            </a:r>
            <a:r>
              <a:rPr lang="en-US" sz="2400" b="1" baseline="0" dirty="0" smtClean="0">
                <a:solidFill>
                  <a:srgbClr val="000000"/>
                </a:solidFill>
                <a:latin typeface="Courier New"/>
                <a:cs typeface="Courier New"/>
              </a:rPr>
              <a:t>=“</a:t>
            </a:r>
            <a:r>
              <a:rPr lang="en-US" sz="2400" b="1" baseline="0" dirty="0" err="1" smtClean="0">
                <a:solidFill>
                  <a:srgbClr val="000000"/>
                </a:solidFill>
                <a:latin typeface="Courier New"/>
                <a:cs typeface="Courier New"/>
              </a:rPr>
              <a:t>bootstrap.js</a:t>
            </a:r>
            <a:r>
              <a:rPr lang="en-US" sz="2400" b="1" baseline="0" dirty="0" smtClean="0">
                <a:solidFill>
                  <a:srgbClr val="000000"/>
                </a:solidFill>
                <a:latin typeface="Courier New"/>
                <a:cs typeface="Courier New"/>
              </a:rPr>
              <a:t>"&gt;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 b="1" baseline="0" dirty="0" smtClean="0">
                <a:solidFill>
                  <a:srgbClr val="000000"/>
                </a:solidFill>
                <a:latin typeface="Courier New"/>
                <a:cs typeface="Courier New"/>
              </a:rPr>
              <a:t>&lt;/script&gt;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 b="1" baseline="0" dirty="0" smtClean="0">
                <a:solidFill>
                  <a:srgbClr val="000000"/>
                </a:solidFill>
                <a:latin typeface="Courier New"/>
                <a:cs typeface="Courier New"/>
              </a:rPr>
              <a:t>&lt;</a:t>
            </a:r>
            <a:r>
              <a:rPr lang="en-US" sz="2400" b="1" baseline="0" dirty="0">
                <a:solidFill>
                  <a:srgbClr val="000000"/>
                </a:solidFill>
                <a:latin typeface="Courier New"/>
                <a:cs typeface="Courier New"/>
              </a:rPr>
              <a:t>script&gt;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 b="1" baseline="0" dirty="0">
                <a:solidFill>
                  <a:srgbClr val="000000"/>
                </a:solidFill>
                <a:latin typeface="Courier New"/>
                <a:cs typeface="Courier New"/>
              </a:rPr>
              <a:t>if (</a:t>
            </a:r>
            <a:r>
              <a:rPr lang="en-US" sz="2400" b="1" baseline="0" dirty="0" err="1">
                <a:solidFill>
                  <a:srgbClr val="000000"/>
                </a:solidFill>
                <a:latin typeface="Courier New"/>
                <a:cs typeface="Courier New"/>
              </a:rPr>
              <a:t>location.hash</a:t>
            </a:r>
            <a:r>
              <a:rPr lang="en-US" sz="2400" b="1" baseline="0" dirty="0">
                <a:solidFill>
                  <a:srgbClr val="000000"/>
                </a:solidFill>
                <a:latin typeface="Courier New"/>
                <a:cs typeface="Courier New"/>
              </a:rPr>
              <a:t> === '') {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 b="1" baseline="0" dirty="0">
                <a:solidFill>
                  <a:srgbClr val="000000"/>
                </a:solidFill>
                <a:latin typeface="Courier New"/>
                <a:cs typeface="Courier New"/>
              </a:rPr>
              <a:t>  </a:t>
            </a:r>
            <a:r>
              <a:rPr lang="en-US" sz="2400" b="1" baseline="0" dirty="0" err="1">
                <a:solidFill>
                  <a:srgbClr val="000000"/>
                </a:solidFill>
                <a:latin typeface="Courier New"/>
                <a:cs typeface="Courier New"/>
              </a:rPr>
              <a:t>location.hash</a:t>
            </a:r>
            <a:r>
              <a:rPr lang="en-US" sz="2400" b="1" baseline="0" dirty="0">
                <a:solidFill>
                  <a:srgbClr val="000000"/>
                </a:solidFill>
                <a:latin typeface="Courier New"/>
                <a:cs typeface="Courier New"/>
              </a:rPr>
              <a:t> = "check”;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 b="1" baseline="0" dirty="0">
                <a:solidFill>
                  <a:srgbClr val="000000"/>
                </a:solidFill>
                <a:latin typeface="Courier New"/>
                <a:cs typeface="Courier New"/>
              </a:rPr>
              <a:t>  </a:t>
            </a:r>
            <a:r>
              <a:rPr lang="en-US" sz="2400" b="1" baseline="0" dirty="0" err="1">
                <a:solidFill>
                  <a:srgbClr val="000000"/>
                </a:solidFill>
                <a:latin typeface="Courier New"/>
                <a:cs typeface="Courier New"/>
              </a:rPr>
              <a:t>location.reload</a:t>
            </a:r>
            <a:r>
              <a:rPr lang="en-US" sz="2400" b="1" baseline="0" dirty="0">
                <a:solidFill>
                  <a:srgbClr val="000000"/>
                </a:solidFill>
                <a:latin typeface="Courier New"/>
                <a:cs typeface="Courier New"/>
              </a:rPr>
              <a:t>(true);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 b="1" baseline="0" dirty="0">
                <a:solidFill>
                  <a:srgbClr val="000000"/>
                </a:solidFill>
                <a:latin typeface="Courier New"/>
                <a:cs typeface="Courier New"/>
              </a:rPr>
              <a:t>}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 b="1" baseline="0" dirty="0">
                <a:solidFill>
                  <a:srgbClr val="000000"/>
                </a:solidFill>
                <a:latin typeface="Courier New"/>
                <a:cs typeface="Courier New"/>
              </a:rPr>
              <a:t>&lt;/script&gt;</a:t>
            </a: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152400" y="5366490"/>
            <a:ext cx="3886200" cy="126291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baseline="0" dirty="0" smtClean="0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cs typeface="Courier New"/>
              </a:rPr>
              <a:t>on reload </a:t>
            </a:r>
            <a:r>
              <a:rPr lang="en-US" sz="2800" b="1" baseline="0" dirty="0" err="1" smtClean="0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cs typeface="Courier New"/>
              </a:rPr>
              <a:t>bootstrap.js</a:t>
            </a:r>
            <a:r>
              <a:rPr lang="en-US" sz="2800" b="1" baseline="0" dirty="0" smtClean="0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cs typeface="Courier New"/>
              </a:rPr>
              <a:t> is re-requested and overwrites cache</a:t>
            </a:r>
            <a:endParaRPr lang="en-US" sz="2400" b="1" baseline="0" dirty="0" smtClean="0">
              <a:solidFill>
                <a:srgbClr val="FF000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cs typeface="Courier New"/>
            </a:endParaRP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>
          <a:xfrm>
            <a:off x="3810000" y="1752600"/>
            <a:ext cx="1371600" cy="43088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baseline="0" dirty="0" smtClean="0">
                <a:solidFill>
                  <a:srgbClr val="0000FF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200</a:t>
            </a:r>
            <a:endParaRPr lang="en-US" sz="2000" b="1" baseline="0" dirty="0" smtClean="0">
              <a:solidFill>
                <a:srgbClr val="0000FF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Courier New"/>
              <a:cs typeface="Courier New"/>
            </a:endParaRPr>
          </a:p>
        </p:txBody>
      </p:sp>
      <p:cxnSp>
        <p:nvCxnSpPr>
          <p:cNvPr id="20" name="Straight Arrow Connector 19"/>
          <p:cNvCxnSpPr/>
          <p:nvPr/>
        </p:nvCxnSpPr>
        <p:spPr bwMode="auto">
          <a:xfrm rot="10800000">
            <a:off x="3886200" y="6503312"/>
            <a:ext cx="137160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>
            <a:off x="3886200" y="5943600"/>
            <a:ext cx="137160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" name="Rectangle 3"/>
          <p:cNvSpPr txBox="1">
            <a:spLocks noChangeArrowheads="1"/>
          </p:cNvSpPr>
          <p:nvPr/>
        </p:nvSpPr>
        <p:spPr>
          <a:xfrm>
            <a:off x="3810000" y="6122313"/>
            <a:ext cx="1371600" cy="43088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baseline="0" dirty="0" smtClean="0">
                <a:solidFill>
                  <a:srgbClr val="0000FF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200</a:t>
            </a:r>
            <a:endParaRPr lang="en-US" sz="2000" b="1" baseline="0" dirty="0" smtClean="0">
              <a:solidFill>
                <a:srgbClr val="0000FF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Courier New"/>
              <a:cs typeface="Courier New"/>
            </a:endParaRPr>
          </a:p>
        </p:txBody>
      </p:sp>
      <p:sp>
        <p:nvSpPr>
          <p:cNvPr id="23" name="Rectangle 3"/>
          <p:cNvSpPr txBox="1">
            <a:spLocks noChangeArrowheads="1"/>
          </p:cNvSpPr>
          <p:nvPr/>
        </p:nvSpPr>
        <p:spPr>
          <a:xfrm>
            <a:off x="152400" y="2242290"/>
            <a:ext cx="3886200" cy="87511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baseline="0" dirty="0" err="1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cs typeface="Courier New"/>
              </a:rPr>
              <a:t>bootstrap.js</a:t>
            </a:r>
            <a:r>
              <a:rPr lang="en-US" sz="2800" b="1" baseline="0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cs typeface="Courier New"/>
              </a:rPr>
              <a:t> is still read from cache</a:t>
            </a:r>
            <a:endParaRPr lang="en-US" sz="2400" b="1" baseline="0" dirty="0" smtClean="0">
              <a:solidFill>
                <a:schemeClr val="tx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123034225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9" grpId="0"/>
      <p:bldP spid="22" grpId="0"/>
      <p:bldP spid="2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381000" y="1455696"/>
            <a:ext cx="8973628" cy="459715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4800" b="1" baseline="0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piggyback on dynamic request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4800" b="1" baseline="0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pass cached version # to server: </a:t>
            </a:r>
            <a:r>
              <a:rPr lang="en-US" sz="4800" b="1" baseline="0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?v=127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4800" b="1" baseline="0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server returns:</a:t>
            </a:r>
          </a:p>
          <a:p>
            <a:pPr lvl="1" eaLnBrk="1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4400" b="1" baseline="0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204 – no update</a:t>
            </a:r>
          </a:p>
          <a:p>
            <a:pPr lvl="1" eaLnBrk="1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4400" b="1" baseline="0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JS – new version available</a:t>
            </a:r>
          </a:p>
        </p:txBody>
      </p:sp>
      <p:sp>
        <p:nvSpPr>
          <p:cNvPr id="3" name="Title 3"/>
          <p:cNvSpPr txBox="1">
            <a:spLocks/>
          </p:cNvSpPr>
          <p:nvPr/>
        </p:nvSpPr>
        <p:spPr>
          <a:xfrm>
            <a:off x="0" y="76200"/>
            <a:ext cx="91440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r>
              <a:rPr lang="en-AU" sz="5400" baseline="0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part 1: update notification</a:t>
            </a:r>
            <a:endParaRPr lang="en-US" sz="5400" baseline="0" dirty="0" smtClean="0">
              <a:solidFill>
                <a:schemeClr val="tx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4628432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381000" y="1455696"/>
            <a:ext cx="8973628" cy="389029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4800" b="1" strike="sngStrike" baseline="0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re-request dynamically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4800" b="1" strike="sngStrike" baseline="0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rev the URL (querystring)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4800" b="1" strike="sngStrike" baseline="0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XHR w/ </a:t>
            </a:r>
            <a:r>
              <a:rPr lang="en-US" sz="4800" b="1" strike="sngStrike" baseline="0" dirty="0" err="1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setRequestHeader</a:t>
            </a:r>
            <a:endParaRPr lang="en-US" sz="4800" b="1" strike="sngStrike" baseline="0" dirty="0" smtClean="0">
              <a:solidFill>
                <a:schemeClr val="tx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4800" b="1" baseline="0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reload </a:t>
            </a:r>
            <a:r>
              <a:rPr lang="en-US" sz="4800" b="1" baseline="0" dirty="0" err="1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iframe</a:t>
            </a:r>
            <a:r>
              <a:rPr lang="en-US" sz="4800" b="1" baseline="0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containing bootstrap script</a:t>
            </a:r>
            <a:endParaRPr lang="en-US" sz="4400" b="1" baseline="0" dirty="0" smtClean="0">
              <a:solidFill>
                <a:schemeClr val="tx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Title 3"/>
          <p:cNvSpPr txBox="1">
            <a:spLocks/>
          </p:cNvSpPr>
          <p:nvPr/>
        </p:nvSpPr>
        <p:spPr>
          <a:xfrm>
            <a:off x="0" y="76200"/>
            <a:ext cx="91440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r>
              <a:rPr lang="en-AU" sz="5400" baseline="0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part 2: overwrite cache</a:t>
            </a:r>
            <a:endParaRPr lang="en-US" sz="5400" baseline="0" dirty="0" smtClean="0">
              <a:solidFill>
                <a:schemeClr val="tx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4572000"/>
            <a:ext cx="6350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73922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152400" y="1455696"/>
            <a:ext cx="9220200" cy="419191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4800" b="1" baseline="0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load bootstrap script: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2400" b="1" baseline="0" dirty="0" err="1" smtClean="0">
                <a:solidFill>
                  <a:schemeClr val="tx1"/>
                </a:solidFill>
                <a:latin typeface="Courier New"/>
                <a:cs typeface="Courier New"/>
              </a:rPr>
              <a:t>var</a:t>
            </a:r>
            <a:r>
              <a:rPr lang="en-US" sz="2400" b="1" baseline="0" dirty="0" smtClean="0">
                <a:solidFill>
                  <a:schemeClr val="tx1"/>
                </a:solidFill>
                <a:latin typeface="Courier New"/>
                <a:cs typeface="Courier New"/>
              </a:rPr>
              <a:t> s1=</a:t>
            </a:r>
            <a:r>
              <a:rPr lang="en-US" sz="2400" b="1" baseline="0" dirty="0" err="1" smtClean="0">
                <a:solidFill>
                  <a:schemeClr val="tx1"/>
                </a:solidFill>
                <a:latin typeface="Courier New"/>
                <a:cs typeface="Courier New"/>
              </a:rPr>
              <a:t>document.createElement</a:t>
            </a:r>
            <a:r>
              <a:rPr lang="en-US" sz="2400" b="1" baseline="0" dirty="0">
                <a:solidFill>
                  <a:schemeClr val="tx1"/>
                </a:solidFill>
                <a:latin typeface="Courier New"/>
                <a:cs typeface="Courier New"/>
              </a:rPr>
              <a:t>('script')</a:t>
            </a:r>
            <a:r>
              <a:rPr lang="en-US" sz="2400" b="1" baseline="0" dirty="0" smtClean="0">
                <a:solidFill>
                  <a:schemeClr val="tx1"/>
                </a:solidFill>
                <a:latin typeface="Courier New"/>
                <a:cs typeface="Courier New"/>
              </a:rPr>
              <a:t>;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2400" b="1" baseline="0" dirty="0" smtClean="0">
                <a:solidFill>
                  <a:schemeClr val="tx1"/>
                </a:solidFill>
                <a:latin typeface="Courier New"/>
                <a:cs typeface="Courier New"/>
              </a:rPr>
              <a:t>s1</a:t>
            </a:r>
            <a:r>
              <a:rPr lang="en-US" sz="2400" b="1" baseline="0" dirty="0">
                <a:solidFill>
                  <a:schemeClr val="tx1"/>
                </a:solidFill>
                <a:latin typeface="Courier New"/>
                <a:cs typeface="Courier New"/>
              </a:rPr>
              <a:t>.</a:t>
            </a:r>
            <a:r>
              <a:rPr lang="en-US" sz="2400" b="1" baseline="0" dirty="0" smtClean="0">
                <a:solidFill>
                  <a:schemeClr val="tx1"/>
                </a:solidFill>
                <a:latin typeface="Courier New"/>
                <a:cs typeface="Courier New"/>
              </a:rPr>
              <a:t>async=true;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2400" b="1" baseline="0" dirty="0" smtClean="0">
                <a:solidFill>
                  <a:schemeClr val="tx1"/>
                </a:solidFill>
                <a:latin typeface="Courier New"/>
                <a:cs typeface="Courier New"/>
              </a:rPr>
              <a:t>s1</a:t>
            </a:r>
            <a:r>
              <a:rPr lang="en-US" sz="2400" b="1" baseline="0" dirty="0">
                <a:solidFill>
                  <a:schemeClr val="tx1"/>
                </a:solidFill>
                <a:latin typeface="Courier New"/>
                <a:cs typeface="Courier New"/>
              </a:rPr>
              <a:t>.</a:t>
            </a:r>
            <a:r>
              <a:rPr lang="en-US" sz="2400" b="1" baseline="0" dirty="0" smtClean="0">
                <a:solidFill>
                  <a:schemeClr val="tx1"/>
                </a:solidFill>
                <a:latin typeface="Courier New"/>
                <a:cs typeface="Courier New"/>
              </a:rPr>
              <a:t>src='</a:t>
            </a:r>
            <a:r>
              <a:rPr lang="en-US" sz="2400" b="1" baseline="0" dirty="0">
                <a:solidFill>
                  <a:schemeClr val="tx1"/>
                </a:solidFill>
                <a:latin typeface="Courier New"/>
                <a:cs typeface="Courier New"/>
              </a:rPr>
              <a:t>http://</a:t>
            </a:r>
            <a:r>
              <a:rPr lang="en-US" sz="2400" b="1" baseline="0" dirty="0" err="1">
                <a:solidFill>
                  <a:schemeClr val="tx1"/>
                </a:solidFill>
                <a:latin typeface="Courier New"/>
                <a:cs typeface="Courier New"/>
              </a:rPr>
              <a:t>souders.org</a:t>
            </a:r>
            <a:r>
              <a:rPr lang="en-US" sz="2400" b="1" baseline="0" dirty="0">
                <a:solidFill>
                  <a:schemeClr val="tx1"/>
                </a:solidFill>
                <a:latin typeface="Courier New"/>
                <a:cs typeface="Courier New"/>
              </a:rPr>
              <a:t>/tests/</a:t>
            </a:r>
            <a:r>
              <a:rPr lang="en-US" sz="2400" b="1" baseline="0" dirty="0" err="1">
                <a:solidFill>
                  <a:schemeClr val="tx1"/>
                </a:solidFill>
                <a:latin typeface="Courier New"/>
                <a:cs typeface="Courier New"/>
              </a:rPr>
              <a:t>selfupdating</a:t>
            </a:r>
            <a:r>
              <a:rPr lang="en-US" sz="2400" b="1" baseline="0" dirty="0">
                <a:solidFill>
                  <a:schemeClr val="tx1"/>
                </a:solidFill>
                <a:latin typeface="Courier New"/>
                <a:cs typeface="Courier New"/>
              </a:rPr>
              <a:t>/</a:t>
            </a:r>
            <a:r>
              <a:rPr lang="en-US" sz="2400" b="1" baseline="0" dirty="0" err="1" smtClean="0">
                <a:solidFill>
                  <a:schemeClr val="tx1"/>
                </a:solidFill>
                <a:latin typeface="Courier New"/>
                <a:cs typeface="Courier New"/>
              </a:rPr>
              <a:t>bootstrap.js</a:t>
            </a:r>
            <a:r>
              <a:rPr lang="en-US" sz="2400" b="1" baseline="0" dirty="0" smtClean="0">
                <a:solidFill>
                  <a:schemeClr val="tx1"/>
                </a:solidFill>
                <a:latin typeface="Courier New"/>
                <a:cs typeface="Courier New"/>
              </a:rPr>
              <a:t>’;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2400" b="1" baseline="0" dirty="0" err="1" smtClean="0">
                <a:solidFill>
                  <a:schemeClr val="tx1"/>
                </a:solidFill>
                <a:latin typeface="Courier New"/>
                <a:cs typeface="Courier New"/>
              </a:rPr>
              <a:t>var</a:t>
            </a:r>
            <a:r>
              <a:rPr lang="en-US" sz="2400" b="1" baseline="0" dirty="0" smtClean="0">
                <a:solidFill>
                  <a:schemeClr val="tx1"/>
                </a:solidFill>
                <a:latin typeface="Courier New"/>
                <a:cs typeface="Courier New"/>
              </a:rPr>
              <a:t> s0=</a:t>
            </a:r>
            <a:r>
              <a:rPr lang="en-US" sz="2400" b="1" baseline="0" dirty="0" err="1" smtClean="0">
                <a:solidFill>
                  <a:schemeClr val="tx1"/>
                </a:solidFill>
                <a:latin typeface="Courier New"/>
                <a:cs typeface="Courier New"/>
              </a:rPr>
              <a:t>document.getElementsByTagName</a:t>
            </a:r>
            <a:r>
              <a:rPr lang="en-US" sz="2400" b="1" baseline="0" dirty="0">
                <a:solidFill>
                  <a:schemeClr val="tx1"/>
                </a:solidFill>
                <a:latin typeface="Courier New"/>
                <a:cs typeface="Courier New"/>
              </a:rPr>
              <a:t>('</a:t>
            </a:r>
            <a:r>
              <a:rPr lang="en-US" sz="2400" b="1" baseline="0" dirty="0" smtClean="0">
                <a:solidFill>
                  <a:schemeClr val="tx1"/>
                </a:solidFill>
                <a:latin typeface="Courier New"/>
                <a:cs typeface="Courier New"/>
              </a:rPr>
              <a:t>script’)[</a:t>
            </a:r>
            <a:r>
              <a:rPr lang="en-US" sz="2400" b="1" baseline="0" dirty="0">
                <a:solidFill>
                  <a:schemeClr val="tx1"/>
                </a:solidFill>
                <a:latin typeface="Courier New"/>
                <a:cs typeface="Courier New"/>
              </a:rPr>
              <a:t>0</a:t>
            </a:r>
            <a:r>
              <a:rPr lang="en-US" sz="2400" b="1" baseline="0" dirty="0" smtClean="0">
                <a:solidFill>
                  <a:schemeClr val="tx1"/>
                </a:solidFill>
                <a:latin typeface="Courier New"/>
                <a:cs typeface="Courier New"/>
              </a:rPr>
              <a:t>];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2400" b="1" baseline="0" dirty="0" smtClean="0">
                <a:solidFill>
                  <a:schemeClr val="tx1"/>
                </a:solidFill>
                <a:latin typeface="Courier New"/>
                <a:cs typeface="Courier New"/>
              </a:rPr>
              <a:t>s0</a:t>
            </a:r>
            <a:r>
              <a:rPr lang="en-US" sz="2400" b="1" baseline="0" dirty="0">
                <a:solidFill>
                  <a:schemeClr val="tx1"/>
                </a:solidFill>
                <a:latin typeface="Courier New"/>
                <a:cs typeface="Courier New"/>
              </a:rPr>
              <a:t>.parentNode.insertBefore(s1, s0</a:t>
            </a:r>
            <a:r>
              <a:rPr lang="en-US" sz="2400" b="1" baseline="0" dirty="0" smtClean="0">
                <a:solidFill>
                  <a:schemeClr val="tx1"/>
                </a:solidFill>
                <a:latin typeface="Courier New"/>
                <a:cs typeface="Courier New"/>
              </a:rPr>
              <a:t>);</a:t>
            </a:r>
            <a:r>
              <a:rPr lang="en-US" sz="2400" b="1" baseline="0" dirty="0">
                <a:solidFill>
                  <a:schemeClr val="tx1"/>
                </a:solidFill>
                <a:latin typeface="Courier New"/>
                <a:cs typeface="Courier New"/>
              </a:rPr>
              <a:t/>
            </a:r>
            <a:br>
              <a:rPr lang="en-US" sz="2400" b="1" baseline="0" dirty="0">
                <a:solidFill>
                  <a:schemeClr val="tx1"/>
                </a:solidFill>
                <a:latin typeface="Courier New"/>
                <a:cs typeface="Courier New"/>
              </a:rPr>
            </a:br>
            <a:endParaRPr lang="en-US" sz="2400" b="1" baseline="0" dirty="0" smtClean="0">
              <a:solidFill>
                <a:schemeClr val="tx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Courier New"/>
              <a:cs typeface="Courier New"/>
            </a:endParaRPr>
          </a:p>
        </p:txBody>
      </p:sp>
      <p:sp>
        <p:nvSpPr>
          <p:cNvPr id="3" name="Title 3"/>
          <p:cNvSpPr txBox="1">
            <a:spLocks/>
          </p:cNvSpPr>
          <p:nvPr/>
        </p:nvSpPr>
        <p:spPr>
          <a:xfrm>
            <a:off x="0" y="76200"/>
            <a:ext cx="91440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r>
              <a:rPr lang="en-AU" sz="5400" baseline="0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example</a:t>
            </a:r>
            <a:endParaRPr lang="en-US" sz="5400" baseline="0" dirty="0" smtClean="0">
              <a:solidFill>
                <a:schemeClr val="tx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  <p:sp>
        <p:nvSpPr>
          <p:cNvPr id="5" name="Round Single Corner Rectangle 4"/>
          <p:cNvSpPr/>
          <p:nvPr/>
        </p:nvSpPr>
        <p:spPr>
          <a:xfrm>
            <a:off x="0" y="6553200"/>
            <a:ext cx="3200400" cy="307777"/>
          </a:xfrm>
          <a:prstGeom prst="round1Rect">
            <a:avLst/>
          </a:prstGeom>
          <a:solidFill>
            <a:srgbClr val="000000">
              <a:alpha val="83137"/>
            </a:srgbClr>
          </a:solidFill>
        </p:spPr>
        <p:txBody>
          <a:bodyPr wrap="square">
            <a:spAutoFit/>
          </a:bodyPr>
          <a:lstStyle/>
          <a:p>
            <a:r>
              <a:rPr lang="en-US" sz="1400" baseline="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stevesouders.com</a:t>
            </a:r>
            <a:r>
              <a:rPr lang="en-US" sz="1400" baseline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/tests/</a:t>
            </a:r>
            <a:r>
              <a:rPr lang="en-US" sz="1400" baseline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selfupdating</a:t>
            </a:r>
            <a:r>
              <a:rPr lang="en-US" sz="1400" baseline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59714500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152400" y="381000"/>
            <a:ext cx="9220200" cy="588468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4800" b="1" baseline="0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send beacon: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2400" b="1" baseline="0" dirty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http://</a:t>
            </a:r>
            <a:r>
              <a:rPr lang="en-US" sz="2400" b="1" baseline="0" dirty="0" err="1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souders.org</a:t>
            </a:r>
            <a:r>
              <a:rPr lang="en-US" sz="2400" b="1" baseline="0" dirty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/tests/</a:t>
            </a:r>
            <a:r>
              <a:rPr lang="en-US" sz="2400" b="1" baseline="0" dirty="0" err="1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selfupdating</a:t>
            </a:r>
            <a:r>
              <a:rPr lang="en-US" sz="2400" b="1" baseline="0" dirty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/</a:t>
            </a:r>
            <a:r>
              <a:rPr lang="en-US" sz="2400" b="1" baseline="0" dirty="0" err="1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beacon.js?v</a:t>
            </a:r>
            <a:r>
              <a:rPr lang="en-US" sz="2400" b="1" baseline="0" dirty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=02:29:</a:t>
            </a:r>
            <a:r>
              <a:rPr lang="en-US" sz="2400" b="1" baseline="0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53</a:t>
            </a:r>
            <a:endParaRPr lang="en-US" sz="4800" b="1" baseline="0" dirty="0" smtClean="0">
              <a:solidFill>
                <a:schemeClr val="tx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Courier New"/>
              <a:cs typeface="Courier New"/>
            </a:endParaRP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</a:pPr>
            <a:endParaRPr lang="en-US" sz="1800" b="1" baseline="0" dirty="0" smtClean="0">
              <a:solidFill>
                <a:schemeClr val="tx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4800" b="1" baseline="0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beacon response triggers update: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2400" b="1" baseline="0" dirty="0" err="1">
                <a:solidFill>
                  <a:schemeClr val="tx1"/>
                </a:solidFill>
                <a:latin typeface="Courier New"/>
                <a:cs typeface="Courier New"/>
              </a:rPr>
              <a:t>var</a:t>
            </a:r>
            <a:r>
              <a:rPr lang="en-US" sz="2400" b="1" baseline="0" dirty="0">
                <a:solidFill>
                  <a:schemeClr val="tx1"/>
                </a:solidFill>
                <a:latin typeface="Courier New"/>
                <a:cs typeface="Courier New"/>
              </a:rPr>
              <a:t> iframe1 = </a:t>
            </a:r>
            <a:r>
              <a:rPr lang="en-US" sz="2400" b="1" baseline="0" dirty="0" err="1">
                <a:solidFill>
                  <a:schemeClr val="tx1"/>
                </a:solidFill>
                <a:latin typeface="Courier New"/>
                <a:cs typeface="Courier New"/>
              </a:rPr>
              <a:t>document.createElement</a:t>
            </a:r>
            <a:r>
              <a:rPr lang="en-US" sz="2400" b="1" baseline="0" dirty="0">
                <a:solidFill>
                  <a:schemeClr val="tx1"/>
                </a:solidFill>
                <a:latin typeface="Courier New"/>
                <a:cs typeface="Courier New"/>
              </a:rPr>
              <a:t>("</a:t>
            </a:r>
            <a:r>
              <a:rPr lang="en-US" sz="2400" b="1" baseline="0" dirty="0" err="1">
                <a:solidFill>
                  <a:schemeClr val="tx1"/>
                </a:solidFill>
                <a:latin typeface="Courier New"/>
                <a:cs typeface="Courier New"/>
              </a:rPr>
              <a:t>iframe</a:t>
            </a:r>
            <a:r>
              <a:rPr lang="en-US" sz="2400" b="1" baseline="0" dirty="0">
                <a:solidFill>
                  <a:schemeClr val="tx1"/>
                </a:solidFill>
                <a:latin typeface="Courier New"/>
                <a:cs typeface="Courier New"/>
              </a:rPr>
              <a:t>")</a:t>
            </a:r>
            <a:r>
              <a:rPr lang="en-US" sz="2400" b="1" baseline="0" dirty="0" smtClean="0">
                <a:solidFill>
                  <a:schemeClr val="tx1"/>
                </a:solidFill>
                <a:latin typeface="Courier New"/>
                <a:cs typeface="Courier New"/>
              </a:rPr>
              <a:t>;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2400" b="1" baseline="0" dirty="0" smtClean="0">
                <a:solidFill>
                  <a:schemeClr val="tx1"/>
                </a:solidFill>
                <a:latin typeface="Courier New"/>
                <a:cs typeface="Courier New"/>
              </a:rPr>
              <a:t>iframe1</a:t>
            </a:r>
            <a:r>
              <a:rPr lang="en-US" sz="2400" b="1" baseline="0" dirty="0">
                <a:solidFill>
                  <a:schemeClr val="tx1"/>
                </a:solidFill>
                <a:latin typeface="Courier New"/>
                <a:cs typeface="Courier New"/>
              </a:rPr>
              <a:t>.style.display = "</a:t>
            </a:r>
            <a:r>
              <a:rPr lang="en-US" sz="2400" b="1" baseline="0" dirty="0" smtClean="0">
                <a:solidFill>
                  <a:schemeClr val="tx1"/>
                </a:solidFill>
                <a:latin typeface="Courier New"/>
                <a:cs typeface="Courier New"/>
              </a:rPr>
              <a:t>none”;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2400" b="1" baseline="0" dirty="0" smtClean="0">
                <a:solidFill>
                  <a:schemeClr val="tx1"/>
                </a:solidFill>
                <a:latin typeface="Courier New"/>
                <a:cs typeface="Courier New"/>
              </a:rPr>
              <a:t>iframe1</a:t>
            </a:r>
            <a:r>
              <a:rPr lang="en-US" sz="2400" b="1" baseline="0" dirty="0">
                <a:solidFill>
                  <a:schemeClr val="tx1"/>
                </a:solidFill>
                <a:latin typeface="Courier New"/>
                <a:cs typeface="Courier New"/>
              </a:rPr>
              <a:t>.src = </a:t>
            </a:r>
            <a:r>
              <a:rPr lang="en-US" sz="2400" b="1" baseline="0" dirty="0" smtClean="0">
                <a:solidFill>
                  <a:schemeClr val="tx1"/>
                </a:solidFill>
                <a:latin typeface="Courier New"/>
                <a:cs typeface="Courier New"/>
              </a:rPr>
              <a:t>"http</a:t>
            </a:r>
            <a:r>
              <a:rPr lang="en-US" sz="2400" b="1" baseline="0" dirty="0">
                <a:solidFill>
                  <a:schemeClr val="tx1"/>
                </a:solidFill>
                <a:latin typeface="Courier New"/>
                <a:cs typeface="Courier New"/>
              </a:rPr>
              <a:t>://</a:t>
            </a:r>
            <a:r>
              <a:rPr lang="en-US" sz="2400" b="1" baseline="0" dirty="0" err="1">
                <a:solidFill>
                  <a:schemeClr val="tx1"/>
                </a:solidFill>
                <a:latin typeface="Courier New"/>
                <a:cs typeface="Courier New"/>
              </a:rPr>
              <a:t>souders.org</a:t>
            </a:r>
            <a:r>
              <a:rPr lang="en-US" sz="2400" b="1" baseline="0" dirty="0">
                <a:solidFill>
                  <a:schemeClr val="tx1"/>
                </a:solidFill>
                <a:latin typeface="Courier New"/>
                <a:cs typeface="Courier New"/>
              </a:rPr>
              <a:t>/tests/</a:t>
            </a:r>
            <a:r>
              <a:rPr lang="en-US" sz="2400" b="1" baseline="0" dirty="0" err="1">
                <a:solidFill>
                  <a:schemeClr val="tx1"/>
                </a:solidFill>
                <a:latin typeface="Courier New"/>
                <a:cs typeface="Courier New"/>
              </a:rPr>
              <a:t>selfupdating</a:t>
            </a:r>
            <a:r>
              <a:rPr lang="en-US" sz="2400" b="1" baseline="0" dirty="0">
                <a:solidFill>
                  <a:schemeClr val="tx1"/>
                </a:solidFill>
                <a:latin typeface="Courier New"/>
                <a:cs typeface="Courier New"/>
              </a:rPr>
              <a:t>/</a:t>
            </a:r>
            <a:r>
              <a:rPr lang="en-US" sz="2400" b="1" baseline="0" dirty="0" err="1">
                <a:solidFill>
                  <a:schemeClr val="tx1"/>
                </a:solidFill>
                <a:latin typeface="Courier New"/>
                <a:cs typeface="Courier New"/>
              </a:rPr>
              <a:t>update.php?v</a:t>
            </a:r>
            <a:r>
              <a:rPr lang="en-US" sz="2400" b="1" baseline="0" dirty="0" smtClean="0">
                <a:solidFill>
                  <a:schemeClr val="tx1"/>
                </a:solidFill>
                <a:latin typeface="Courier New"/>
                <a:cs typeface="Courier New"/>
              </a:rPr>
              <a:t>=02:29:53";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2400" b="1" baseline="0" dirty="0" err="1" smtClean="0">
                <a:solidFill>
                  <a:schemeClr val="tx1"/>
                </a:solidFill>
                <a:latin typeface="Courier New"/>
                <a:cs typeface="Courier New"/>
              </a:rPr>
              <a:t>document.body.appendChild</a:t>
            </a:r>
            <a:r>
              <a:rPr lang="en-US" sz="2400" b="1" baseline="0" dirty="0">
                <a:solidFill>
                  <a:schemeClr val="tx1"/>
                </a:solidFill>
                <a:latin typeface="Courier New"/>
                <a:cs typeface="Courier New"/>
              </a:rPr>
              <a:t>(iframe1)</a:t>
            </a:r>
            <a:r>
              <a:rPr lang="en-US" sz="2400" b="1" baseline="0" dirty="0" smtClean="0">
                <a:solidFill>
                  <a:schemeClr val="tx1"/>
                </a:solidFill>
                <a:latin typeface="Courier New"/>
                <a:cs typeface="Courier New"/>
              </a:rPr>
              <a:t>;</a:t>
            </a:r>
            <a:endParaRPr lang="en-US" sz="2400" b="1" baseline="0" dirty="0" smtClean="0">
              <a:solidFill>
                <a:schemeClr val="tx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Courier New"/>
              <a:cs typeface="Courier New"/>
            </a:endParaRPr>
          </a:p>
        </p:txBody>
      </p:sp>
      <p:sp>
        <p:nvSpPr>
          <p:cNvPr id="5" name="Round Single Corner Rectangle 4"/>
          <p:cNvSpPr/>
          <p:nvPr/>
        </p:nvSpPr>
        <p:spPr>
          <a:xfrm>
            <a:off x="0" y="6553200"/>
            <a:ext cx="3200400" cy="307777"/>
          </a:xfrm>
          <a:prstGeom prst="round1Rect">
            <a:avLst/>
          </a:prstGeom>
          <a:solidFill>
            <a:srgbClr val="000000">
              <a:alpha val="83137"/>
            </a:srgbClr>
          </a:solidFill>
        </p:spPr>
        <p:txBody>
          <a:bodyPr wrap="square">
            <a:spAutoFit/>
          </a:bodyPr>
          <a:lstStyle/>
          <a:p>
            <a:r>
              <a:rPr lang="en-US" sz="1400" baseline="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stevesouders.com</a:t>
            </a:r>
            <a:r>
              <a:rPr lang="en-US" sz="1400" baseline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/tests/</a:t>
            </a:r>
            <a:r>
              <a:rPr lang="en-US" sz="1400" baseline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selfupdating</a:t>
            </a:r>
            <a:r>
              <a:rPr lang="en-US" sz="1400" baseline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28801843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152400" y="381000"/>
            <a:ext cx="9220200" cy="579030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4800" b="1" baseline="0" dirty="0" err="1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ifra</a:t>
            </a:r>
            <a:r>
              <a:rPr lang="en-US" sz="4800" b="1" baseline="0" dirty="0" err="1" smtClean="0">
                <a:solidFill>
                  <a:srgbClr val="0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me</a:t>
            </a:r>
            <a:r>
              <a:rPr lang="en-US" sz="4800" b="1" baseline="0" dirty="0" smtClean="0">
                <a:solidFill>
                  <a:srgbClr val="0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reloads itself: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 b="1" baseline="0" dirty="0">
                <a:solidFill>
                  <a:srgbClr val="000000"/>
                </a:solidFill>
                <a:latin typeface="Courier New"/>
                <a:cs typeface="Courier New"/>
              </a:rPr>
              <a:t>&lt;script </a:t>
            </a:r>
            <a:r>
              <a:rPr lang="en-US" sz="2400" b="1" baseline="0" dirty="0" err="1">
                <a:solidFill>
                  <a:srgbClr val="000000"/>
                </a:solidFill>
                <a:latin typeface="Courier New"/>
                <a:cs typeface="Courier New"/>
              </a:rPr>
              <a:t>src</a:t>
            </a:r>
            <a:r>
              <a:rPr lang="en-US" sz="2400" b="1" baseline="0" dirty="0">
                <a:solidFill>
                  <a:srgbClr val="000000"/>
                </a:solidFill>
                <a:latin typeface="Courier New"/>
                <a:cs typeface="Courier New"/>
              </a:rPr>
              <a:t>="http://</a:t>
            </a:r>
            <a:r>
              <a:rPr lang="en-US" sz="2400" b="1" baseline="0" dirty="0" err="1">
                <a:solidFill>
                  <a:srgbClr val="000000"/>
                </a:solidFill>
                <a:latin typeface="Courier New"/>
                <a:cs typeface="Courier New"/>
              </a:rPr>
              <a:t>souders.org</a:t>
            </a:r>
            <a:r>
              <a:rPr lang="en-US" sz="2400" b="1" baseline="0" dirty="0">
                <a:solidFill>
                  <a:srgbClr val="000000"/>
                </a:solidFill>
                <a:latin typeface="Courier New"/>
                <a:cs typeface="Courier New"/>
              </a:rPr>
              <a:t>/tests/</a:t>
            </a:r>
            <a:r>
              <a:rPr lang="en-US" sz="2400" b="1" baseline="0" dirty="0" err="1">
                <a:solidFill>
                  <a:srgbClr val="000000"/>
                </a:solidFill>
                <a:latin typeface="Courier New"/>
                <a:cs typeface="Courier New"/>
              </a:rPr>
              <a:t>selfupdating</a:t>
            </a:r>
            <a:r>
              <a:rPr lang="en-US" sz="2400" b="1" baseline="0" dirty="0">
                <a:solidFill>
                  <a:srgbClr val="000000"/>
                </a:solidFill>
                <a:latin typeface="Courier New"/>
                <a:cs typeface="Courier New"/>
              </a:rPr>
              <a:t>/</a:t>
            </a:r>
            <a:r>
              <a:rPr lang="en-US" sz="2400" b="1" baseline="0" dirty="0" err="1">
                <a:solidFill>
                  <a:srgbClr val="000000"/>
                </a:solidFill>
                <a:latin typeface="Courier New"/>
                <a:cs typeface="Courier New"/>
              </a:rPr>
              <a:t>bootstrap.js</a:t>
            </a:r>
            <a:r>
              <a:rPr lang="en-US" sz="2400" b="1" baseline="0" dirty="0">
                <a:solidFill>
                  <a:srgbClr val="000000"/>
                </a:solidFill>
                <a:latin typeface="Courier New"/>
                <a:cs typeface="Courier New"/>
              </a:rPr>
              <a:t>"</a:t>
            </a:r>
            <a:r>
              <a:rPr lang="en-US" sz="2400" b="1" baseline="0" dirty="0" smtClean="0">
                <a:solidFill>
                  <a:srgbClr val="000000"/>
                </a:solidFill>
                <a:latin typeface="Courier New"/>
                <a:cs typeface="Courier New"/>
              </a:rPr>
              <a:t>&gt;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 b="1" baseline="0" dirty="0" smtClean="0">
                <a:solidFill>
                  <a:srgbClr val="000000"/>
                </a:solidFill>
                <a:latin typeface="Courier New"/>
                <a:cs typeface="Courier New"/>
              </a:rPr>
              <a:t>&lt;</a:t>
            </a:r>
            <a:r>
              <a:rPr lang="en-US" sz="2400" b="1" baseline="0" dirty="0">
                <a:solidFill>
                  <a:srgbClr val="000000"/>
                </a:solidFill>
                <a:latin typeface="Courier New"/>
                <a:cs typeface="Courier New"/>
              </a:rPr>
              <a:t>/script</a:t>
            </a:r>
            <a:r>
              <a:rPr lang="en-US" sz="2400" b="1" baseline="0" dirty="0" smtClean="0">
                <a:solidFill>
                  <a:srgbClr val="000000"/>
                </a:solidFill>
                <a:latin typeface="Courier New"/>
                <a:cs typeface="Courier New"/>
              </a:rPr>
              <a:t>&gt;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 b="1" baseline="0" dirty="0" smtClean="0">
                <a:solidFill>
                  <a:srgbClr val="000000"/>
                </a:solidFill>
                <a:latin typeface="Courier New"/>
                <a:cs typeface="Courier New"/>
              </a:rPr>
              <a:t>&lt;script&gt;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 b="1" baseline="0" dirty="0" smtClean="0">
                <a:solidFill>
                  <a:srgbClr val="000000"/>
                </a:solidFill>
                <a:latin typeface="Courier New"/>
                <a:cs typeface="Courier New"/>
              </a:rPr>
              <a:t>if </a:t>
            </a:r>
            <a:r>
              <a:rPr lang="en-US" sz="2400" b="1" baseline="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2400" b="1" baseline="0" dirty="0" err="1">
                <a:solidFill>
                  <a:srgbClr val="000000"/>
                </a:solidFill>
                <a:latin typeface="Courier New"/>
                <a:cs typeface="Courier New"/>
              </a:rPr>
              <a:t>location.hash</a:t>
            </a:r>
            <a:r>
              <a:rPr lang="en-US" sz="2400" b="1" baseline="0" dirty="0">
                <a:solidFill>
                  <a:srgbClr val="000000"/>
                </a:solidFill>
                <a:latin typeface="Courier New"/>
                <a:cs typeface="Courier New"/>
              </a:rPr>
              <a:t> === '') </a:t>
            </a:r>
            <a:r>
              <a:rPr lang="en-US" sz="2400" b="1" baseline="0" dirty="0" smtClean="0">
                <a:solidFill>
                  <a:srgbClr val="000000"/>
                </a:solidFill>
                <a:latin typeface="Courier New"/>
                <a:cs typeface="Courier New"/>
              </a:rPr>
              <a:t>{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 b="1" baseline="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2400" b="1" baseline="0" dirty="0" smtClean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2400" b="1" baseline="0" dirty="0" err="1" smtClean="0">
                <a:solidFill>
                  <a:srgbClr val="000000"/>
                </a:solidFill>
                <a:latin typeface="Courier New"/>
                <a:cs typeface="Courier New"/>
              </a:rPr>
              <a:t>location.hash</a:t>
            </a:r>
            <a:r>
              <a:rPr lang="en-US" sz="2400" b="1" baseline="0" dirty="0" smtClean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2400" b="1" baseline="0" dirty="0">
                <a:solidFill>
                  <a:srgbClr val="000000"/>
                </a:solidFill>
                <a:latin typeface="Courier New"/>
                <a:cs typeface="Courier New"/>
              </a:rPr>
              <a:t>= "</a:t>
            </a:r>
            <a:r>
              <a:rPr lang="en-US" sz="2400" b="1" baseline="0" dirty="0" smtClean="0">
                <a:solidFill>
                  <a:srgbClr val="000000"/>
                </a:solidFill>
                <a:latin typeface="Courier New"/>
                <a:cs typeface="Courier New"/>
              </a:rPr>
              <a:t>check”;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 b="1" baseline="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2400" b="1" baseline="0" dirty="0" smtClean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2400" b="1" baseline="0" dirty="0" err="1" smtClean="0">
                <a:solidFill>
                  <a:srgbClr val="000000"/>
                </a:solidFill>
                <a:latin typeface="Courier New"/>
                <a:cs typeface="Courier New"/>
              </a:rPr>
              <a:t>location.reload</a:t>
            </a:r>
            <a:r>
              <a:rPr lang="en-US" sz="2400" b="1" baseline="0" dirty="0">
                <a:solidFill>
                  <a:srgbClr val="000000"/>
                </a:solidFill>
                <a:latin typeface="Courier New"/>
                <a:cs typeface="Courier New"/>
              </a:rPr>
              <a:t>(true)</a:t>
            </a:r>
            <a:r>
              <a:rPr lang="en-US" sz="2400" b="1" baseline="0" dirty="0" smtClean="0">
                <a:solidFill>
                  <a:srgbClr val="000000"/>
                </a:solidFill>
                <a:latin typeface="Courier New"/>
                <a:cs typeface="Courier New"/>
              </a:rPr>
              <a:t>;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 b="1" baseline="0" dirty="0" smtClean="0">
                <a:solidFill>
                  <a:srgbClr val="000000"/>
                </a:solidFill>
                <a:latin typeface="Courier New"/>
                <a:cs typeface="Courier New"/>
              </a:rPr>
              <a:t>}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 b="1" baseline="0" dirty="0" smtClean="0">
                <a:solidFill>
                  <a:srgbClr val="000000"/>
                </a:solidFill>
                <a:latin typeface="Courier New"/>
                <a:cs typeface="Courier New"/>
              </a:rPr>
              <a:t>&lt;/script&gt;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4000" b="1" baseline="0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reload triggers (un)Conditional GET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4000" b="1" baseline="0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cached script is updated</a:t>
            </a:r>
            <a:endParaRPr lang="en-US" sz="1800" b="1" baseline="0" dirty="0" smtClean="0">
              <a:solidFill>
                <a:schemeClr val="tx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" name="Round Single Corner Rectangle 4"/>
          <p:cNvSpPr/>
          <p:nvPr/>
        </p:nvSpPr>
        <p:spPr>
          <a:xfrm>
            <a:off x="0" y="6553200"/>
            <a:ext cx="3200400" cy="307777"/>
          </a:xfrm>
          <a:prstGeom prst="round1Rect">
            <a:avLst/>
          </a:prstGeom>
          <a:solidFill>
            <a:srgbClr val="000000">
              <a:alpha val="83137"/>
            </a:srgbClr>
          </a:solidFill>
        </p:spPr>
        <p:txBody>
          <a:bodyPr wrap="square">
            <a:spAutoFit/>
          </a:bodyPr>
          <a:lstStyle/>
          <a:p>
            <a:r>
              <a:rPr lang="en-US" sz="1400" baseline="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stevesouders.com</a:t>
            </a:r>
            <a:r>
              <a:rPr lang="en-US" sz="1400" baseline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/tests/</a:t>
            </a:r>
            <a:r>
              <a:rPr lang="en-US" sz="1400" baseline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selfupdating</a:t>
            </a:r>
            <a:r>
              <a:rPr lang="en-US" sz="1400" baseline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0911974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152400" y="1455696"/>
            <a:ext cx="9220200" cy="284898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4400" b="1" baseline="0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bootstrap scripts can have long cache times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4400" b="1" baseline="0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AND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4400" b="1" baseline="0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get updated when necessary</a:t>
            </a:r>
          </a:p>
        </p:txBody>
      </p:sp>
      <p:sp>
        <p:nvSpPr>
          <p:cNvPr id="3" name="Title 3"/>
          <p:cNvSpPr txBox="1">
            <a:spLocks/>
          </p:cNvSpPr>
          <p:nvPr/>
        </p:nvSpPr>
        <p:spPr>
          <a:xfrm>
            <a:off x="0" y="76200"/>
            <a:ext cx="91440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r>
              <a:rPr lang="en-US" sz="6600" baseline="0" dirty="0">
                <a:solidFill>
                  <a:srgbClr val="000000"/>
                </a:solidFill>
              </a:rPr>
              <a:t>voilà</a:t>
            </a:r>
            <a:endParaRPr lang="en-US" sz="6600" baseline="0" dirty="0" smtClean="0">
              <a:solidFill>
                <a:srgbClr val="00000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5695802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152400" y="1455696"/>
            <a:ext cx="8991600" cy="132241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4400" b="1" baseline="0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the update is used on the </a:t>
            </a:r>
            <a:r>
              <a:rPr lang="en-US" sz="4400" b="1" i="1" baseline="0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next</a:t>
            </a:r>
            <a:r>
              <a:rPr lang="en-US" sz="4400" b="1" baseline="0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page view (like app cache</a:t>
            </a:r>
            <a:r>
              <a:rPr lang="en-US" sz="4400" b="1" baseline="0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)</a:t>
            </a:r>
            <a:endParaRPr lang="en-US" sz="4400" b="1" baseline="0" dirty="0" smtClean="0">
              <a:solidFill>
                <a:schemeClr val="tx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Title 3"/>
          <p:cNvSpPr txBox="1">
            <a:spLocks/>
          </p:cNvSpPr>
          <p:nvPr/>
        </p:nvSpPr>
        <p:spPr>
          <a:xfrm>
            <a:off x="0" y="76200"/>
            <a:ext cx="91440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r>
              <a:rPr lang="en-US" sz="6600" baseline="0" dirty="0" smtClean="0">
                <a:solidFill>
                  <a:srgbClr val="000000"/>
                </a:solidFill>
              </a:rPr>
              <a:t>caveat</a:t>
            </a:r>
            <a:endParaRPr lang="en-US" sz="6600" baseline="0" dirty="0" smtClean="0">
              <a:solidFill>
                <a:srgbClr val="00000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2836101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1945357" cy="6858000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4125569" y="6550223"/>
            <a:ext cx="5247031" cy="340519"/>
          </a:xfrm>
          <a:prstGeom prst="round2DiagRect">
            <a:avLst/>
          </a:prstGeom>
          <a:solidFill>
            <a:srgbClr val="000000">
              <a:alpha val="83137"/>
            </a:srgbClr>
          </a:solidFill>
        </p:spPr>
        <p:txBody>
          <a:bodyPr wrap="square">
            <a:spAutoFit/>
          </a:bodyPr>
          <a:lstStyle/>
          <a:p>
            <a:r>
              <a:rPr lang="en-US" sz="1400" baseline="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lognormal.com</a:t>
            </a:r>
            <a:r>
              <a:rPr lang="en-US" sz="1400" baseline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/blog/2012/06/05/updating-cached-boomerang</a:t>
            </a:r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</a:t>
            </a:r>
            <a:endParaRPr lang="en-US" sz="1400" baseline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7236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4531" y="-183377"/>
            <a:ext cx="9703582" cy="7391401"/>
          </a:xfrm>
          <a:prstGeom prst="rect">
            <a:avLst/>
          </a:prstGeom>
        </p:spPr>
      </p:pic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-152400" y="2286000"/>
            <a:ext cx="9144000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en-US" sz="13800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Helvetica"/>
                <a:cs typeface="Helvetica"/>
              </a:rPr>
              <a:t>#fail</a:t>
            </a:r>
            <a:endParaRPr lang="en-US" sz="13800" baseline="0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60070952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1945357" cy="6858000"/>
          </a:xfrm>
          <a:prstGeom prst="rect">
            <a:avLst/>
          </a:prstGeom>
        </p:spPr>
      </p:pic>
      <p:sp>
        <p:nvSpPr>
          <p:cNvPr id="6" name="Round Diagonal Corner Rectangle 5"/>
          <p:cNvSpPr/>
          <p:nvPr/>
        </p:nvSpPr>
        <p:spPr>
          <a:xfrm>
            <a:off x="4125569" y="6550223"/>
            <a:ext cx="5247031" cy="340519"/>
          </a:xfrm>
          <a:prstGeom prst="round2DiagRect">
            <a:avLst/>
          </a:prstGeom>
          <a:solidFill>
            <a:srgbClr val="000000">
              <a:alpha val="83137"/>
            </a:srgbClr>
          </a:solidFill>
        </p:spPr>
        <p:txBody>
          <a:bodyPr wrap="square">
            <a:spAutoFit/>
          </a:bodyPr>
          <a:lstStyle/>
          <a:p>
            <a:r>
              <a:rPr lang="en-US" sz="1400" baseline="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lognormal.com</a:t>
            </a:r>
            <a:r>
              <a:rPr lang="en-US" sz="1400" baseline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/blog/2012/06/05/updating-cached-boomerang</a:t>
            </a:r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</a:t>
            </a:r>
            <a:endParaRPr lang="en-US" sz="1400" baseline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alpha val="40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00B050"/>
              </a:solidFill>
              <a:effectLst/>
              <a:latin typeface="Times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00" y="2489200"/>
            <a:ext cx="8242300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34970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  dynamic symbol loading: 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439150" cy="4648200"/>
          </a:xfrm>
        </p:spPr>
        <p:txBody>
          <a:bodyPr>
            <a:spAutoFit/>
          </a:bodyPr>
          <a:lstStyle/>
          <a:p>
            <a:pPr>
              <a:spcBef>
                <a:spcPts val="0"/>
              </a:spcBef>
            </a:pPr>
            <a:r>
              <a:rPr lang="en-US" sz="2400" b="1" dirty="0">
                <a:latin typeface="Courier New"/>
                <a:cs typeface="Courier New"/>
              </a:rPr>
              <a:t>void *handle;</a:t>
            </a:r>
          </a:p>
          <a:p>
            <a:pPr>
              <a:spcBef>
                <a:spcPts val="0"/>
              </a:spcBef>
            </a:pPr>
            <a:r>
              <a:rPr lang="en-US" sz="2400" b="1" dirty="0">
                <a:latin typeface="Courier New"/>
                <a:cs typeface="Courier New"/>
              </a:rPr>
              <a:t>double (*cosine)(double);</a:t>
            </a:r>
          </a:p>
          <a:p>
            <a:pPr>
              <a:spcBef>
                <a:spcPts val="0"/>
              </a:spcBef>
            </a:pPr>
            <a:endParaRPr lang="en-US" sz="2400" b="1" dirty="0">
              <a:latin typeface="Courier New"/>
              <a:cs typeface="Courier New"/>
            </a:endParaRPr>
          </a:p>
          <a:p>
            <a:pPr>
              <a:spcBef>
                <a:spcPts val="0"/>
              </a:spcBef>
            </a:pPr>
            <a:r>
              <a:rPr lang="en-US" sz="2400" b="1" dirty="0">
                <a:latin typeface="Courier New"/>
                <a:cs typeface="Courier New"/>
              </a:rPr>
              <a:t>handle = </a:t>
            </a:r>
            <a:r>
              <a:rPr lang="en-US" sz="2400" b="1" dirty="0" err="1" smtClean="0">
                <a:solidFill>
                  <a:srgbClr val="FFFF00"/>
                </a:solidFill>
                <a:latin typeface="Courier New"/>
                <a:cs typeface="Courier New"/>
              </a:rPr>
              <a:t>dlopen</a:t>
            </a:r>
            <a:r>
              <a:rPr lang="en-US" sz="2400" b="1" dirty="0" smtClean="0">
                <a:latin typeface="Courier New"/>
                <a:cs typeface="Courier New"/>
              </a:rPr>
              <a:t>(</a:t>
            </a:r>
            <a:r>
              <a:rPr lang="en-US" sz="2400" b="1" dirty="0">
                <a:latin typeface="Courier New"/>
                <a:cs typeface="Courier New"/>
              </a:rPr>
              <a:t>"/lib/libm.so.6", RTLD_LAZY);</a:t>
            </a:r>
          </a:p>
          <a:p>
            <a:pPr>
              <a:spcBef>
                <a:spcPts val="0"/>
              </a:spcBef>
            </a:pPr>
            <a:r>
              <a:rPr lang="en-US" sz="2400" b="1" dirty="0">
                <a:latin typeface="Courier New"/>
                <a:cs typeface="Courier New"/>
              </a:rPr>
              <a:t>if </a:t>
            </a:r>
            <a:r>
              <a:rPr lang="en-US" sz="2400" b="1" dirty="0" smtClean="0">
                <a:latin typeface="Courier New"/>
                <a:cs typeface="Courier New"/>
              </a:rPr>
              <a:t>( !handle ) </a:t>
            </a:r>
            <a:r>
              <a:rPr lang="en-US" sz="2400" b="1" dirty="0">
                <a:latin typeface="Courier New"/>
                <a:cs typeface="Courier New"/>
              </a:rPr>
              <a:t>{</a:t>
            </a:r>
          </a:p>
          <a:p>
            <a:pPr>
              <a:spcBef>
                <a:spcPts val="0"/>
              </a:spcBef>
            </a:pPr>
            <a:r>
              <a:rPr lang="en-US" sz="2400" b="1" dirty="0" smtClean="0">
                <a:latin typeface="Courier New"/>
                <a:cs typeface="Courier New"/>
              </a:rPr>
              <a:t>    exit</a:t>
            </a:r>
            <a:r>
              <a:rPr lang="en-US" sz="2400" b="1" dirty="0">
                <a:latin typeface="Courier New"/>
                <a:cs typeface="Courier New"/>
              </a:rPr>
              <a:t>(1);</a:t>
            </a:r>
          </a:p>
          <a:p>
            <a:pPr>
              <a:spcBef>
                <a:spcPts val="0"/>
              </a:spcBef>
            </a:pPr>
            <a:r>
              <a:rPr lang="en-US" sz="2400" b="1" dirty="0">
                <a:latin typeface="Courier New"/>
                <a:cs typeface="Courier New"/>
              </a:rPr>
              <a:t>}</a:t>
            </a:r>
          </a:p>
          <a:p>
            <a:pPr>
              <a:spcBef>
                <a:spcPts val="0"/>
              </a:spcBef>
            </a:pPr>
            <a:endParaRPr lang="en-US" sz="2400" b="1" dirty="0">
              <a:latin typeface="Courier New"/>
              <a:cs typeface="Courier New"/>
            </a:endParaRPr>
          </a:p>
          <a:p>
            <a:pPr>
              <a:spcBef>
                <a:spcPts val="0"/>
              </a:spcBef>
            </a:pPr>
            <a:r>
              <a:rPr lang="en-US" sz="2400" b="1" dirty="0">
                <a:latin typeface="Courier New"/>
                <a:cs typeface="Courier New"/>
              </a:rPr>
              <a:t>cosine = </a:t>
            </a:r>
            <a:r>
              <a:rPr lang="en-US" sz="2400" b="1" dirty="0" err="1">
                <a:solidFill>
                  <a:srgbClr val="FFFF00"/>
                </a:solidFill>
                <a:latin typeface="Courier New"/>
                <a:cs typeface="Courier New"/>
              </a:rPr>
              <a:t>dlsym</a:t>
            </a:r>
            <a:r>
              <a:rPr lang="en-US" sz="2400" b="1" dirty="0">
                <a:latin typeface="Courier New"/>
                <a:cs typeface="Courier New"/>
              </a:rPr>
              <a:t>(handle, "</a:t>
            </a:r>
            <a:r>
              <a:rPr lang="en-US" sz="2400" b="1" dirty="0" err="1">
                <a:latin typeface="Courier New"/>
                <a:cs typeface="Courier New"/>
              </a:rPr>
              <a:t>cos</a:t>
            </a:r>
            <a:r>
              <a:rPr lang="en-US" sz="2400" b="1" dirty="0">
                <a:latin typeface="Courier New"/>
                <a:cs typeface="Courier New"/>
              </a:rPr>
              <a:t>");</a:t>
            </a:r>
          </a:p>
          <a:p>
            <a:pPr>
              <a:spcBef>
                <a:spcPts val="0"/>
              </a:spcBef>
            </a:pPr>
            <a:r>
              <a:rPr lang="en-US" sz="2400" b="1" dirty="0">
                <a:latin typeface="Courier New"/>
                <a:cs typeface="Courier New"/>
              </a:rPr>
              <a:t>if </a:t>
            </a:r>
            <a:r>
              <a:rPr lang="en-US" sz="2400" b="1" dirty="0" smtClean="0">
                <a:latin typeface="Courier New"/>
                <a:cs typeface="Courier New"/>
              </a:rPr>
              <a:t>(</a:t>
            </a:r>
            <a:r>
              <a:rPr lang="en-US" sz="2400" b="1" dirty="0">
                <a:latin typeface="Courier New"/>
                <a:cs typeface="Courier New"/>
              </a:rPr>
              <a:t> </a:t>
            </a:r>
            <a:r>
              <a:rPr lang="en-US" sz="2400" b="1" dirty="0" err="1" smtClean="0">
                <a:latin typeface="Courier New"/>
                <a:cs typeface="Courier New"/>
              </a:rPr>
              <a:t>dlerror</a:t>
            </a:r>
            <a:r>
              <a:rPr lang="en-US" sz="2400" b="1" dirty="0">
                <a:latin typeface="Courier New"/>
                <a:cs typeface="Courier New"/>
              </a:rPr>
              <a:t>(</a:t>
            </a:r>
            <a:r>
              <a:rPr lang="en-US" sz="2400" b="1" dirty="0" smtClean="0">
                <a:latin typeface="Courier New"/>
                <a:cs typeface="Courier New"/>
              </a:rPr>
              <a:t>) </a:t>
            </a:r>
            <a:r>
              <a:rPr lang="en-US" sz="2400" b="1" dirty="0">
                <a:latin typeface="Courier New"/>
                <a:cs typeface="Courier New"/>
              </a:rPr>
              <a:t>!= </a:t>
            </a:r>
            <a:r>
              <a:rPr lang="en-US" sz="2400" b="1" dirty="0" smtClean="0">
                <a:latin typeface="Courier New"/>
                <a:cs typeface="Courier New"/>
              </a:rPr>
              <a:t>NULL )  </a:t>
            </a:r>
            <a:r>
              <a:rPr lang="en-US" sz="2400" b="1" dirty="0">
                <a:latin typeface="Courier New"/>
                <a:cs typeface="Courier New"/>
              </a:rPr>
              <a:t>{</a:t>
            </a:r>
          </a:p>
          <a:p>
            <a:pPr>
              <a:spcBef>
                <a:spcPts val="0"/>
              </a:spcBef>
            </a:pPr>
            <a:r>
              <a:rPr lang="en-US" sz="2400" b="1" dirty="0" smtClean="0">
                <a:latin typeface="Courier New"/>
                <a:cs typeface="Courier New"/>
              </a:rPr>
              <a:t>    exit</a:t>
            </a:r>
            <a:r>
              <a:rPr lang="en-US" sz="2400" b="1" dirty="0">
                <a:latin typeface="Courier New"/>
                <a:cs typeface="Courier New"/>
              </a:rPr>
              <a:t>(1);</a:t>
            </a:r>
          </a:p>
          <a:p>
            <a:pPr>
              <a:spcBef>
                <a:spcPts val="0"/>
              </a:spcBef>
            </a:pPr>
            <a:r>
              <a:rPr lang="en-US" sz="2400" b="1" dirty="0">
                <a:latin typeface="Courier New"/>
                <a:cs typeface="Courier New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204579972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  dynamic symbol loading: JavaScript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439150" cy="2308324"/>
          </a:xfrm>
        </p:spPr>
        <p:txBody>
          <a:bodyPr>
            <a:spAutoFit/>
          </a:bodyPr>
          <a:lstStyle/>
          <a:p>
            <a:pPr>
              <a:spcBef>
                <a:spcPts val="0"/>
              </a:spcBef>
            </a:pPr>
            <a:r>
              <a:rPr lang="en-US" sz="2400" b="1" dirty="0" smtClean="0">
                <a:latin typeface="Courier New"/>
                <a:cs typeface="Courier New"/>
              </a:rPr>
              <a:t>&lt;script </a:t>
            </a:r>
            <a:r>
              <a:rPr lang="en-US" sz="2400" b="1" dirty="0" err="1" smtClean="0">
                <a:latin typeface="Courier New"/>
                <a:cs typeface="Courier New"/>
              </a:rPr>
              <a:t>src</a:t>
            </a:r>
            <a:r>
              <a:rPr lang="en-US" sz="2400" b="1" dirty="0" smtClean="0">
                <a:latin typeface="Courier New"/>
                <a:cs typeface="Courier New"/>
              </a:rPr>
              <a:t>='</a:t>
            </a:r>
            <a:r>
              <a:rPr lang="en-US" sz="2400" b="1" dirty="0" err="1" smtClean="0">
                <a:latin typeface="Courier New"/>
                <a:cs typeface="Courier New"/>
              </a:rPr>
              <a:t>mycombo.js</a:t>
            </a:r>
            <a:r>
              <a:rPr lang="en-US" sz="2400" b="1" dirty="0">
                <a:latin typeface="Courier New"/>
                <a:cs typeface="Courier New"/>
              </a:rPr>
              <a:t>'</a:t>
            </a:r>
            <a:r>
              <a:rPr lang="en-US" sz="2400" b="1" dirty="0" smtClean="0">
                <a:latin typeface="Courier New"/>
                <a:cs typeface="Courier New"/>
              </a:rPr>
              <a:t>&gt;&lt;/script&gt;</a:t>
            </a:r>
          </a:p>
          <a:p>
            <a:pPr>
              <a:spcBef>
                <a:spcPts val="0"/>
              </a:spcBef>
            </a:pPr>
            <a:endParaRPr lang="en-US" sz="2400" b="1" dirty="0">
              <a:latin typeface="Courier New"/>
              <a:cs typeface="Courier New"/>
            </a:endParaRPr>
          </a:p>
          <a:p>
            <a:pPr>
              <a:spcBef>
                <a:spcPts val="0"/>
              </a:spcBef>
            </a:pPr>
            <a:r>
              <a:rPr lang="en-US" sz="2400" b="1" dirty="0" smtClean="0">
                <a:latin typeface="Courier New"/>
                <a:cs typeface="Courier New"/>
              </a:rPr>
              <a:t>&lt;</a:t>
            </a:r>
            <a:r>
              <a:rPr lang="en-US" sz="2400" b="1" dirty="0">
                <a:latin typeface="Courier New"/>
                <a:cs typeface="Courier New"/>
              </a:rPr>
              <a:t>script</a:t>
            </a:r>
            <a:r>
              <a:rPr lang="en-US" sz="2400" b="1" dirty="0" smtClean="0">
                <a:latin typeface="Courier New"/>
                <a:cs typeface="Courier New"/>
              </a:rPr>
              <a:t>&gt;</a:t>
            </a:r>
          </a:p>
          <a:p>
            <a:pPr>
              <a:spcBef>
                <a:spcPts val="0"/>
              </a:spcBef>
            </a:pPr>
            <a:r>
              <a:rPr lang="en-US" sz="2400" b="1" dirty="0" smtClean="0">
                <a:latin typeface="Courier New"/>
                <a:cs typeface="Courier New"/>
              </a:rPr>
              <a:t>$</a:t>
            </a:r>
            <a:r>
              <a:rPr lang="en-US" sz="2400" b="1" dirty="0">
                <a:latin typeface="Courier New"/>
                <a:cs typeface="Courier New"/>
              </a:rPr>
              <a:t>('.content a, .</a:t>
            </a:r>
            <a:r>
              <a:rPr lang="en-US" sz="2400" b="1" dirty="0" err="1">
                <a:latin typeface="Courier New"/>
                <a:cs typeface="Courier New"/>
              </a:rPr>
              <a:t>huffpo</a:t>
            </a:r>
            <a:r>
              <a:rPr lang="en-US" sz="2400" b="1" dirty="0">
                <a:latin typeface="Courier New"/>
                <a:cs typeface="Courier New"/>
              </a:rPr>
              <a:t>-wide-container a').</a:t>
            </a:r>
            <a:r>
              <a:rPr lang="en-US" sz="2400" b="1" dirty="0" err="1">
                <a:latin typeface="Courier New"/>
                <a:cs typeface="Courier New"/>
              </a:rPr>
              <a:t>mousedown</a:t>
            </a:r>
            <a:r>
              <a:rPr lang="en-US" sz="2400" b="1" dirty="0">
                <a:latin typeface="Courier New"/>
                <a:cs typeface="Courier New"/>
              </a:rPr>
              <a:t>(function() </a:t>
            </a:r>
            <a:r>
              <a:rPr lang="en-US" sz="2400" b="1" dirty="0" smtClean="0">
                <a:latin typeface="Courier New"/>
                <a:cs typeface="Courier New"/>
              </a:rPr>
              <a:t>{...</a:t>
            </a:r>
          </a:p>
          <a:p>
            <a:pPr>
              <a:spcBef>
                <a:spcPts val="0"/>
              </a:spcBef>
            </a:pPr>
            <a:r>
              <a:rPr lang="en-US" sz="2400" b="1" dirty="0" smtClean="0">
                <a:latin typeface="Courier New"/>
                <a:cs typeface="Courier New"/>
              </a:rPr>
              <a:t>&lt;/script&gt;</a:t>
            </a:r>
            <a:endParaRPr lang="en-US" sz="2400" b="1" dirty="0">
              <a:latin typeface="Courier New"/>
              <a:cs typeface="Courier New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44499" y="4191000"/>
            <a:ext cx="8215313" cy="2215991"/>
          </a:xfrm>
        </p:spPr>
        <p:txBody>
          <a:bodyPr wrap="square">
            <a:spAutoFit/>
          </a:bodyPr>
          <a:lstStyle/>
          <a:p>
            <a:pPr algn="ctr"/>
            <a:r>
              <a:rPr lang="en-US" sz="13800" dirty="0" err="1" smtClean="0">
                <a:solidFill>
                  <a:srgbClr val="FF6600"/>
                </a:solidFill>
              </a:rPr>
              <a:t>Wha</a:t>
            </a:r>
            <a:r>
              <a:rPr lang="en-US" sz="13800" dirty="0" smtClean="0">
                <a:solidFill>
                  <a:srgbClr val="FF6600"/>
                </a:solidFill>
              </a:rPr>
              <a:t>?!</a:t>
            </a:r>
            <a:endParaRPr lang="en-US" sz="138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44531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909196"/>
          </a:xfrm>
          <a:prstGeom prst="rect">
            <a:avLst/>
          </a:prstGeom>
        </p:spPr>
      </p:pic>
      <p:sp>
        <p:nvSpPr>
          <p:cNvPr id="4" name="Round Diagonal Corner Rectangle 3"/>
          <p:cNvSpPr/>
          <p:nvPr/>
        </p:nvSpPr>
        <p:spPr>
          <a:xfrm>
            <a:off x="6096000" y="6550223"/>
            <a:ext cx="3276600" cy="340519"/>
          </a:xfrm>
          <a:prstGeom prst="round2DiagRect">
            <a:avLst/>
          </a:prstGeom>
          <a:solidFill>
            <a:srgbClr val="000000">
              <a:alpha val="83137"/>
            </a:srgbClr>
          </a:solidFill>
        </p:spPr>
        <p:txBody>
          <a:bodyPr wrap="square">
            <a:spAutoFit/>
          </a:bodyPr>
          <a:lstStyle/>
          <a:p>
            <a:r>
              <a:rPr lang="en-US" sz="1400" baseline="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ejohn.org</a:t>
            </a:r>
            <a:r>
              <a:rPr lang="en-US" sz="1400" baseline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/blog/degrading-script-tags/</a:t>
            </a:r>
            <a:endParaRPr lang="en-US" sz="1400" baseline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748177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  dynamic symbol loading: JavaScript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439150" cy="2308324"/>
          </a:xfrm>
        </p:spPr>
        <p:txBody>
          <a:bodyPr>
            <a:spAutoFit/>
          </a:bodyPr>
          <a:lstStyle/>
          <a:p>
            <a:pPr>
              <a:spcBef>
                <a:spcPts val="0"/>
              </a:spcBef>
            </a:pPr>
            <a:r>
              <a:rPr lang="en-US" sz="2400" b="1" dirty="0" smtClean="0">
                <a:latin typeface="Courier New"/>
                <a:cs typeface="Courier New"/>
              </a:rPr>
              <a:t>&lt;script </a:t>
            </a:r>
            <a:r>
              <a:rPr lang="en-US" sz="2400" b="1" dirty="0" err="1" smtClean="0">
                <a:latin typeface="Courier New"/>
                <a:cs typeface="Courier New"/>
              </a:rPr>
              <a:t>src</a:t>
            </a:r>
            <a:r>
              <a:rPr lang="en-US" sz="2400" b="1" dirty="0" smtClean="0">
                <a:latin typeface="Courier New"/>
                <a:cs typeface="Courier New"/>
              </a:rPr>
              <a:t>='</a:t>
            </a:r>
            <a:r>
              <a:rPr lang="en-US" sz="2400" b="1" dirty="0" err="1" smtClean="0">
                <a:latin typeface="Courier New"/>
                <a:cs typeface="Courier New"/>
              </a:rPr>
              <a:t>mycombo.js</a:t>
            </a:r>
            <a:r>
              <a:rPr lang="en-US" sz="2400" b="1" dirty="0">
                <a:latin typeface="Courier New"/>
                <a:cs typeface="Courier New"/>
              </a:rPr>
              <a:t>'</a:t>
            </a:r>
            <a:r>
              <a:rPr lang="en-US" sz="2400" b="1" dirty="0" smtClean="0">
                <a:latin typeface="Courier New"/>
                <a:cs typeface="Courier New"/>
              </a:rPr>
              <a:t>&gt;&lt;/script&gt;</a:t>
            </a:r>
          </a:p>
          <a:p>
            <a:pPr>
              <a:spcBef>
                <a:spcPts val="0"/>
              </a:spcBef>
            </a:pPr>
            <a:endParaRPr lang="en-US" sz="2400" b="1" dirty="0">
              <a:latin typeface="Courier New"/>
              <a:cs typeface="Courier New"/>
            </a:endParaRPr>
          </a:p>
          <a:p>
            <a:pPr>
              <a:spcBef>
                <a:spcPts val="0"/>
              </a:spcBef>
            </a:pPr>
            <a:r>
              <a:rPr lang="en-US" sz="2400" b="1" dirty="0" smtClean="0">
                <a:latin typeface="Courier New"/>
                <a:cs typeface="Courier New"/>
              </a:rPr>
              <a:t>&lt;</a:t>
            </a:r>
            <a:r>
              <a:rPr lang="en-US" sz="2400" b="1" dirty="0">
                <a:latin typeface="Courier New"/>
                <a:cs typeface="Courier New"/>
              </a:rPr>
              <a:t>script</a:t>
            </a:r>
            <a:r>
              <a:rPr lang="en-US" sz="2400" b="1" dirty="0" smtClean="0">
                <a:latin typeface="Courier New"/>
                <a:cs typeface="Courier New"/>
              </a:rPr>
              <a:t>&gt;</a:t>
            </a:r>
          </a:p>
          <a:p>
            <a:pPr>
              <a:spcBef>
                <a:spcPts val="0"/>
              </a:spcBef>
            </a:pPr>
            <a:r>
              <a:rPr lang="en-US" sz="2400" b="1" dirty="0" smtClean="0">
                <a:latin typeface="Courier New"/>
                <a:cs typeface="Courier New"/>
              </a:rPr>
              <a:t>$</a:t>
            </a:r>
            <a:r>
              <a:rPr lang="en-US" sz="2400" b="1" dirty="0">
                <a:latin typeface="Courier New"/>
                <a:cs typeface="Courier New"/>
              </a:rPr>
              <a:t>('.content a, .</a:t>
            </a:r>
            <a:r>
              <a:rPr lang="en-US" sz="2400" b="1" dirty="0" err="1">
                <a:latin typeface="Courier New"/>
                <a:cs typeface="Courier New"/>
              </a:rPr>
              <a:t>huffpo</a:t>
            </a:r>
            <a:r>
              <a:rPr lang="en-US" sz="2400" b="1" dirty="0">
                <a:latin typeface="Courier New"/>
                <a:cs typeface="Courier New"/>
              </a:rPr>
              <a:t>-wide-container a').</a:t>
            </a:r>
            <a:r>
              <a:rPr lang="en-US" sz="2400" b="1" dirty="0" err="1">
                <a:latin typeface="Courier New"/>
                <a:cs typeface="Courier New"/>
              </a:rPr>
              <a:t>mousedown</a:t>
            </a:r>
            <a:r>
              <a:rPr lang="en-US" sz="2400" b="1" dirty="0">
                <a:latin typeface="Courier New"/>
                <a:cs typeface="Courier New"/>
              </a:rPr>
              <a:t>(function() </a:t>
            </a:r>
            <a:r>
              <a:rPr lang="en-US" sz="2400" b="1" dirty="0" smtClean="0">
                <a:latin typeface="Courier New"/>
                <a:cs typeface="Courier New"/>
              </a:rPr>
              <a:t>{...</a:t>
            </a:r>
          </a:p>
          <a:p>
            <a:pPr>
              <a:spcBef>
                <a:spcPts val="0"/>
              </a:spcBef>
            </a:pPr>
            <a:r>
              <a:rPr lang="en-US" sz="2400" b="1" dirty="0" smtClean="0">
                <a:latin typeface="Courier New"/>
                <a:cs typeface="Courier New"/>
              </a:rPr>
              <a:t>&lt;/script&gt;</a:t>
            </a:r>
            <a:endParaRPr lang="en-US" sz="2400" b="1" dirty="0">
              <a:latin typeface="Courier New"/>
              <a:cs typeface="Courier New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609600" y="1676400"/>
            <a:ext cx="8439150" cy="2308324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None/>
              <a:defRPr sz="3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2800">
                <a:solidFill>
                  <a:schemeClr val="accent3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3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accent3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accent3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</a:pPr>
            <a:endParaRPr lang="en-US" sz="2400" b="1" baseline="0" dirty="0" smtClean="0">
              <a:latin typeface="Courier New"/>
              <a:cs typeface="Courier New"/>
            </a:endParaRPr>
          </a:p>
          <a:p>
            <a:pPr>
              <a:spcBef>
                <a:spcPts val="0"/>
              </a:spcBef>
            </a:pPr>
            <a:r>
              <a:rPr lang="en-US" sz="2400" b="1" baseline="0" dirty="0" smtClean="0">
                <a:latin typeface="Courier New"/>
                <a:cs typeface="Courier New"/>
              </a:rPr>
              <a:t>&lt;script </a:t>
            </a:r>
            <a:r>
              <a:rPr lang="en-US" sz="2400" b="1" baseline="0" dirty="0" err="1" smtClean="0">
                <a:latin typeface="Courier New"/>
                <a:cs typeface="Courier New"/>
              </a:rPr>
              <a:t>src</a:t>
            </a:r>
            <a:r>
              <a:rPr lang="en-US" sz="2400" b="1" baseline="0" dirty="0" smtClean="0">
                <a:latin typeface="Courier New"/>
                <a:cs typeface="Courier New"/>
              </a:rPr>
              <a:t>='</a:t>
            </a:r>
            <a:r>
              <a:rPr lang="en-US" sz="2400" b="1" baseline="0" dirty="0" err="1" smtClean="0">
                <a:latin typeface="Courier New"/>
                <a:cs typeface="Courier New"/>
              </a:rPr>
              <a:t>mycombo.js</a:t>
            </a:r>
            <a:r>
              <a:rPr lang="en-US" sz="2400" b="1" baseline="0" dirty="0">
                <a:latin typeface="Courier New"/>
                <a:cs typeface="Courier New"/>
              </a:rPr>
              <a:t>'</a:t>
            </a:r>
            <a:r>
              <a:rPr lang="en-US" sz="2400" b="1" baseline="0" dirty="0" smtClean="0">
                <a:latin typeface="Courier New"/>
                <a:cs typeface="Courier New"/>
              </a:rPr>
              <a:t>&gt;</a:t>
            </a:r>
          </a:p>
          <a:p>
            <a:pPr>
              <a:spcBef>
                <a:spcPts val="0"/>
              </a:spcBef>
            </a:pPr>
            <a:r>
              <a:rPr lang="en-US" sz="2400" b="1" baseline="0" dirty="0" smtClean="0">
                <a:latin typeface="Courier New"/>
                <a:cs typeface="Courier New"/>
              </a:rPr>
              <a:t>$('.content a, .</a:t>
            </a:r>
            <a:r>
              <a:rPr lang="en-US" sz="2400" b="1" baseline="0" dirty="0" err="1" smtClean="0">
                <a:latin typeface="Courier New"/>
                <a:cs typeface="Courier New"/>
              </a:rPr>
              <a:t>huffpo</a:t>
            </a:r>
            <a:r>
              <a:rPr lang="en-US" sz="2400" b="1" baseline="0" dirty="0" smtClean="0">
                <a:latin typeface="Courier New"/>
                <a:cs typeface="Courier New"/>
              </a:rPr>
              <a:t>-wide-container a').</a:t>
            </a:r>
            <a:r>
              <a:rPr lang="en-US" sz="2400" b="1" baseline="0" dirty="0" err="1" smtClean="0">
                <a:latin typeface="Courier New"/>
                <a:cs typeface="Courier New"/>
              </a:rPr>
              <a:t>mousedown</a:t>
            </a:r>
            <a:r>
              <a:rPr lang="en-US" sz="2400" b="1" baseline="0" dirty="0" smtClean="0">
                <a:latin typeface="Courier New"/>
                <a:cs typeface="Courier New"/>
              </a:rPr>
              <a:t>(function() {...</a:t>
            </a:r>
          </a:p>
          <a:p>
            <a:pPr>
              <a:spcBef>
                <a:spcPts val="0"/>
              </a:spcBef>
            </a:pPr>
            <a:r>
              <a:rPr lang="en-US" sz="2400" b="1" baseline="0" dirty="0" smtClean="0">
                <a:latin typeface="Courier New"/>
                <a:cs typeface="Courier New"/>
              </a:rPr>
              <a:t>&lt;/script&gt;</a:t>
            </a:r>
          </a:p>
          <a:p>
            <a:pPr>
              <a:spcBef>
                <a:spcPts val="0"/>
              </a:spcBef>
            </a:pPr>
            <a:endParaRPr lang="en-US" sz="2400" b="1" baseline="0" dirty="0">
              <a:latin typeface="Courier New"/>
              <a:cs typeface="Courier New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609600" y="3667845"/>
            <a:ext cx="8686800" cy="3053144"/>
          </a:xfrm>
          <a:prstGeom prst="rect">
            <a:avLst/>
          </a:prstGeom>
          <a:solidFill>
            <a:schemeClr val="tx1">
              <a:alpha val="20000"/>
            </a:schemeClr>
          </a:solidFill>
          <a:ln w="19050">
            <a:noFill/>
            <a:miter lim="800000"/>
            <a:headEnd/>
            <a:tailEnd/>
          </a:ln>
        </p:spPr>
        <p:txBody>
          <a:bodyPr wrap="square" tIns="91440" bIns="0">
            <a:spAutoFit/>
          </a:bodyPr>
          <a:lstStyle/>
          <a:p>
            <a:pPr marL="342900" indent="-342900">
              <a:lnSpc>
                <a:spcPct val="80000"/>
              </a:lnSpc>
              <a:spcBef>
                <a:spcPts val="0"/>
              </a:spcBef>
              <a:defRPr/>
            </a:pPr>
            <a:r>
              <a:rPr lang="en-US" sz="2800" kern="0" baseline="0" dirty="0">
                <a:solidFill>
                  <a:schemeClr val="accent3"/>
                </a:solidFill>
                <a:latin typeface="+mn-lt"/>
                <a:ea typeface="+mn-ea"/>
                <a:cs typeface="Courier New" pitchFamily="49" charset="0"/>
              </a:rPr>
              <a:t>at the end of </a:t>
            </a:r>
            <a:r>
              <a:rPr lang="en-US" sz="2800" kern="0" baseline="0" dirty="0" err="1" smtClean="0">
                <a:solidFill>
                  <a:schemeClr val="accent3"/>
                </a:solidFill>
                <a:latin typeface="+mn-lt"/>
                <a:ea typeface="+mn-ea"/>
                <a:cs typeface="Courier New" pitchFamily="49" charset="0"/>
              </a:rPr>
              <a:t>mycombo.js</a:t>
            </a:r>
            <a:r>
              <a:rPr lang="en-US" sz="2800" kern="0" baseline="0" dirty="0">
                <a:solidFill>
                  <a:schemeClr val="accent3"/>
                </a:solidFill>
                <a:latin typeface="+mn-lt"/>
                <a:ea typeface="+mn-ea"/>
                <a:cs typeface="Courier New" pitchFamily="49" charset="0"/>
              </a:rPr>
              <a:t>:</a:t>
            </a:r>
          </a:p>
          <a:p>
            <a:pPr marL="342900" indent="-342900">
              <a:spcBef>
                <a:spcPts val="1200"/>
              </a:spcBef>
              <a:defRPr/>
            </a:pPr>
            <a:r>
              <a:rPr lang="en-US" sz="2000" b="1" kern="0" baseline="0" dirty="0" err="1">
                <a:solidFill>
                  <a:schemeClr val="accent3"/>
                </a:solidFill>
                <a:latin typeface="Courier New" pitchFamily="49" charset="0"/>
                <a:ea typeface="+mn-ea"/>
                <a:cs typeface="Courier New" pitchFamily="49" charset="0"/>
              </a:rPr>
              <a:t>var</a:t>
            </a:r>
            <a:r>
              <a:rPr lang="en-US" sz="2000" b="1" kern="0" baseline="0" dirty="0">
                <a:solidFill>
                  <a:schemeClr val="accent3"/>
                </a:solidFill>
                <a:latin typeface="Courier New" pitchFamily="49" charset="0"/>
                <a:ea typeface="+mn-ea"/>
                <a:cs typeface="Courier New" pitchFamily="49" charset="0"/>
              </a:rPr>
              <a:t> scripts = </a:t>
            </a:r>
            <a:r>
              <a:rPr lang="en-US" sz="2000" b="1" kern="0" baseline="0" dirty="0" err="1">
                <a:solidFill>
                  <a:schemeClr val="accent3"/>
                </a:solidFill>
                <a:latin typeface="Courier New" pitchFamily="49" charset="0"/>
                <a:ea typeface="+mn-ea"/>
                <a:cs typeface="Courier New" pitchFamily="49" charset="0"/>
              </a:rPr>
              <a:t>document.getElementsByTagName</a:t>
            </a:r>
            <a:r>
              <a:rPr lang="en-US" sz="2000" b="1" kern="0" baseline="0" dirty="0">
                <a:solidFill>
                  <a:schemeClr val="accent3"/>
                </a:solidFill>
                <a:latin typeface="Courier New" pitchFamily="49" charset="0"/>
                <a:ea typeface="+mn-ea"/>
                <a:cs typeface="Courier New" pitchFamily="49" charset="0"/>
              </a:rPr>
              <a:t>("script");</a:t>
            </a:r>
          </a:p>
          <a:p>
            <a:pPr marL="342900" indent="-342900">
              <a:spcBef>
                <a:spcPts val="0"/>
              </a:spcBef>
              <a:defRPr/>
            </a:pPr>
            <a:r>
              <a:rPr lang="en-US" sz="2000" b="1" kern="0" baseline="0" dirty="0" smtClean="0">
                <a:solidFill>
                  <a:schemeClr val="accent3"/>
                </a:solidFill>
                <a:latin typeface="Courier New" pitchFamily="49" charset="0"/>
                <a:cs typeface="Courier New" pitchFamily="49" charset="0"/>
              </a:rPr>
              <a:t>f</a:t>
            </a:r>
            <a:r>
              <a:rPr lang="en-US" sz="2000" b="1" kern="0" baseline="0" dirty="0" smtClean="0">
                <a:solidFill>
                  <a:schemeClr val="accent3"/>
                </a:solidFill>
                <a:latin typeface="Courier New" pitchFamily="49" charset="0"/>
                <a:ea typeface="+mn-ea"/>
                <a:cs typeface="Courier New" pitchFamily="49" charset="0"/>
              </a:rPr>
              <a:t>or ( </a:t>
            </a:r>
            <a:r>
              <a:rPr lang="en-US" sz="2000" b="1" kern="0" baseline="0" dirty="0" err="1" smtClean="0">
                <a:solidFill>
                  <a:schemeClr val="accent3"/>
                </a:solidFill>
                <a:latin typeface="Courier New" pitchFamily="49" charset="0"/>
                <a:ea typeface="+mn-ea"/>
                <a:cs typeface="Courier New" pitchFamily="49" charset="0"/>
              </a:rPr>
              <a:t>var</a:t>
            </a:r>
            <a:r>
              <a:rPr lang="en-US" sz="2000" b="1" kern="0" baseline="0" dirty="0" smtClean="0">
                <a:solidFill>
                  <a:schemeClr val="accent3"/>
                </a:solidFill>
                <a:latin typeface="Courier New" pitchFamily="49" charset="0"/>
                <a:ea typeface="+mn-ea"/>
                <a:cs typeface="Courier New" pitchFamily="49" charset="0"/>
              </a:rPr>
              <a:t> </a:t>
            </a:r>
            <a:r>
              <a:rPr lang="en-US" sz="2000" b="1" kern="0" baseline="0" dirty="0" err="1" smtClean="0">
                <a:solidFill>
                  <a:schemeClr val="accent3"/>
                </a:solidFill>
                <a:latin typeface="Courier New" pitchFamily="49" charset="0"/>
                <a:cs typeface="Courier New" pitchFamily="49" charset="0"/>
              </a:rPr>
              <a:t>cntr</a:t>
            </a:r>
            <a:r>
              <a:rPr lang="en-US" sz="2000" b="1" kern="0" baseline="0" dirty="0" smtClean="0">
                <a:solidFill>
                  <a:schemeClr val="accent3"/>
                </a:solidFill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2000" b="1" kern="0" baseline="0" dirty="0" err="1" smtClean="0">
                <a:solidFill>
                  <a:schemeClr val="accent3"/>
                </a:solidFill>
                <a:latin typeface="Courier New" pitchFamily="49" charset="0"/>
                <a:cs typeface="Courier New" pitchFamily="49" charset="0"/>
              </a:rPr>
              <a:t>scripts.length</a:t>
            </a:r>
            <a:r>
              <a:rPr lang="en-US" sz="2000" b="1" kern="0" baseline="0" dirty="0" smtClean="0">
                <a:solidFill>
                  <a:schemeClr val="accent3"/>
                </a:solidFill>
                <a:latin typeface="Courier New" pitchFamily="49" charset="0"/>
                <a:cs typeface="Courier New" pitchFamily="49" charset="0"/>
              </a:rPr>
              <a:t>; </a:t>
            </a:r>
            <a:r>
              <a:rPr lang="en-US" sz="2000" b="1" kern="0" baseline="0" dirty="0" err="1" smtClean="0">
                <a:solidFill>
                  <a:schemeClr val="accent3"/>
                </a:solidFill>
                <a:latin typeface="Courier New" pitchFamily="49" charset="0"/>
                <a:cs typeface="Courier New" pitchFamily="49" charset="0"/>
              </a:rPr>
              <a:t>cntr</a:t>
            </a:r>
            <a:r>
              <a:rPr lang="en-US" sz="2000" b="1" kern="0" baseline="0" dirty="0" smtClean="0">
                <a:solidFill>
                  <a:schemeClr val="accent3"/>
                </a:solidFill>
                <a:latin typeface="Courier New" pitchFamily="49" charset="0"/>
                <a:cs typeface="Courier New" pitchFamily="49" charset="0"/>
              </a:rPr>
              <a:t> &gt; 0; </a:t>
            </a:r>
            <a:r>
              <a:rPr lang="en-US" sz="2000" b="1" kern="0" baseline="0" dirty="0" err="1" smtClean="0">
                <a:solidFill>
                  <a:schemeClr val="accent3"/>
                </a:solidFill>
                <a:latin typeface="Courier New" pitchFamily="49" charset="0"/>
                <a:cs typeface="Courier New" pitchFamily="49" charset="0"/>
              </a:rPr>
              <a:t>cntr</a:t>
            </a:r>
            <a:r>
              <a:rPr lang="en-US" sz="2000" b="1" kern="0" baseline="0" dirty="0" smtClean="0">
                <a:solidFill>
                  <a:schemeClr val="accent3"/>
                </a:solidFill>
                <a:latin typeface="Courier New" pitchFamily="49" charset="0"/>
                <a:cs typeface="Courier New" pitchFamily="49" charset="0"/>
              </a:rPr>
              <a:t>-- </a:t>
            </a:r>
            <a:r>
              <a:rPr lang="en-US" sz="2000" b="1" kern="0" baseline="0" dirty="0" smtClean="0">
                <a:solidFill>
                  <a:schemeClr val="accent3"/>
                </a:solidFill>
                <a:latin typeface="Courier New" pitchFamily="49" charset="0"/>
                <a:ea typeface="+mn-ea"/>
                <a:cs typeface="Courier New" pitchFamily="49" charset="0"/>
              </a:rPr>
              <a:t>) </a:t>
            </a:r>
            <a:r>
              <a:rPr lang="en-US" sz="2000" b="1" kern="0" baseline="0" dirty="0">
                <a:solidFill>
                  <a:schemeClr val="accent3"/>
                </a:solidFill>
                <a:latin typeface="Courier New" pitchFamily="49" charset="0"/>
                <a:ea typeface="+mn-ea"/>
                <a:cs typeface="Courier New" pitchFamily="49" charset="0"/>
              </a:rPr>
              <a:t>{</a:t>
            </a:r>
          </a:p>
          <a:p>
            <a:pPr marL="342900" indent="-342900">
              <a:spcBef>
                <a:spcPts val="0"/>
              </a:spcBef>
              <a:defRPr/>
            </a:pPr>
            <a:r>
              <a:rPr lang="en-US" sz="2000" b="1" kern="0" baseline="0" dirty="0">
                <a:solidFill>
                  <a:schemeClr val="accent3"/>
                </a:solidFill>
                <a:latin typeface="Courier New" pitchFamily="49" charset="0"/>
                <a:ea typeface="+mn-ea"/>
                <a:cs typeface="Courier New" pitchFamily="49" charset="0"/>
              </a:rPr>
              <a:t>  </a:t>
            </a:r>
            <a:r>
              <a:rPr lang="en-US" sz="2000" b="1" kern="0" baseline="0" dirty="0" err="1">
                <a:solidFill>
                  <a:schemeClr val="accent3"/>
                </a:solidFill>
                <a:latin typeface="Courier New" pitchFamily="49" charset="0"/>
                <a:ea typeface="+mn-ea"/>
                <a:cs typeface="Courier New" pitchFamily="49" charset="0"/>
              </a:rPr>
              <a:t>var</a:t>
            </a:r>
            <a:r>
              <a:rPr lang="en-US" sz="2000" b="1" kern="0" baseline="0" dirty="0">
                <a:solidFill>
                  <a:schemeClr val="accent3"/>
                </a:solidFill>
                <a:latin typeface="Courier New" pitchFamily="49" charset="0"/>
                <a:ea typeface="+mn-ea"/>
                <a:cs typeface="Courier New" pitchFamily="49" charset="0"/>
              </a:rPr>
              <a:t> </a:t>
            </a:r>
            <a:r>
              <a:rPr lang="en-US" sz="2000" b="1" kern="0" baseline="0" dirty="0" err="1">
                <a:solidFill>
                  <a:schemeClr val="accent3"/>
                </a:solidFill>
                <a:latin typeface="Courier New" pitchFamily="49" charset="0"/>
                <a:ea typeface="+mn-ea"/>
                <a:cs typeface="Courier New" pitchFamily="49" charset="0"/>
              </a:rPr>
              <a:t>curScript</a:t>
            </a:r>
            <a:r>
              <a:rPr lang="en-US" sz="2000" b="1" kern="0" baseline="0" dirty="0">
                <a:solidFill>
                  <a:schemeClr val="accent3"/>
                </a:solidFill>
                <a:latin typeface="Courier New" pitchFamily="49" charset="0"/>
                <a:ea typeface="+mn-ea"/>
                <a:cs typeface="Courier New" pitchFamily="49" charset="0"/>
              </a:rPr>
              <a:t> = scripts[cntr-1]</a:t>
            </a:r>
            <a:r>
              <a:rPr lang="en-US" sz="2000" b="1" kern="0" baseline="0" dirty="0" smtClean="0">
                <a:solidFill>
                  <a:schemeClr val="accent3"/>
                </a:solidFill>
                <a:latin typeface="Courier New" pitchFamily="49" charset="0"/>
                <a:ea typeface="+mn-ea"/>
                <a:cs typeface="Courier New" pitchFamily="49" charset="0"/>
              </a:rPr>
              <a:t>;</a:t>
            </a:r>
            <a:endParaRPr lang="en-US" sz="2000" b="1" kern="0" baseline="0" dirty="0">
              <a:solidFill>
                <a:schemeClr val="accent3"/>
              </a:solidFill>
              <a:latin typeface="Courier New" pitchFamily="49" charset="0"/>
              <a:ea typeface="+mn-ea"/>
              <a:cs typeface="Courier New" pitchFamily="49" charset="0"/>
            </a:endParaRPr>
          </a:p>
          <a:p>
            <a:pPr marL="342900" indent="-342900">
              <a:spcBef>
                <a:spcPts val="0"/>
              </a:spcBef>
              <a:defRPr/>
            </a:pPr>
            <a:r>
              <a:rPr lang="en-US" sz="2000" b="1" kern="0" baseline="0" dirty="0">
                <a:solidFill>
                  <a:schemeClr val="accent3"/>
                </a:solidFill>
                <a:latin typeface="Courier New" pitchFamily="49" charset="0"/>
                <a:ea typeface="+mn-ea"/>
                <a:cs typeface="Courier New" pitchFamily="49" charset="0"/>
              </a:rPr>
              <a:t>  if (</a:t>
            </a:r>
            <a:r>
              <a:rPr lang="en-US" sz="2000" b="1" kern="0" baseline="0" dirty="0" err="1">
                <a:solidFill>
                  <a:schemeClr val="accent3"/>
                </a:solidFill>
                <a:latin typeface="Courier New" pitchFamily="49" charset="0"/>
                <a:ea typeface="+mn-ea"/>
                <a:cs typeface="Courier New" pitchFamily="49" charset="0"/>
              </a:rPr>
              <a:t>curScript.src.indexOf</a:t>
            </a:r>
            <a:r>
              <a:rPr lang="en-US" sz="2000" b="1" kern="0" baseline="0" dirty="0" smtClean="0">
                <a:solidFill>
                  <a:schemeClr val="accent3"/>
                </a:solidFill>
                <a:latin typeface="Courier New" pitchFamily="49" charset="0"/>
                <a:ea typeface="+mn-ea"/>
                <a:cs typeface="Courier New" pitchFamily="49" charset="0"/>
              </a:rPr>
              <a:t>(</a:t>
            </a:r>
            <a:r>
              <a:rPr lang="en-US" sz="2000" b="1" baseline="0" dirty="0" smtClean="0">
                <a:solidFill>
                  <a:schemeClr val="bg1"/>
                </a:solidFill>
                <a:latin typeface="Courier New"/>
                <a:cs typeface="Courier New"/>
              </a:rPr>
              <a:t>'</a:t>
            </a:r>
            <a:r>
              <a:rPr lang="en-US" sz="2000" b="1" kern="0" baseline="0" dirty="0" err="1" smtClean="0">
                <a:solidFill>
                  <a:schemeClr val="accent3"/>
                </a:solidFill>
                <a:latin typeface="Courier New" pitchFamily="49" charset="0"/>
                <a:cs typeface="Courier New" pitchFamily="49" charset="0"/>
              </a:rPr>
              <a:t>mycombo</a:t>
            </a:r>
            <a:r>
              <a:rPr lang="en-US" sz="2000" b="1" kern="0" baseline="0" dirty="0" err="1" smtClean="0">
                <a:solidFill>
                  <a:schemeClr val="accent3"/>
                </a:solidFill>
                <a:latin typeface="Courier New" pitchFamily="49" charset="0"/>
                <a:ea typeface="+mn-ea"/>
                <a:cs typeface="Courier New" pitchFamily="49" charset="0"/>
              </a:rPr>
              <a:t>.js</a:t>
            </a:r>
            <a:r>
              <a:rPr lang="en-US" sz="2000" b="1" baseline="0" dirty="0">
                <a:solidFill>
                  <a:schemeClr val="bg1"/>
                </a:solidFill>
                <a:latin typeface="Courier New"/>
                <a:cs typeface="Courier New"/>
              </a:rPr>
              <a:t>'</a:t>
            </a:r>
            <a:r>
              <a:rPr lang="en-US" sz="2000" b="1" kern="0" baseline="0" dirty="0" smtClean="0">
                <a:solidFill>
                  <a:schemeClr val="accent3"/>
                </a:solidFill>
                <a:latin typeface="Courier New" pitchFamily="49" charset="0"/>
                <a:ea typeface="+mn-ea"/>
                <a:cs typeface="Courier New" pitchFamily="49" charset="0"/>
              </a:rPr>
              <a:t>) </a:t>
            </a:r>
            <a:r>
              <a:rPr lang="en-AU" sz="2000" b="1" kern="0" baseline="0" dirty="0" smtClean="0">
                <a:solidFill>
                  <a:schemeClr val="accent3"/>
                </a:solidFill>
                <a:latin typeface="Courier New" pitchFamily="49" charset="0"/>
                <a:ea typeface="+mn-ea"/>
                <a:cs typeface="Courier New" pitchFamily="49" charset="0"/>
              </a:rPr>
              <a:t>!</a:t>
            </a:r>
            <a:r>
              <a:rPr lang="en-AU" sz="2000" b="1" kern="0" baseline="0" dirty="0">
                <a:solidFill>
                  <a:schemeClr val="accent3"/>
                </a:solidFill>
                <a:latin typeface="Courier New" pitchFamily="49" charset="0"/>
                <a:ea typeface="+mn-ea"/>
                <a:cs typeface="Courier New" pitchFamily="49" charset="0"/>
              </a:rPr>
              <a:t>= -1) {</a:t>
            </a:r>
            <a:endParaRPr lang="en-US" sz="2000" b="1" kern="0" baseline="0" dirty="0">
              <a:solidFill>
                <a:schemeClr val="accent3"/>
              </a:solidFill>
              <a:latin typeface="Courier New" pitchFamily="49" charset="0"/>
              <a:ea typeface="+mn-ea"/>
              <a:cs typeface="Courier New" pitchFamily="49" charset="0"/>
            </a:endParaRPr>
          </a:p>
          <a:p>
            <a:pPr marL="342900" indent="-342900">
              <a:spcBef>
                <a:spcPts val="0"/>
              </a:spcBef>
              <a:defRPr/>
            </a:pPr>
            <a:r>
              <a:rPr lang="en-US" sz="2000" b="1" kern="0" baseline="0" dirty="0">
                <a:solidFill>
                  <a:schemeClr val="accent3"/>
                </a:solidFill>
                <a:latin typeface="Courier New" pitchFamily="49" charset="0"/>
                <a:ea typeface="+mn-ea"/>
                <a:cs typeface="Courier New" pitchFamily="49" charset="0"/>
              </a:rPr>
              <a:t>    </a:t>
            </a:r>
            <a:r>
              <a:rPr lang="en-US" sz="2000" b="1" kern="0" baseline="0" dirty="0" err="1">
                <a:solidFill>
                  <a:schemeClr val="accent3"/>
                </a:solidFill>
                <a:latin typeface="Courier New" pitchFamily="49" charset="0"/>
                <a:ea typeface="+mn-ea"/>
                <a:cs typeface="Courier New" pitchFamily="49" charset="0"/>
              </a:rPr>
              <a:t>eval</a:t>
            </a:r>
            <a:r>
              <a:rPr lang="en-US" sz="2000" b="1" kern="0" baseline="0" dirty="0">
                <a:solidFill>
                  <a:schemeClr val="accent3"/>
                </a:solidFill>
                <a:latin typeface="Courier New" pitchFamily="49" charset="0"/>
                <a:ea typeface="+mn-ea"/>
                <a:cs typeface="Courier New" pitchFamily="49" charset="0"/>
              </a:rPr>
              <a:t>( </a:t>
            </a:r>
            <a:r>
              <a:rPr lang="en-US" sz="2000" b="1" kern="0" baseline="0" dirty="0" err="1">
                <a:solidFill>
                  <a:schemeClr val="accent3"/>
                </a:solidFill>
                <a:latin typeface="Courier New" pitchFamily="49" charset="0"/>
                <a:ea typeface="+mn-ea"/>
                <a:cs typeface="Courier New" pitchFamily="49" charset="0"/>
              </a:rPr>
              <a:t>curScript.innerHTML</a:t>
            </a:r>
            <a:r>
              <a:rPr lang="en-US" sz="2000" b="1" kern="0" baseline="0" dirty="0">
                <a:solidFill>
                  <a:schemeClr val="accent3"/>
                </a:solidFill>
                <a:latin typeface="Courier New" pitchFamily="49" charset="0"/>
                <a:ea typeface="+mn-ea"/>
                <a:cs typeface="Courier New" pitchFamily="49" charset="0"/>
              </a:rPr>
              <a:t> );</a:t>
            </a:r>
          </a:p>
          <a:p>
            <a:pPr marL="342900" indent="-342900">
              <a:spcBef>
                <a:spcPts val="0"/>
              </a:spcBef>
              <a:defRPr/>
            </a:pPr>
            <a:r>
              <a:rPr lang="en-US" sz="2000" b="1" kern="0" baseline="0" dirty="0">
                <a:solidFill>
                  <a:schemeClr val="accent3"/>
                </a:solidFill>
                <a:latin typeface="Courier New" pitchFamily="49" charset="0"/>
                <a:ea typeface="+mn-ea"/>
                <a:cs typeface="Courier New" pitchFamily="49" charset="0"/>
              </a:rPr>
              <a:t>    break;</a:t>
            </a:r>
          </a:p>
          <a:p>
            <a:pPr marL="342900" indent="-342900">
              <a:spcBef>
                <a:spcPts val="0"/>
              </a:spcBef>
              <a:defRPr/>
            </a:pPr>
            <a:r>
              <a:rPr lang="en-US" sz="2000" b="1" kern="0" baseline="0" dirty="0">
                <a:solidFill>
                  <a:schemeClr val="accent3"/>
                </a:solidFill>
                <a:latin typeface="Courier New" pitchFamily="49" charset="0"/>
                <a:ea typeface="+mn-ea"/>
                <a:cs typeface="Courier New" pitchFamily="49" charset="0"/>
              </a:rPr>
              <a:t>  </a:t>
            </a:r>
            <a:r>
              <a:rPr lang="en-US" sz="2000" b="1" kern="0" baseline="0" dirty="0" smtClean="0">
                <a:solidFill>
                  <a:schemeClr val="accent3"/>
                </a:solidFill>
                <a:latin typeface="Courier New" pitchFamily="49" charset="0"/>
                <a:ea typeface="+mn-ea"/>
                <a:cs typeface="Courier New" pitchFamily="49" charset="0"/>
              </a:rPr>
              <a:t>}</a:t>
            </a:r>
            <a:endParaRPr lang="en-US" sz="2000" b="1" kern="0" baseline="0" dirty="0">
              <a:solidFill>
                <a:schemeClr val="accent3"/>
              </a:solidFill>
              <a:latin typeface="Courier New" pitchFamily="49" charset="0"/>
              <a:ea typeface="+mn-ea"/>
              <a:cs typeface="Courier New" pitchFamily="49" charset="0"/>
            </a:endParaRPr>
          </a:p>
          <a:p>
            <a:pPr marL="342900" indent="-342900">
              <a:spcBef>
                <a:spcPts val="0"/>
              </a:spcBef>
              <a:defRPr/>
            </a:pPr>
            <a:r>
              <a:rPr lang="en-US" sz="2000" b="1" kern="0" baseline="0" dirty="0">
                <a:solidFill>
                  <a:schemeClr val="accent3"/>
                </a:solidFill>
                <a:latin typeface="Courier New" pitchFamily="49" charset="0"/>
                <a:ea typeface="+mn-ea"/>
                <a:cs typeface="Courier New" pitchFamily="49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2344609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1" animBg="1"/>
      <p:bldP spid="7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14400" y="0"/>
            <a:ext cx="10576192" cy="6858000"/>
          </a:xfrm>
          <a:prstGeom prst="rect">
            <a:avLst/>
          </a:prstGeom>
        </p:spPr>
      </p:pic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5140404"/>
            <a:ext cx="9144000" cy="110799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7200" b="1" baseline="0" dirty="0" smtClean="0">
                <a:effectLst>
                  <a:glow rad="63500">
                    <a:schemeClr val="accent4">
                      <a:satMod val="175000"/>
                      <a:alpha val="50000"/>
                    </a:schemeClr>
                  </a:glow>
                </a:effectLst>
              </a:rPr>
              <a:t>&amp; we mean business</a:t>
            </a:r>
            <a:endParaRPr lang="en-US" sz="7200" b="1" baseline="0" dirty="0">
              <a:effectLst>
                <a:glow rad="63500">
                  <a:schemeClr val="accent4">
                    <a:satMod val="175000"/>
                    <a:alpha val="50000"/>
                  </a:schemeClr>
                </a:glow>
              </a:effectLst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0" y="306050"/>
            <a:ext cx="9144000" cy="1446550"/>
          </a:xfrm>
          <a:prstGeom prst="rect">
            <a:avLst/>
          </a:prstGeom>
        </p:spPr>
        <p:txBody>
          <a:bodyPr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r>
              <a:rPr lang="en-AU" sz="8800" baseline="0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w</a:t>
            </a:r>
            <a:r>
              <a:rPr lang="en-AU" sz="8800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e’re JavaScript</a:t>
            </a:r>
            <a:endParaRPr lang="en-US" sz="8800" baseline="0" dirty="0" smtClean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0027887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alphaModFix amt="80000"/>
          </a:blip>
          <a:srcRect/>
          <a:stretch>
            <a:fillRect/>
          </a:stretch>
        </p:blipFill>
        <p:spPr bwMode="auto">
          <a:xfrm>
            <a:off x="0" y="0"/>
            <a:ext cx="9753600" cy="767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8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5172" y="1455696"/>
            <a:ext cx="8537560" cy="5016758"/>
          </a:xfrm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50000"/>
                    </a:schemeClr>
                  </a:glow>
                </a:effectLst>
              </a:rPr>
              <a:t>load 3</a:t>
            </a:r>
            <a:r>
              <a:rPr lang="en-US" sz="4800" b="1" baseline="30000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50000"/>
                    </a:schemeClr>
                  </a:glow>
                </a:effectLst>
              </a:rPr>
              <a:t>rd</a:t>
            </a:r>
            <a:r>
              <a:rPr lang="en-US" sz="4800" b="1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50000"/>
                    </a:schemeClr>
                  </a:glow>
                </a:effectLst>
              </a:rPr>
              <a:t> party scripts async</a:t>
            </a:r>
          </a:p>
          <a:p>
            <a:pPr eaLnBrk="1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</a:pPr>
            <a:r>
              <a:rPr lang="en-US" sz="4800" b="1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50000"/>
                    </a:schemeClr>
                  </a:glow>
                </a:effectLst>
              </a:rPr>
              <a:t>t</a:t>
            </a:r>
            <a:r>
              <a:rPr lang="en-US" sz="4800" b="1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50000"/>
                    </a:schemeClr>
                  </a:glow>
                </a:effectLst>
              </a:rPr>
              <a:t>est with </a:t>
            </a:r>
            <a:r>
              <a:rPr lang="en-US" sz="4800" b="1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50000"/>
                    </a:schemeClr>
                  </a:glow>
                </a:effectLst>
              </a:rPr>
              <a:t>WebPagetest</a:t>
            </a:r>
            <a:r>
              <a:rPr lang="en-US" sz="4800" b="1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50000"/>
                    </a:schemeClr>
                  </a:glow>
                </a:effectLst>
              </a:rPr>
              <a:t> SPOF</a:t>
            </a:r>
          </a:p>
          <a:p>
            <a:pPr eaLnBrk="1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</a:pPr>
            <a:r>
              <a:rPr lang="en-US" sz="4800" b="1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50000"/>
                    </a:schemeClr>
                  </a:glow>
                </a:effectLst>
              </a:rPr>
              <a:t>have </a:t>
            </a:r>
            <a:r>
              <a:rPr lang="en-US" sz="4800" b="1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50000"/>
                    </a:schemeClr>
                  </a:glow>
                </a:effectLst>
              </a:rPr>
              <a:t>RUM timeout</a:t>
            </a:r>
            <a:endParaRPr lang="en-US" sz="4000" b="1" dirty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50000"/>
                  </a:schemeClr>
                </a:glow>
              </a:effectLst>
            </a:endParaRPr>
          </a:p>
          <a:p>
            <a:pPr eaLnBrk="1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</a:pPr>
            <a:r>
              <a:rPr lang="en-US" sz="4800" b="1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50000"/>
                    </a:schemeClr>
                  </a:glow>
                </a:effectLst>
              </a:rPr>
              <a:t>s</a:t>
            </a:r>
            <a:r>
              <a:rPr lang="en-US" sz="4800" b="1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50000"/>
                    </a:schemeClr>
                  </a:glow>
                </a:effectLst>
              </a:rPr>
              <a:t>elf-update bootstrap </a:t>
            </a:r>
            <a:r>
              <a:rPr lang="en-US" sz="4800" b="1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50000"/>
                    </a:schemeClr>
                  </a:glow>
                </a:effectLst>
              </a:rPr>
              <a:t>scripts </a:t>
            </a:r>
            <a:r>
              <a:rPr lang="en-US" sz="4800" b="1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50000"/>
                    </a:schemeClr>
                  </a:glow>
                </a:effectLst>
              </a:rPr>
              <a:t>&amp; </a:t>
            </a:r>
            <a:r>
              <a:rPr lang="en-US" sz="4800" b="1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50000"/>
                    </a:schemeClr>
                  </a:glow>
                </a:effectLst>
              </a:rPr>
              <a:t>increase cache </a:t>
            </a:r>
            <a:r>
              <a:rPr lang="en-US" sz="4800" b="1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50000"/>
                    </a:schemeClr>
                  </a:glow>
                </a:effectLst>
              </a:rPr>
              <a:t>times</a:t>
            </a:r>
          </a:p>
          <a:p>
            <a:pPr eaLnBrk="1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</a:pPr>
            <a:r>
              <a:rPr lang="en-US" sz="4800" b="1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50000"/>
                    </a:schemeClr>
                  </a:glow>
                </a:effectLst>
              </a:rPr>
              <a:t>h</a:t>
            </a:r>
            <a:r>
              <a:rPr lang="en-US" sz="4800" b="1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50000"/>
                    </a:schemeClr>
                  </a:glow>
                </a:effectLst>
              </a:rPr>
              <a:t>arden JS loading</a:t>
            </a:r>
            <a:endParaRPr lang="en-US" sz="4800" b="1" dirty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50000"/>
                  </a:schemeClr>
                </a:glow>
              </a:effectLst>
            </a:endParaRPr>
          </a:p>
        </p:txBody>
      </p:sp>
      <p:sp>
        <p:nvSpPr>
          <p:cNvPr id="36867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720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takeaways</a:t>
            </a:r>
            <a:endParaRPr lang="en-US" sz="7200" dirty="0" smtClean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6831527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8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8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8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8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8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52400"/>
            <a:ext cx="9203397" cy="7010400"/>
          </a:xfrm>
          <a:prstGeom prst="rect">
            <a:avLst/>
          </a:prstGeom>
        </p:spPr>
      </p:pic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66840" y="-79188"/>
            <a:ext cx="9207710" cy="1937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defRPr/>
            </a:pPr>
            <a:r>
              <a:rPr lang="en-US" sz="6600" b="1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what’s your website’s weakest link?</a:t>
            </a:r>
            <a:endParaRPr lang="en-US" sz="6600" b="1" baseline="0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7572579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302750" cy="697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0" y="5200650"/>
            <a:ext cx="9144000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r" eaLnBrk="1" hangingPunct="1">
              <a:lnSpc>
                <a:spcPct val="90000"/>
              </a:lnSpc>
              <a:spcBef>
                <a:spcPct val="30000"/>
              </a:spcBef>
              <a:defRPr/>
            </a:pPr>
            <a:r>
              <a:rPr lang="en-US" sz="3200" kern="0" baseline="0" dirty="0">
                <a:solidFill>
                  <a:schemeClr val="bg1"/>
                </a:solidFill>
                <a:latin typeface="+mn-lt"/>
              </a:rPr>
              <a:t>Steve Souders</a:t>
            </a:r>
          </a:p>
          <a:p>
            <a:pPr marL="342900" indent="-342900" algn="r" eaLnBrk="1" hangingPunct="1">
              <a:lnSpc>
                <a:spcPct val="90000"/>
              </a:lnSpc>
              <a:spcBef>
                <a:spcPct val="30000"/>
              </a:spcBef>
              <a:defRPr/>
            </a:pPr>
            <a:r>
              <a:rPr lang="en-US" kern="0" baseline="0" dirty="0" smtClean="0">
                <a:solidFill>
                  <a:schemeClr val="bg1"/>
                </a:solidFill>
                <a:latin typeface="+mn-lt"/>
              </a:rPr>
              <a:t>@</a:t>
            </a:r>
            <a:r>
              <a:rPr lang="en-US" kern="0" baseline="0" dirty="0" err="1" smtClean="0">
                <a:solidFill>
                  <a:schemeClr val="bg1"/>
                </a:solidFill>
                <a:latin typeface="+mn-lt"/>
              </a:rPr>
              <a:t>souders</a:t>
            </a:r>
            <a:endParaRPr lang="en-AU" sz="2000" i="1" kern="0" baseline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0" y="6178739"/>
            <a:ext cx="9144000" cy="374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r" eaLnBrk="1" hangingPunct="1">
              <a:lnSpc>
                <a:spcPct val="90000"/>
              </a:lnSpc>
              <a:spcBef>
                <a:spcPct val="30000"/>
              </a:spcBef>
              <a:defRPr/>
            </a:pPr>
            <a:r>
              <a:rPr lang="en-AU" sz="2000" i="1" kern="0" baseline="0" dirty="0" err="1" smtClean="0">
                <a:solidFill>
                  <a:schemeClr val="bg1"/>
                </a:solidFill>
                <a:latin typeface="+mn-lt"/>
              </a:rPr>
              <a:t>stevesouders.com</a:t>
            </a:r>
            <a:r>
              <a:rPr lang="en-AU" sz="2000" i="1" kern="0" baseline="0" dirty="0" smtClean="0">
                <a:solidFill>
                  <a:schemeClr val="bg1"/>
                </a:solidFill>
                <a:latin typeface="+mn-lt"/>
              </a:rPr>
              <a:t>/docs</a:t>
            </a:r>
            <a:r>
              <a:rPr lang="en-AU" sz="2000" i="1" kern="0" baseline="0" dirty="0" smtClean="0">
                <a:solidFill>
                  <a:schemeClr val="bg1"/>
                </a:solidFill>
                <a:latin typeface="+mn-lt"/>
              </a:rPr>
              <a:t>/</a:t>
            </a:r>
            <a:r>
              <a:rPr lang="en-AU" sz="2000" i="1" kern="0" baseline="0" dirty="0" smtClean="0">
                <a:solidFill>
                  <a:schemeClr val="bg1"/>
                </a:solidFill>
                <a:latin typeface="+mn-lt"/>
              </a:rPr>
              <a:t>paypal</a:t>
            </a:r>
            <a:r>
              <a:rPr lang="en-AU" sz="2000" i="1" kern="0" baseline="0" dirty="0" smtClean="0">
                <a:solidFill>
                  <a:schemeClr val="bg1"/>
                </a:solidFill>
                <a:latin typeface="+mn-lt"/>
              </a:rPr>
              <a:t>-</a:t>
            </a:r>
            <a:r>
              <a:rPr lang="en-AU" sz="2000" i="1" kern="0" baseline="0" dirty="0" smtClean="0">
                <a:solidFill>
                  <a:schemeClr val="bg1"/>
                </a:solidFill>
                <a:latin typeface="+mn-lt"/>
              </a:rPr>
              <a:t>spof-</a:t>
            </a:r>
            <a:r>
              <a:rPr lang="en-AU" sz="2000" i="1" kern="0" baseline="0" dirty="0" smtClean="0">
                <a:solidFill>
                  <a:schemeClr val="bg1"/>
                </a:solidFill>
                <a:latin typeface="+mn-lt"/>
              </a:rPr>
              <a:t>20121115.</a:t>
            </a:r>
            <a:r>
              <a:rPr lang="en-AU" sz="2000" i="1" kern="0" baseline="0" dirty="0" smtClean="0">
                <a:solidFill>
                  <a:schemeClr val="bg1"/>
                </a:solidFill>
                <a:latin typeface="+mn-lt"/>
              </a:rPr>
              <a:t>pptx</a:t>
            </a:r>
            <a:endParaRPr lang="en-AU" sz="2000" i="1" kern="0" baseline="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4741603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29584" cy="7086600"/>
          </a:xfrm>
          <a:prstGeom prst="rect">
            <a:avLst/>
          </a:prstGeom>
        </p:spPr>
      </p:pic>
      <p:sp>
        <p:nvSpPr>
          <p:cNvPr id="3" name="Freeform 2"/>
          <p:cNvSpPr/>
          <p:nvPr/>
        </p:nvSpPr>
        <p:spPr>
          <a:xfrm flipH="1">
            <a:off x="685800" y="2732503"/>
            <a:ext cx="2133600" cy="315497"/>
          </a:xfrm>
          <a:custGeom>
            <a:avLst/>
            <a:gdLst>
              <a:gd name="connsiteX0" fmla="*/ 1486579 w 1736731"/>
              <a:gd name="connsiteY0" fmla="*/ 114517 h 459733"/>
              <a:gd name="connsiteX1" fmla="*/ 872381 w 1736731"/>
              <a:gd name="connsiteY1" fmla="*/ 62464 h 459733"/>
              <a:gd name="connsiteX2" fmla="*/ 185313 w 1736731"/>
              <a:gd name="connsiteY2" fmla="*/ 114517 h 459733"/>
              <a:gd name="connsiteX3" fmla="*/ 8340 w 1736731"/>
              <a:gd name="connsiteY3" fmla="*/ 270676 h 459733"/>
              <a:gd name="connsiteX4" fmla="*/ 383105 w 1736731"/>
              <a:gd name="connsiteY4" fmla="*/ 437246 h 459733"/>
              <a:gd name="connsiteX5" fmla="*/ 986893 w 1736731"/>
              <a:gd name="connsiteY5" fmla="*/ 458068 h 459733"/>
              <a:gd name="connsiteX6" fmla="*/ 1590681 w 1736731"/>
              <a:gd name="connsiteY6" fmla="*/ 437246 h 459733"/>
              <a:gd name="connsiteX7" fmla="*/ 1736422 w 1736731"/>
              <a:gd name="connsiteY7" fmla="*/ 291498 h 459733"/>
              <a:gd name="connsiteX8" fmla="*/ 1569860 w 1736731"/>
              <a:gd name="connsiteY8" fmla="*/ 104106 h 459733"/>
              <a:gd name="connsiteX9" fmla="*/ 1257556 w 1736731"/>
              <a:gd name="connsiteY9" fmla="*/ 0 h 459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36731" h="459733">
                <a:moveTo>
                  <a:pt x="1486579" y="114517"/>
                </a:moveTo>
                <a:cubicBezTo>
                  <a:pt x="1287919" y="88490"/>
                  <a:pt x="1089259" y="62464"/>
                  <a:pt x="872381" y="62464"/>
                </a:cubicBezTo>
                <a:cubicBezTo>
                  <a:pt x="655503" y="62464"/>
                  <a:pt x="329320" y="79815"/>
                  <a:pt x="185313" y="114517"/>
                </a:cubicBezTo>
                <a:cubicBezTo>
                  <a:pt x="41306" y="149219"/>
                  <a:pt x="-24625" y="216888"/>
                  <a:pt x="8340" y="270676"/>
                </a:cubicBezTo>
                <a:cubicBezTo>
                  <a:pt x="41305" y="324464"/>
                  <a:pt x="220013" y="406014"/>
                  <a:pt x="383105" y="437246"/>
                </a:cubicBezTo>
                <a:cubicBezTo>
                  <a:pt x="546197" y="468478"/>
                  <a:pt x="785630" y="458068"/>
                  <a:pt x="986893" y="458068"/>
                </a:cubicBezTo>
                <a:cubicBezTo>
                  <a:pt x="1188156" y="458068"/>
                  <a:pt x="1465759" y="465008"/>
                  <a:pt x="1590681" y="437246"/>
                </a:cubicBezTo>
                <a:cubicBezTo>
                  <a:pt x="1715603" y="409484"/>
                  <a:pt x="1739892" y="347021"/>
                  <a:pt x="1736422" y="291498"/>
                </a:cubicBezTo>
                <a:cubicBezTo>
                  <a:pt x="1732952" y="235975"/>
                  <a:pt x="1649671" y="152689"/>
                  <a:pt x="1569860" y="104106"/>
                </a:cubicBezTo>
                <a:cubicBezTo>
                  <a:pt x="1490049" y="55523"/>
                  <a:pt x="1257556" y="0"/>
                  <a:pt x="1257556" y="0"/>
                </a:cubicBezTo>
              </a:path>
            </a:pathLst>
          </a:custGeom>
          <a:ln w="38100" cmpd="sng"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3942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4531" y="-183377"/>
            <a:ext cx="9703582" cy="73914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835" y="1084910"/>
            <a:ext cx="8690055" cy="4891489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8" name="Freeform 7"/>
          <p:cNvSpPr/>
          <p:nvPr/>
        </p:nvSpPr>
        <p:spPr>
          <a:xfrm>
            <a:off x="1598172" y="2061858"/>
            <a:ext cx="1645438" cy="314045"/>
          </a:xfrm>
          <a:custGeom>
            <a:avLst/>
            <a:gdLst>
              <a:gd name="connsiteX0" fmla="*/ 617370 w 1258499"/>
              <a:gd name="connsiteY0" fmla="*/ 28432 h 247572"/>
              <a:gd name="connsiteX1" fmla="*/ 209812 w 1258499"/>
              <a:gd name="connsiteY1" fmla="*/ 28432 h 247572"/>
              <a:gd name="connsiteX2" fmla="*/ 48684 w 1258499"/>
              <a:gd name="connsiteY2" fmla="*/ 56864 h 247572"/>
              <a:gd name="connsiteX3" fmla="*/ 10772 w 1258499"/>
              <a:gd name="connsiteY3" fmla="*/ 170591 h 247572"/>
              <a:gd name="connsiteX4" fmla="*/ 219290 w 1258499"/>
              <a:gd name="connsiteY4" fmla="*/ 227455 h 247572"/>
              <a:gd name="connsiteX5" fmla="*/ 626848 w 1258499"/>
              <a:gd name="connsiteY5" fmla="*/ 236932 h 247572"/>
              <a:gd name="connsiteX6" fmla="*/ 1110232 w 1258499"/>
              <a:gd name="connsiteY6" fmla="*/ 246409 h 247572"/>
              <a:gd name="connsiteX7" fmla="*/ 1233447 w 1258499"/>
              <a:gd name="connsiteY7" fmla="*/ 208500 h 247572"/>
              <a:gd name="connsiteX8" fmla="*/ 1233447 w 1258499"/>
              <a:gd name="connsiteY8" fmla="*/ 113727 h 247572"/>
              <a:gd name="connsiteX9" fmla="*/ 968060 w 1258499"/>
              <a:gd name="connsiteY9" fmla="*/ 37909 h 247572"/>
              <a:gd name="connsiteX10" fmla="*/ 560502 w 1258499"/>
              <a:gd name="connsiteY10" fmla="*/ 0 h 247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58499" h="247572">
                <a:moveTo>
                  <a:pt x="617370" y="28432"/>
                </a:moveTo>
                <a:cubicBezTo>
                  <a:pt x="460981" y="26062"/>
                  <a:pt x="304593" y="23693"/>
                  <a:pt x="209812" y="28432"/>
                </a:cubicBezTo>
                <a:cubicBezTo>
                  <a:pt x="115031" y="33171"/>
                  <a:pt x="81857" y="33171"/>
                  <a:pt x="48684" y="56864"/>
                </a:cubicBezTo>
                <a:cubicBezTo>
                  <a:pt x="15511" y="80557"/>
                  <a:pt x="-17662" y="142159"/>
                  <a:pt x="10772" y="170591"/>
                </a:cubicBezTo>
                <a:cubicBezTo>
                  <a:pt x="39206" y="199023"/>
                  <a:pt x="116611" y="216398"/>
                  <a:pt x="219290" y="227455"/>
                </a:cubicBezTo>
                <a:cubicBezTo>
                  <a:pt x="321969" y="238512"/>
                  <a:pt x="626848" y="236932"/>
                  <a:pt x="626848" y="236932"/>
                </a:cubicBezTo>
                <a:cubicBezTo>
                  <a:pt x="775338" y="240091"/>
                  <a:pt x="1009132" y="251148"/>
                  <a:pt x="1110232" y="246409"/>
                </a:cubicBezTo>
                <a:cubicBezTo>
                  <a:pt x="1211332" y="241670"/>
                  <a:pt x="1212911" y="230614"/>
                  <a:pt x="1233447" y="208500"/>
                </a:cubicBezTo>
                <a:cubicBezTo>
                  <a:pt x="1253983" y="186386"/>
                  <a:pt x="1277678" y="142159"/>
                  <a:pt x="1233447" y="113727"/>
                </a:cubicBezTo>
                <a:cubicBezTo>
                  <a:pt x="1189216" y="85295"/>
                  <a:pt x="1080217" y="56863"/>
                  <a:pt x="968060" y="37909"/>
                </a:cubicBezTo>
                <a:cubicBezTo>
                  <a:pt x="855903" y="18955"/>
                  <a:pt x="560502" y="0"/>
                  <a:pt x="560502" y="0"/>
                </a:cubicBezTo>
              </a:path>
            </a:pathLst>
          </a:custGeom>
          <a:ln w="38100" cmpd="sng">
            <a:solidFill>
              <a:srgbClr val="008000"/>
            </a:solidFill>
          </a:ln>
          <a:effectLst>
            <a:glow rad="38100">
              <a:schemeClr val="accent4">
                <a:satMod val="175000"/>
                <a:alpha val="25000"/>
              </a:schemeClr>
            </a:glow>
          </a:effectLst>
          <a:scene3d>
            <a:camera prst="orthographicFront">
              <a:rot lat="0" lon="0" rev="6000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FF6600"/>
              </a:solidFill>
              <a:effectLst/>
              <a:latin typeface="Times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FF6600"/>
              </a:solidFill>
              <a:effectLst/>
              <a:latin typeface="Times" pitchFamily="18" charset="0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1172662" y="2941973"/>
            <a:ext cx="1695484" cy="361282"/>
          </a:xfrm>
          <a:custGeom>
            <a:avLst/>
            <a:gdLst>
              <a:gd name="connsiteX0" fmla="*/ 617370 w 1258499"/>
              <a:gd name="connsiteY0" fmla="*/ 28432 h 247572"/>
              <a:gd name="connsiteX1" fmla="*/ 209812 w 1258499"/>
              <a:gd name="connsiteY1" fmla="*/ 28432 h 247572"/>
              <a:gd name="connsiteX2" fmla="*/ 48684 w 1258499"/>
              <a:gd name="connsiteY2" fmla="*/ 56864 h 247572"/>
              <a:gd name="connsiteX3" fmla="*/ 10772 w 1258499"/>
              <a:gd name="connsiteY3" fmla="*/ 170591 h 247572"/>
              <a:gd name="connsiteX4" fmla="*/ 219290 w 1258499"/>
              <a:gd name="connsiteY4" fmla="*/ 227455 h 247572"/>
              <a:gd name="connsiteX5" fmla="*/ 626848 w 1258499"/>
              <a:gd name="connsiteY5" fmla="*/ 236932 h 247572"/>
              <a:gd name="connsiteX6" fmla="*/ 1110232 w 1258499"/>
              <a:gd name="connsiteY6" fmla="*/ 246409 h 247572"/>
              <a:gd name="connsiteX7" fmla="*/ 1233447 w 1258499"/>
              <a:gd name="connsiteY7" fmla="*/ 208500 h 247572"/>
              <a:gd name="connsiteX8" fmla="*/ 1233447 w 1258499"/>
              <a:gd name="connsiteY8" fmla="*/ 113727 h 247572"/>
              <a:gd name="connsiteX9" fmla="*/ 968060 w 1258499"/>
              <a:gd name="connsiteY9" fmla="*/ 37909 h 247572"/>
              <a:gd name="connsiteX10" fmla="*/ 560502 w 1258499"/>
              <a:gd name="connsiteY10" fmla="*/ 0 h 247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58499" h="247572">
                <a:moveTo>
                  <a:pt x="617370" y="28432"/>
                </a:moveTo>
                <a:cubicBezTo>
                  <a:pt x="460981" y="26062"/>
                  <a:pt x="304593" y="23693"/>
                  <a:pt x="209812" y="28432"/>
                </a:cubicBezTo>
                <a:cubicBezTo>
                  <a:pt x="115031" y="33171"/>
                  <a:pt x="81857" y="33171"/>
                  <a:pt x="48684" y="56864"/>
                </a:cubicBezTo>
                <a:cubicBezTo>
                  <a:pt x="15511" y="80557"/>
                  <a:pt x="-17662" y="142159"/>
                  <a:pt x="10772" y="170591"/>
                </a:cubicBezTo>
                <a:cubicBezTo>
                  <a:pt x="39206" y="199023"/>
                  <a:pt x="116611" y="216398"/>
                  <a:pt x="219290" y="227455"/>
                </a:cubicBezTo>
                <a:cubicBezTo>
                  <a:pt x="321969" y="238512"/>
                  <a:pt x="626848" y="236932"/>
                  <a:pt x="626848" y="236932"/>
                </a:cubicBezTo>
                <a:cubicBezTo>
                  <a:pt x="775338" y="240091"/>
                  <a:pt x="1009132" y="251148"/>
                  <a:pt x="1110232" y="246409"/>
                </a:cubicBezTo>
                <a:cubicBezTo>
                  <a:pt x="1211332" y="241670"/>
                  <a:pt x="1212911" y="230614"/>
                  <a:pt x="1233447" y="208500"/>
                </a:cubicBezTo>
                <a:cubicBezTo>
                  <a:pt x="1253983" y="186386"/>
                  <a:pt x="1277678" y="142159"/>
                  <a:pt x="1233447" y="113727"/>
                </a:cubicBezTo>
                <a:cubicBezTo>
                  <a:pt x="1189216" y="85295"/>
                  <a:pt x="1080217" y="56863"/>
                  <a:pt x="968060" y="37909"/>
                </a:cubicBezTo>
                <a:cubicBezTo>
                  <a:pt x="855903" y="18955"/>
                  <a:pt x="560502" y="0"/>
                  <a:pt x="560502" y="0"/>
                </a:cubicBezTo>
              </a:path>
            </a:pathLst>
          </a:custGeom>
          <a:ln w="38100" cmpd="sng">
            <a:solidFill>
              <a:srgbClr val="008000"/>
            </a:solidFill>
          </a:ln>
          <a:effectLst>
            <a:glow rad="38100">
              <a:schemeClr val="accent4">
                <a:satMod val="175000"/>
                <a:alpha val="25000"/>
              </a:schemeClr>
            </a:glow>
          </a:effectLst>
          <a:scene3d>
            <a:camera prst="orthographicFront">
              <a:rot lat="0" lon="0" rev="6000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FF6600"/>
              </a:solidFill>
              <a:effectLst/>
              <a:latin typeface="Times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FF6600"/>
              </a:solidFill>
              <a:effectLst/>
              <a:latin typeface="Times" pitchFamily="18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1736303" y="5125117"/>
            <a:ext cx="1945198" cy="314045"/>
          </a:xfrm>
          <a:custGeom>
            <a:avLst/>
            <a:gdLst>
              <a:gd name="connsiteX0" fmla="*/ 617370 w 1258499"/>
              <a:gd name="connsiteY0" fmla="*/ 28432 h 247572"/>
              <a:gd name="connsiteX1" fmla="*/ 209812 w 1258499"/>
              <a:gd name="connsiteY1" fmla="*/ 28432 h 247572"/>
              <a:gd name="connsiteX2" fmla="*/ 48684 w 1258499"/>
              <a:gd name="connsiteY2" fmla="*/ 56864 h 247572"/>
              <a:gd name="connsiteX3" fmla="*/ 10772 w 1258499"/>
              <a:gd name="connsiteY3" fmla="*/ 170591 h 247572"/>
              <a:gd name="connsiteX4" fmla="*/ 219290 w 1258499"/>
              <a:gd name="connsiteY4" fmla="*/ 227455 h 247572"/>
              <a:gd name="connsiteX5" fmla="*/ 626848 w 1258499"/>
              <a:gd name="connsiteY5" fmla="*/ 236932 h 247572"/>
              <a:gd name="connsiteX6" fmla="*/ 1110232 w 1258499"/>
              <a:gd name="connsiteY6" fmla="*/ 246409 h 247572"/>
              <a:gd name="connsiteX7" fmla="*/ 1233447 w 1258499"/>
              <a:gd name="connsiteY7" fmla="*/ 208500 h 247572"/>
              <a:gd name="connsiteX8" fmla="*/ 1233447 w 1258499"/>
              <a:gd name="connsiteY8" fmla="*/ 113727 h 247572"/>
              <a:gd name="connsiteX9" fmla="*/ 968060 w 1258499"/>
              <a:gd name="connsiteY9" fmla="*/ 37909 h 247572"/>
              <a:gd name="connsiteX10" fmla="*/ 560502 w 1258499"/>
              <a:gd name="connsiteY10" fmla="*/ 0 h 247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58499" h="247572">
                <a:moveTo>
                  <a:pt x="617370" y="28432"/>
                </a:moveTo>
                <a:cubicBezTo>
                  <a:pt x="460981" y="26062"/>
                  <a:pt x="304593" y="23693"/>
                  <a:pt x="209812" y="28432"/>
                </a:cubicBezTo>
                <a:cubicBezTo>
                  <a:pt x="115031" y="33171"/>
                  <a:pt x="81857" y="33171"/>
                  <a:pt x="48684" y="56864"/>
                </a:cubicBezTo>
                <a:cubicBezTo>
                  <a:pt x="15511" y="80557"/>
                  <a:pt x="-17662" y="142159"/>
                  <a:pt x="10772" y="170591"/>
                </a:cubicBezTo>
                <a:cubicBezTo>
                  <a:pt x="39206" y="199023"/>
                  <a:pt x="116611" y="216398"/>
                  <a:pt x="219290" y="227455"/>
                </a:cubicBezTo>
                <a:cubicBezTo>
                  <a:pt x="321969" y="238512"/>
                  <a:pt x="626848" y="236932"/>
                  <a:pt x="626848" y="236932"/>
                </a:cubicBezTo>
                <a:cubicBezTo>
                  <a:pt x="775338" y="240091"/>
                  <a:pt x="1009132" y="251148"/>
                  <a:pt x="1110232" y="246409"/>
                </a:cubicBezTo>
                <a:cubicBezTo>
                  <a:pt x="1211332" y="241670"/>
                  <a:pt x="1212911" y="230614"/>
                  <a:pt x="1233447" y="208500"/>
                </a:cubicBezTo>
                <a:cubicBezTo>
                  <a:pt x="1253983" y="186386"/>
                  <a:pt x="1277678" y="142159"/>
                  <a:pt x="1233447" y="113727"/>
                </a:cubicBezTo>
                <a:cubicBezTo>
                  <a:pt x="1189216" y="85295"/>
                  <a:pt x="1080217" y="56863"/>
                  <a:pt x="968060" y="37909"/>
                </a:cubicBezTo>
                <a:cubicBezTo>
                  <a:pt x="855903" y="18955"/>
                  <a:pt x="560502" y="0"/>
                  <a:pt x="560502" y="0"/>
                </a:cubicBezTo>
              </a:path>
            </a:pathLst>
          </a:custGeom>
          <a:ln w="38100" cmpd="sng">
            <a:solidFill>
              <a:srgbClr val="008000"/>
            </a:solidFill>
          </a:ln>
          <a:effectLst>
            <a:glow rad="38100">
              <a:schemeClr val="accent4">
                <a:satMod val="175000"/>
                <a:alpha val="25000"/>
              </a:schemeClr>
            </a:glow>
          </a:effectLst>
          <a:scene3d>
            <a:camera prst="orthographicFront">
              <a:rot lat="0" lon="0" rev="6000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FF6600"/>
              </a:solidFill>
              <a:effectLst/>
              <a:latin typeface="Times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FF6600"/>
              </a:solidFill>
              <a:effectLst/>
              <a:latin typeface="Times" pitchFamily="18" charset="0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701768" y="3969343"/>
            <a:ext cx="6953754" cy="446893"/>
          </a:xfrm>
          <a:custGeom>
            <a:avLst/>
            <a:gdLst>
              <a:gd name="connsiteX0" fmla="*/ 617370 w 1258499"/>
              <a:gd name="connsiteY0" fmla="*/ 28432 h 247572"/>
              <a:gd name="connsiteX1" fmla="*/ 209812 w 1258499"/>
              <a:gd name="connsiteY1" fmla="*/ 28432 h 247572"/>
              <a:gd name="connsiteX2" fmla="*/ 48684 w 1258499"/>
              <a:gd name="connsiteY2" fmla="*/ 56864 h 247572"/>
              <a:gd name="connsiteX3" fmla="*/ 10772 w 1258499"/>
              <a:gd name="connsiteY3" fmla="*/ 170591 h 247572"/>
              <a:gd name="connsiteX4" fmla="*/ 219290 w 1258499"/>
              <a:gd name="connsiteY4" fmla="*/ 227455 h 247572"/>
              <a:gd name="connsiteX5" fmla="*/ 626848 w 1258499"/>
              <a:gd name="connsiteY5" fmla="*/ 236932 h 247572"/>
              <a:gd name="connsiteX6" fmla="*/ 1110232 w 1258499"/>
              <a:gd name="connsiteY6" fmla="*/ 246409 h 247572"/>
              <a:gd name="connsiteX7" fmla="*/ 1233447 w 1258499"/>
              <a:gd name="connsiteY7" fmla="*/ 208500 h 247572"/>
              <a:gd name="connsiteX8" fmla="*/ 1233447 w 1258499"/>
              <a:gd name="connsiteY8" fmla="*/ 113727 h 247572"/>
              <a:gd name="connsiteX9" fmla="*/ 968060 w 1258499"/>
              <a:gd name="connsiteY9" fmla="*/ 37909 h 247572"/>
              <a:gd name="connsiteX10" fmla="*/ 560502 w 1258499"/>
              <a:gd name="connsiteY10" fmla="*/ 0 h 247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58499" h="247572">
                <a:moveTo>
                  <a:pt x="617370" y="28432"/>
                </a:moveTo>
                <a:cubicBezTo>
                  <a:pt x="460981" y="26062"/>
                  <a:pt x="304593" y="23693"/>
                  <a:pt x="209812" y="28432"/>
                </a:cubicBezTo>
                <a:cubicBezTo>
                  <a:pt x="115031" y="33171"/>
                  <a:pt x="81857" y="33171"/>
                  <a:pt x="48684" y="56864"/>
                </a:cubicBezTo>
                <a:cubicBezTo>
                  <a:pt x="15511" y="80557"/>
                  <a:pt x="-17662" y="142159"/>
                  <a:pt x="10772" y="170591"/>
                </a:cubicBezTo>
                <a:cubicBezTo>
                  <a:pt x="39206" y="199023"/>
                  <a:pt x="116611" y="216398"/>
                  <a:pt x="219290" y="227455"/>
                </a:cubicBezTo>
                <a:cubicBezTo>
                  <a:pt x="321969" y="238512"/>
                  <a:pt x="626848" y="236932"/>
                  <a:pt x="626848" y="236932"/>
                </a:cubicBezTo>
                <a:cubicBezTo>
                  <a:pt x="775338" y="240091"/>
                  <a:pt x="1009132" y="251148"/>
                  <a:pt x="1110232" y="246409"/>
                </a:cubicBezTo>
                <a:cubicBezTo>
                  <a:pt x="1211332" y="241670"/>
                  <a:pt x="1212911" y="230614"/>
                  <a:pt x="1233447" y="208500"/>
                </a:cubicBezTo>
                <a:cubicBezTo>
                  <a:pt x="1253983" y="186386"/>
                  <a:pt x="1277678" y="142159"/>
                  <a:pt x="1233447" y="113727"/>
                </a:cubicBezTo>
                <a:cubicBezTo>
                  <a:pt x="1189216" y="85295"/>
                  <a:pt x="1080217" y="56863"/>
                  <a:pt x="968060" y="37909"/>
                </a:cubicBezTo>
                <a:cubicBezTo>
                  <a:pt x="855903" y="18955"/>
                  <a:pt x="560502" y="0"/>
                  <a:pt x="560502" y="0"/>
                </a:cubicBezTo>
              </a:path>
            </a:pathLst>
          </a:custGeom>
          <a:ln w="38100" cmpd="sng">
            <a:solidFill>
              <a:srgbClr val="FF0000"/>
            </a:solidFill>
          </a:ln>
          <a:effectLst>
            <a:glow rad="38100">
              <a:schemeClr val="accent4">
                <a:satMod val="175000"/>
                <a:alpha val="25000"/>
              </a:schemeClr>
            </a:glow>
          </a:effectLst>
          <a:scene3d>
            <a:camera prst="orthographicFront">
              <a:rot lat="0" lon="0" rev="6000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FF6600"/>
              </a:solidFill>
              <a:effectLst/>
              <a:latin typeface="Times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FF6600"/>
              </a:solidFill>
              <a:effectLst/>
              <a:latin typeface="Times" pitchFamily="18" charset="0"/>
            </a:endParaRP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2838522" y="2789409"/>
            <a:ext cx="1676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3600" baseline="0" dirty="0" smtClean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  <a:cs typeface="Helvetica"/>
              </a:rPr>
              <a:t>async</a:t>
            </a:r>
            <a:endParaRPr lang="en-US" sz="3600" baseline="0" dirty="0">
              <a:solidFill>
                <a:srgbClr val="00800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+mn-lt"/>
              <a:cs typeface="Helvetica"/>
            </a:endParaRP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-152400" y="2286000"/>
            <a:ext cx="9144000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en-US" sz="13800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Helvetica"/>
                <a:cs typeface="Helvetica"/>
              </a:rPr>
              <a:t>#fail</a:t>
            </a:r>
            <a:endParaRPr lang="en-US" sz="13800" baseline="0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Helvetica"/>
              <a:cs typeface="Helvetica"/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3242380" y="1849792"/>
            <a:ext cx="1676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3600" baseline="0" dirty="0" smtClean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  <a:cs typeface="Helvetica"/>
              </a:rPr>
              <a:t>async</a:t>
            </a:r>
            <a:endParaRPr lang="en-US" sz="3600" baseline="0" dirty="0">
              <a:solidFill>
                <a:srgbClr val="00800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+mn-lt"/>
              <a:cs typeface="Helvetica"/>
            </a:endParaRP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3683619" y="4915113"/>
            <a:ext cx="1676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3600" baseline="0" dirty="0" smtClean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  <a:cs typeface="Helvetica"/>
              </a:rPr>
              <a:t>async</a:t>
            </a:r>
            <a:endParaRPr lang="en-US" sz="3600" baseline="0" dirty="0">
              <a:solidFill>
                <a:srgbClr val="00800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+mn-lt"/>
              <a:cs typeface="Helvetica"/>
            </a:endParaRP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7676851" y="3786560"/>
            <a:ext cx="114967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3600" baseline="0" dirty="0" smtClean="0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  <a:cs typeface="Helvetica"/>
              </a:rPr>
              <a:t>sync</a:t>
            </a:r>
            <a:endParaRPr lang="en-US" sz="3600" baseline="0" dirty="0">
              <a:solidFill>
                <a:srgbClr val="FF000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+mn-lt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76171806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4" grpId="0"/>
      <p:bldP spid="12" grpId="0"/>
      <p:bldP spid="13" grpId="0"/>
      <p:bldP spid="15" grpId="0"/>
      <p:bldP spid="16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27134" cy="6858000"/>
          </a:xfrm>
          <a:prstGeom prst="rect">
            <a:avLst/>
          </a:prstGeom>
        </p:spPr>
      </p:pic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5638800" y="151181"/>
            <a:ext cx="3505200" cy="655563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1400" baseline="0" dirty="0"/>
              <a:t>Patrick </a:t>
            </a:r>
            <a:r>
              <a:rPr lang="en-US" sz="1400" baseline="0" dirty="0" err="1" smtClean="0"/>
              <a:t>Meenan</a:t>
            </a:r>
            <a:endParaRPr lang="en-US" sz="1400" baseline="0" dirty="0" smtClean="0"/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1400" baseline="0" dirty="0" smtClean="0"/>
              <a:t>Nicholas </a:t>
            </a:r>
            <a:r>
              <a:rPr lang="en-US" sz="1400" baseline="0" dirty="0" err="1" smtClean="0"/>
              <a:t>Zakas</a:t>
            </a:r>
            <a:endParaRPr lang="en-US" sz="1400" baseline="0" dirty="0" smtClean="0"/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1400" baseline="0" dirty="0" smtClean="0"/>
              <a:t>Guy </a:t>
            </a:r>
            <a:r>
              <a:rPr lang="en-US" sz="1400" baseline="0" dirty="0" err="1" smtClean="0"/>
              <a:t>Podjarny</a:t>
            </a:r>
            <a:endParaRPr lang="en-US" sz="1400" baseline="0" dirty="0" smtClean="0"/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1400" baseline="0" dirty="0" err="1" smtClean="0"/>
              <a:t>Stoyan</a:t>
            </a:r>
            <a:r>
              <a:rPr lang="en-US" sz="1400" baseline="0" dirty="0" smtClean="0"/>
              <a:t> </a:t>
            </a:r>
            <a:r>
              <a:rPr lang="en-US" sz="1400" baseline="0" dirty="0" err="1" smtClean="0"/>
              <a:t>Stefanov</a:t>
            </a:r>
            <a:endParaRPr lang="en-US" sz="1400" baseline="0" dirty="0" smtClean="0"/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1400" baseline="0" dirty="0" smtClean="0"/>
              <a:t>Tim </a:t>
            </a:r>
            <a:r>
              <a:rPr lang="en-US" sz="1400" baseline="0" dirty="0" err="1" smtClean="0"/>
              <a:t>Kadlec</a:t>
            </a:r>
            <a:endParaRPr lang="en-US" sz="1400" baseline="0" dirty="0" smtClean="0"/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1400" baseline="0" dirty="0" smtClean="0"/>
              <a:t>Brian Pane</a:t>
            </a:r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1400" baseline="0" dirty="0" smtClean="0"/>
              <a:t>Josh Fraser</a:t>
            </a:r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1400" baseline="0" dirty="0" smtClean="0"/>
              <a:t>Steve Souders</a:t>
            </a:r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1400" baseline="0" dirty="0" smtClean="0"/>
              <a:t>Betty </a:t>
            </a:r>
            <a:r>
              <a:rPr lang="en-US" sz="1400" baseline="0" dirty="0" err="1" smtClean="0"/>
              <a:t>Tso</a:t>
            </a:r>
            <a:endParaRPr lang="en-US" sz="1400" baseline="0" dirty="0" smtClean="0"/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1400" baseline="0" dirty="0" smtClean="0"/>
              <a:t>Israel </a:t>
            </a:r>
            <a:r>
              <a:rPr lang="en-US" sz="1400" baseline="0" dirty="0" err="1" smtClean="0"/>
              <a:t>Nir</a:t>
            </a:r>
            <a:endParaRPr lang="en-US" sz="1400" baseline="0" dirty="0" smtClean="0"/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1400" baseline="0" dirty="0" smtClean="0"/>
              <a:t>Marcel Duran</a:t>
            </a:r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1400" baseline="0" dirty="0" err="1" smtClean="0"/>
              <a:t>Éric</a:t>
            </a:r>
            <a:r>
              <a:rPr lang="en-US" sz="1400" baseline="0" dirty="0" smtClean="0"/>
              <a:t> </a:t>
            </a:r>
            <a:r>
              <a:rPr lang="en-US" sz="1400" baseline="0" dirty="0" err="1" smtClean="0"/>
              <a:t>Daspet</a:t>
            </a:r>
            <a:endParaRPr lang="en-US" sz="1400" baseline="0" dirty="0" smtClean="0"/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1400" baseline="0" dirty="0" err="1" smtClean="0"/>
              <a:t>Alois</a:t>
            </a:r>
            <a:r>
              <a:rPr lang="en-US" sz="1400" baseline="0" dirty="0" smtClean="0"/>
              <a:t> </a:t>
            </a:r>
            <a:r>
              <a:rPr lang="en-US" sz="1400" baseline="0" dirty="0" err="1" smtClean="0"/>
              <a:t>Reitbauer</a:t>
            </a:r>
            <a:endParaRPr lang="en-US" sz="1400" baseline="0" dirty="0" smtClean="0"/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1400" baseline="0" dirty="0" smtClean="0"/>
              <a:t>Matthew Prince</a:t>
            </a:r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1400" baseline="0" dirty="0" smtClean="0"/>
              <a:t>Buddy Brewer</a:t>
            </a:r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1400" baseline="0" dirty="0" smtClean="0"/>
              <a:t>Alexander </a:t>
            </a:r>
            <a:r>
              <a:rPr lang="en-US" sz="1400" baseline="0" dirty="0" err="1" smtClean="0"/>
              <a:t>Podelko</a:t>
            </a:r>
            <a:endParaRPr lang="en-US" sz="1400" baseline="0" dirty="0" smtClean="0"/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1400" baseline="0" dirty="0" smtClean="0"/>
              <a:t>Estelle </a:t>
            </a:r>
            <a:r>
              <a:rPr lang="en-US" sz="1400" baseline="0" dirty="0" err="1" smtClean="0"/>
              <a:t>Weyl</a:t>
            </a:r>
            <a:endParaRPr lang="en-US" sz="1400" baseline="0" dirty="0" smtClean="0"/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1400" baseline="0" dirty="0" smtClean="0"/>
              <a:t>Aaron Peters</a:t>
            </a:r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1400" baseline="0" dirty="0" smtClean="0"/>
              <a:t>Tony </a:t>
            </a:r>
            <a:r>
              <a:rPr lang="en-US" sz="1400" baseline="0" dirty="0" err="1" smtClean="0"/>
              <a:t>Gentilcore</a:t>
            </a:r>
            <a:endParaRPr lang="en-US" sz="1400" baseline="0" dirty="0" smtClean="0"/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1400" baseline="0" dirty="0" smtClean="0"/>
              <a:t>Matthew Steele</a:t>
            </a:r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1400" baseline="0" dirty="0" smtClean="0"/>
              <a:t>Bryan </a:t>
            </a:r>
            <a:r>
              <a:rPr lang="en-US" sz="1400" baseline="0" dirty="0" err="1" smtClean="0"/>
              <a:t>McQuade</a:t>
            </a:r>
            <a:endParaRPr lang="en-US" sz="1400" baseline="0" dirty="0" smtClean="0"/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1400" baseline="0" dirty="0" err="1" smtClean="0"/>
              <a:t>Tobie</a:t>
            </a:r>
            <a:r>
              <a:rPr lang="en-US" sz="1400" baseline="0" dirty="0" smtClean="0"/>
              <a:t> </a:t>
            </a:r>
            <a:r>
              <a:rPr lang="en-US" sz="1400" baseline="0" dirty="0" err="1"/>
              <a:t>LangelBilly</a:t>
            </a:r>
            <a:r>
              <a:rPr lang="en-US" sz="1400" baseline="0" dirty="0"/>
              <a:t> </a:t>
            </a:r>
            <a:r>
              <a:rPr lang="en-US" sz="1400" baseline="0" dirty="0" smtClean="0"/>
              <a:t>Hoffman</a:t>
            </a:r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1400" baseline="0" dirty="0" smtClean="0"/>
              <a:t>Joshua Bixby</a:t>
            </a:r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1400" baseline="0" dirty="0" smtClean="0"/>
              <a:t>Sergey </a:t>
            </a:r>
            <a:r>
              <a:rPr lang="en-US" sz="1400" baseline="0" dirty="0" err="1" smtClean="0"/>
              <a:t>Chernyshev</a:t>
            </a:r>
            <a:endParaRPr lang="en-US" sz="1400" baseline="0" dirty="0" smtClean="0"/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1400" baseline="0" dirty="0" smtClean="0"/>
              <a:t>JP Castro</a:t>
            </a:r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1400" baseline="0" dirty="0" err="1" smtClean="0"/>
              <a:t>Pavel</a:t>
            </a:r>
            <a:r>
              <a:rPr lang="en-US" sz="1400" baseline="0" dirty="0" smtClean="0"/>
              <a:t> </a:t>
            </a:r>
            <a:r>
              <a:rPr lang="en-US" sz="1400" baseline="0" dirty="0" err="1" smtClean="0"/>
              <a:t>Paulau</a:t>
            </a:r>
            <a:endParaRPr lang="en-US" sz="1400" baseline="0" dirty="0" smtClean="0"/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1400" baseline="0" dirty="0" smtClean="0"/>
              <a:t>David Calhoun</a:t>
            </a:r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1400" baseline="0" dirty="0" smtClean="0"/>
              <a:t>Nicole Sullivan</a:t>
            </a:r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1400" baseline="0" dirty="0" smtClean="0"/>
              <a:t>James Pearce</a:t>
            </a:r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1400" baseline="0" dirty="0" smtClean="0"/>
              <a:t>Tom </a:t>
            </a:r>
            <a:r>
              <a:rPr lang="en-US" sz="1400" baseline="0" dirty="0"/>
              <a:t>Hughes-</a:t>
            </a:r>
            <a:r>
              <a:rPr lang="en-US" sz="1400" baseline="0" dirty="0" err="1"/>
              <a:t>Croucher</a:t>
            </a:r>
            <a:endParaRPr lang="en-US" sz="1400" b="1" baseline="0" dirty="0" smtClean="0"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8786485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" y="0"/>
            <a:ext cx="9795943" cy="6858000"/>
          </a:xfrm>
          <a:prstGeom prst="rect">
            <a:avLst/>
          </a:prstGeom>
          <a:solidFill>
            <a:schemeClr val="bg2">
              <a:lumMod val="20000"/>
              <a:lumOff val="80000"/>
              <a:alpha val="39000"/>
            </a:schemeClr>
          </a:solidFill>
        </p:spPr>
      </p:pic>
      <p:sp>
        <p:nvSpPr>
          <p:cNvPr id="6" name="Rectangle 5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alpha val="40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00B050"/>
              </a:solidFill>
              <a:effectLst/>
              <a:latin typeface="Times" pitchFamily="18" charset="0"/>
            </a:endParaRPr>
          </a:p>
        </p:txBody>
      </p:sp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-152400" y="1828800"/>
            <a:ext cx="9144000" cy="363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en-US" sz="11500" b="1" baseline="0" dirty="0" smtClean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Helvetica"/>
                <a:cs typeface="Helvetica"/>
              </a:rPr>
              <a:t>Frontend SPOF</a:t>
            </a:r>
            <a:endParaRPr lang="en-US" sz="11500" b="1" baseline="0" dirty="0">
              <a:solidFill>
                <a:schemeClr val="bg1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64598896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289140"/>
          </a:xfrm>
          <a:prstGeom prst="rect">
            <a:avLst/>
          </a:prstGeom>
        </p:spPr>
      </p:pic>
      <p:sp>
        <p:nvSpPr>
          <p:cNvPr id="5" name="Round Single Corner Rectangle 4"/>
          <p:cNvSpPr/>
          <p:nvPr/>
        </p:nvSpPr>
        <p:spPr>
          <a:xfrm>
            <a:off x="0" y="6553200"/>
            <a:ext cx="9220200" cy="307777"/>
          </a:xfrm>
          <a:prstGeom prst="round1Rect">
            <a:avLst/>
          </a:prstGeom>
          <a:solidFill>
            <a:srgbClr val="000000">
              <a:alpha val="83137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aseline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http://</a:t>
            </a:r>
            <a:r>
              <a:rPr lang="en-US" sz="1400" baseline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www.webpagetest.org</a:t>
            </a:r>
            <a:r>
              <a:rPr lang="en-US" sz="1400" baseline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/result/120529_41_HWV/</a:t>
            </a:r>
          </a:p>
        </p:txBody>
      </p:sp>
      <p:sp>
        <p:nvSpPr>
          <p:cNvPr id="7" name="Up Arrow 6"/>
          <p:cNvSpPr/>
          <p:nvPr/>
        </p:nvSpPr>
        <p:spPr>
          <a:xfrm rot="10800000">
            <a:off x="6858000" y="3124200"/>
            <a:ext cx="381000" cy="60960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>
              <a:rot lat="0" lon="0" rev="1080000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rgbClr val="0000FF"/>
              </a:solidFill>
              <a:effectLst/>
              <a:latin typeface="Times" pitchFamily="18" charset="0"/>
            </a:endParaRPr>
          </a:p>
        </p:txBody>
      </p:sp>
      <p:sp>
        <p:nvSpPr>
          <p:cNvPr id="8" name="Up Arrow 7"/>
          <p:cNvSpPr/>
          <p:nvPr/>
        </p:nvSpPr>
        <p:spPr>
          <a:xfrm rot="10800000">
            <a:off x="4876800" y="5257800"/>
            <a:ext cx="381000" cy="60960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rgbClr val="0000FF"/>
              </a:solidFill>
              <a:effectLst/>
              <a:latin typeface="Times" pitchFamily="18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299911" y="143109"/>
            <a:ext cx="2034442" cy="563486"/>
          </a:xfrm>
          <a:custGeom>
            <a:avLst/>
            <a:gdLst>
              <a:gd name="connsiteX0" fmla="*/ 617370 w 1258499"/>
              <a:gd name="connsiteY0" fmla="*/ 28432 h 247572"/>
              <a:gd name="connsiteX1" fmla="*/ 209812 w 1258499"/>
              <a:gd name="connsiteY1" fmla="*/ 28432 h 247572"/>
              <a:gd name="connsiteX2" fmla="*/ 48684 w 1258499"/>
              <a:gd name="connsiteY2" fmla="*/ 56864 h 247572"/>
              <a:gd name="connsiteX3" fmla="*/ 10772 w 1258499"/>
              <a:gd name="connsiteY3" fmla="*/ 170591 h 247572"/>
              <a:gd name="connsiteX4" fmla="*/ 219290 w 1258499"/>
              <a:gd name="connsiteY4" fmla="*/ 227455 h 247572"/>
              <a:gd name="connsiteX5" fmla="*/ 626848 w 1258499"/>
              <a:gd name="connsiteY5" fmla="*/ 236932 h 247572"/>
              <a:gd name="connsiteX6" fmla="*/ 1110232 w 1258499"/>
              <a:gd name="connsiteY6" fmla="*/ 246409 h 247572"/>
              <a:gd name="connsiteX7" fmla="*/ 1233447 w 1258499"/>
              <a:gd name="connsiteY7" fmla="*/ 208500 h 247572"/>
              <a:gd name="connsiteX8" fmla="*/ 1233447 w 1258499"/>
              <a:gd name="connsiteY8" fmla="*/ 113727 h 247572"/>
              <a:gd name="connsiteX9" fmla="*/ 968060 w 1258499"/>
              <a:gd name="connsiteY9" fmla="*/ 37909 h 247572"/>
              <a:gd name="connsiteX10" fmla="*/ 560502 w 1258499"/>
              <a:gd name="connsiteY10" fmla="*/ 0 h 247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58499" h="247572">
                <a:moveTo>
                  <a:pt x="617370" y="28432"/>
                </a:moveTo>
                <a:cubicBezTo>
                  <a:pt x="460981" y="26062"/>
                  <a:pt x="304593" y="23693"/>
                  <a:pt x="209812" y="28432"/>
                </a:cubicBezTo>
                <a:cubicBezTo>
                  <a:pt x="115031" y="33171"/>
                  <a:pt x="81857" y="33171"/>
                  <a:pt x="48684" y="56864"/>
                </a:cubicBezTo>
                <a:cubicBezTo>
                  <a:pt x="15511" y="80557"/>
                  <a:pt x="-17662" y="142159"/>
                  <a:pt x="10772" y="170591"/>
                </a:cubicBezTo>
                <a:cubicBezTo>
                  <a:pt x="39206" y="199023"/>
                  <a:pt x="116611" y="216398"/>
                  <a:pt x="219290" y="227455"/>
                </a:cubicBezTo>
                <a:cubicBezTo>
                  <a:pt x="321969" y="238512"/>
                  <a:pt x="626848" y="236932"/>
                  <a:pt x="626848" y="236932"/>
                </a:cubicBezTo>
                <a:cubicBezTo>
                  <a:pt x="775338" y="240091"/>
                  <a:pt x="1009132" y="251148"/>
                  <a:pt x="1110232" y="246409"/>
                </a:cubicBezTo>
                <a:cubicBezTo>
                  <a:pt x="1211332" y="241670"/>
                  <a:pt x="1212911" y="230614"/>
                  <a:pt x="1233447" y="208500"/>
                </a:cubicBezTo>
                <a:cubicBezTo>
                  <a:pt x="1253983" y="186386"/>
                  <a:pt x="1277678" y="142159"/>
                  <a:pt x="1233447" y="113727"/>
                </a:cubicBezTo>
                <a:cubicBezTo>
                  <a:pt x="1189216" y="85295"/>
                  <a:pt x="1080217" y="56863"/>
                  <a:pt x="968060" y="37909"/>
                </a:cubicBezTo>
                <a:cubicBezTo>
                  <a:pt x="855903" y="18955"/>
                  <a:pt x="560502" y="0"/>
                  <a:pt x="560502" y="0"/>
                </a:cubicBezTo>
              </a:path>
            </a:pathLst>
          </a:custGeom>
          <a:ln w="38100" cmpd="sng">
            <a:solidFill>
              <a:srgbClr val="FF0000"/>
            </a:solidFill>
          </a:ln>
          <a:effectLst>
            <a:glow rad="38100">
              <a:schemeClr val="accent4">
                <a:satMod val="175000"/>
                <a:alpha val="25000"/>
              </a:schemeClr>
            </a:glow>
          </a:effectLst>
          <a:scene3d>
            <a:camera prst="orthographicFront">
              <a:rot lat="0" lon="0" rev="6000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FF6600"/>
              </a:solidFill>
              <a:effectLst/>
              <a:latin typeface="Times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FF6600"/>
              </a:solidFill>
              <a:effectLst/>
              <a:latin typeface="Times" pitchFamily="18" charset="0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308856" y="2235375"/>
            <a:ext cx="1166886" cy="456842"/>
          </a:xfrm>
          <a:custGeom>
            <a:avLst/>
            <a:gdLst>
              <a:gd name="connsiteX0" fmla="*/ 617370 w 1258499"/>
              <a:gd name="connsiteY0" fmla="*/ 28432 h 247572"/>
              <a:gd name="connsiteX1" fmla="*/ 209812 w 1258499"/>
              <a:gd name="connsiteY1" fmla="*/ 28432 h 247572"/>
              <a:gd name="connsiteX2" fmla="*/ 48684 w 1258499"/>
              <a:gd name="connsiteY2" fmla="*/ 56864 h 247572"/>
              <a:gd name="connsiteX3" fmla="*/ 10772 w 1258499"/>
              <a:gd name="connsiteY3" fmla="*/ 170591 h 247572"/>
              <a:gd name="connsiteX4" fmla="*/ 219290 w 1258499"/>
              <a:gd name="connsiteY4" fmla="*/ 227455 h 247572"/>
              <a:gd name="connsiteX5" fmla="*/ 626848 w 1258499"/>
              <a:gd name="connsiteY5" fmla="*/ 236932 h 247572"/>
              <a:gd name="connsiteX6" fmla="*/ 1110232 w 1258499"/>
              <a:gd name="connsiteY6" fmla="*/ 246409 h 247572"/>
              <a:gd name="connsiteX7" fmla="*/ 1233447 w 1258499"/>
              <a:gd name="connsiteY7" fmla="*/ 208500 h 247572"/>
              <a:gd name="connsiteX8" fmla="*/ 1233447 w 1258499"/>
              <a:gd name="connsiteY8" fmla="*/ 113727 h 247572"/>
              <a:gd name="connsiteX9" fmla="*/ 968060 w 1258499"/>
              <a:gd name="connsiteY9" fmla="*/ 37909 h 247572"/>
              <a:gd name="connsiteX10" fmla="*/ 560502 w 1258499"/>
              <a:gd name="connsiteY10" fmla="*/ 0 h 247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58499" h="247572">
                <a:moveTo>
                  <a:pt x="617370" y="28432"/>
                </a:moveTo>
                <a:cubicBezTo>
                  <a:pt x="460981" y="26062"/>
                  <a:pt x="304593" y="23693"/>
                  <a:pt x="209812" y="28432"/>
                </a:cubicBezTo>
                <a:cubicBezTo>
                  <a:pt x="115031" y="33171"/>
                  <a:pt x="81857" y="33171"/>
                  <a:pt x="48684" y="56864"/>
                </a:cubicBezTo>
                <a:cubicBezTo>
                  <a:pt x="15511" y="80557"/>
                  <a:pt x="-17662" y="142159"/>
                  <a:pt x="10772" y="170591"/>
                </a:cubicBezTo>
                <a:cubicBezTo>
                  <a:pt x="39206" y="199023"/>
                  <a:pt x="116611" y="216398"/>
                  <a:pt x="219290" y="227455"/>
                </a:cubicBezTo>
                <a:cubicBezTo>
                  <a:pt x="321969" y="238512"/>
                  <a:pt x="626848" y="236932"/>
                  <a:pt x="626848" y="236932"/>
                </a:cubicBezTo>
                <a:cubicBezTo>
                  <a:pt x="775338" y="240091"/>
                  <a:pt x="1009132" y="251148"/>
                  <a:pt x="1110232" y="246409"/>
                </a:cubicBezTo>
                <a:cubicBezTo>
                  <a:pt x="1211332" y="241670"/>
                  <a:pt x="1212911" y="230614"/>
                  <a:pt x="1233447" y="208500"/>
                </a:cubicBezTo>
                <a:cubicBezTo>
                  <a:pt x="1253983" y="186386"/>
                  <a:pt x="1277678" y="142159"/>
                  <a:pt x="1233447" y="113727"/>
                </a:cubicBezTo>
                <a:cubicBezTo>
                  <a:pt x="1189216" y="85295"/>
                  <a:pt x="1080217" y="56863"/>
                  <a:pt x="968060" y="37909"/>
                </a:cubicBezTo>
                <a:cubicBezTo>
                  <a:pt x="855903" y="18955"/>
                  <a:pt x="560502" y="0"/>
                  <a:pt x="560502" y="0"/>
                </a:cubicBezTo>
              </a:path>
            </a:pathLst>
          </a:custGeom>
          <a:ln w="38100" cmpd="sng">
            <a:solidFill>
              <a:srgbClr val="FF0000"/>
            </a:solidFill>
          </a:ln>
          <a:effectLst>
            <a:glow rad="38100">
              <a:schemeClr val="accent4">
                <a:satMod val="175000"/>
                <a:alpha val="25000"/>
              </a:schemeClr>
            </a:glow>
          </a:effectLst>
          <a:scene3d>
            <a:camera prst="orthographicFront">
              <a:rot lat="0" lon="0" rev="6000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FF6600"/>
              </a:solidFill>
              <a:effectLst/>
              <a:latin typeface="Times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FF6600"/>
              </a:solidFill>
              <a:effectLst/>
              <a:latin typeface="Times" pitchFamily="18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934927" y="1197845"/>
            <a:ext cx="1014839" cy="269012"/>
          </a:xfrm>
          <a:custGeom>
            <a:avLst/>
            <a:gdLst>
              <a:gd name="connsiteX0" fmla="*/ 617370 w 1258499"/>
              <a:gd name="connsiteY0" fmla="*/ 28432 h 247572"/>
              <a:gd name="connsiteX1" fmla="*/ 209812 w 1258499"/>
              <a:gd name="connsiteY1" fmla="*/ 28432 h 247572"/>
              <a:gd name="connsiteX2" fmla="*/ 48684 w 1258499"/>
              <a:gd name="connsiteY2" fmla="*/ 56864 h 247572"/>
              <a:gd name="connsiteX3" fmla="*/ 10772 w 1258499"/>
              <a:gd name="connsiteY3" fmla="*/ 170591 h 247572"/>
              <a:gd name="connsiteX4" fmla="*/ 219290 w 1258499"/>
              <a:gd name="connsiteY4" fmla="*/ 227455 h 247572"/>
              <a:gd name="connsiteX5" fmla="*/ 626848 w 1258499"/>
              <a:gd name="connsiteY5" fmla="*/ 236932 h 247572"/>
              <a:gd name="connsiteX6" fmla="*/ 1110232 w 1258499"/>
              <a:gd name="connsiteY6" fmla="*/ 246409 h 247572"/>
              <a:gd name="connsiteX7" fmla="*/ 1233447 w 1258499"/>
              <a:gd name="connsiteY7" fmla="*/ 208500 h 247572"/>
              <a:gd name="connsiteX8" fmla="*/ 1233447 w 1258499"/>
              <a:gd name="connsiteY8" fmla="*/ 113727 h 247572"/>
              <a:gd name="connsiteX9" fmla="*/ 968060 w 1258499"/>
              <a:gd name="connsiteY9" fmla="*/ 37909 h 247572"/>
              <a:gd name="connsiteX10" fmla="*/ 560502 w 1258499"/>
              <a:gd name="connsiteY10" fmla="*/ 0 h 247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58499" h="247572">
                <a:moveTo>
                  <a:pt x="617370" y="28432"/>
                </a:moveTo>
                <a:cubicBezTo>
                  <a:pt x="460981" y="26062"/>
                  <a:pt x="304593" y="23693"/>
                  <a:pt x="209812" y="28432"/>
                </a:cubicBezTo>
                <a:cubicBezTo>
                  <a:pt x="115031" y="33171"/>
                  <a:pt x="81857" y="33171"/>
                  <a:pt x="48684" y="56864"/>
                </a:cubicBezTo>
                <a:cubicBezTo>
                  <a:pt x="15511" y="80557"/>
                  <a:pt x="-17662" y="142159"/>
                  <a:pt x="10772" y="170591"/>
                </a:cubicBezTo>
                <a:cubicBezTo>
                  <a:pt x="39206" y="199023"/>
                  <a:pt x="116611" y="216398"/>
                  <a:pt x="219290" y="227455"/>
                </a:cubicBezTo>
                <a:cubicBezTo>
                  <a:pt x="321969" y="238512"/>
                  <a:pt x="626848" y="236932"/>
                  <a:pt x="626848" y="236932"/>
                </a:cubicBezTo>
                <a:cubicBezTo>
                  <a:pt x="775338" y="240091"/>
                  <a:pt x="1009132" y="251148"/>
                  <a:pt x="1110232" y="246409"/>
                </a:cubicBezTo>
                <a:cubicBezTo>
                  <a:pt x="1211332" y="241670"/>
                  <a:pt x="1212911" y="230614"/>
                  <a:pt x="1233447" y="208500"/>
                </a:cubicBezTo>
                <a:cubicBezTo>
                  <a:pt x="1253983" y="186386"/>
                  <a:pt x="1277678" y="142159"/>
                  <a:pt x="1233447" y="113727"/>
                </a:cubicBezTo>
                <a:cubicBezTo>
                  <a:pt x="1189216" y="85295"/>
                  <a:pt x="1080217" y="56863"/>
                  <a:pt x="968060" y="37909"/>
                </a:cubicBezTo>
                <a:cubicBezTo>
                  <a:pt x="855903" y="18955"/>
                  <a:pt x="560502" y="0"/>
                  <a:pt x="560502" y="0"/>
                </a:cubicBezTo>
              </a:path>
            </a:pathLst>
          </a:custGeom>
          <a:ln w="38100" cmpd="sng">
            <a:solidFill>
              <a:srgbClr val="FF0000"/>
            </a:solidFill>
          </a:ln>
          <a:effectLst>
            <a:glow rad="38100">
              <a:schemeClr val="accent4">
                <a:satMod val="175000"/>
                <a:alpha val="25000"/>
              </a:schemeClr>
            </a:glow>
          </a:effectLst>
          <a:scene3d>
            <a:camera prst="orthographicFront">
              <a:rot lat="0" lon="0" rev="6000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FF6600"/>
              </a:solidFill>
              <a:effectLst/>
              <a:latin typeface="Times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FF6600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57892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2005_external2_ppt">
  <a:themeElements>
    <a:clrScheme name="Custom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EFB"/>
      </a:accent3>
      <a:accent4>
        <a:srgbClr val="000000"/>
      </a:accent4>
      <a:accent5>
        <a:srgbClr val="DAEDEF"/>
      </a:accent5>
      <a:accent6>
        <a:srgbClr val="2D2D8A"/>
      </a:accent6>
      <a:hlink>
        <a:srgbClr val="FFFFFF"/>
      </a:hlink>
      <a:folHlink>
        <a:srgbClr val="FFFFFF"/>
      </a:folHlink>
    </a:clrScheme>
    <a:fontScheme name="2005_external2_ppt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solidFill>
            <a:srgbClr val="FF0000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-25000" smtClean="0">
            <a:ln>
              <a:noFill/>
            </a:ln>
            <a:solidFill>
              <a:srgbClr val="FF0000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2005_external2_pp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_external2_pp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_external2_pp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_external2_pp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_external2_pp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_external2_pp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_external2_pp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_external2_pp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_external2_pp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_external2_pp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_external2_pp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_external2_pp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exceptional-performance-template</Template>
  <TotalTime>35413</TotalTime>
  <Words>1964</Words>
  <Application>Microsoft Macintosh PowerPoint</Application>
  <PresentationFormat>On-screen Show (4:3)</PresentationFormat>
  <Paragraphs>334</Paragraphs>
  <Slides>70</Slides>
  <Notes>25</Notes>
  <HiddenSlides>9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1" baseType="lpstr">
      <vt:lpstr>2005_external2_ppt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snippet cache times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dynamic symbol loading: C</vt:lpstr>
      <vt:lpstr>  dynamic symbol loading: JavaScript</vt:lpstr>
      <vt:lpstr>PowerPoint Presentation</vt:lpstr>
      <vt:lpstr>  dynamic symbol loading: JavaScript</vt:lpstr>
      <vt:lpstr>PowerPoint Presentation</vt:lpstr>
      <vt:lpstr>takeaways</vt:lpstr>
      <vt:lpstr>PowerPoint Presentation</vt:lpstr>
      <vt:lpstr>PowerPoint Presentation</vt:lpstr>
      <vt:lpstr>PowerPoint Presentation</vt:lpstr>
      <vt:lpstr>PowerPoint Presentation</vt:lpstr>
    </vt:vector>
  </TitlesOfParts>
  <Company>Yahoo!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 Performance Web Sites  14 rules for faster-loading pages</dc:title>
  <dc:creator>Yahoo!</dc:creator>
  <cp:lastModifiedBy>Steve</cp:lastModifiedBy>
  <cp:revision>1640</cp:revision>
  <dcterms:created xsi:type="dcterms:W3CDTF">2007-04-05T16:49:12Z</dcterms:created>
  <dcterms:modified xsi:type="dcterms:W3CDTF">2012-11-16T01:44:06Z</dcterms:modified>
</cp:coreProperties>
</file>