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handoutMasterIdLst>
    <p:handoutMasterId r:id="rId53"/>
  </p:handoutMasterIdLst>
  <p:sldIdLst>
    <p:sldId id="1335" r:id="rId2"/>
    <p:sldId id="1589" r:id="rId3"/>
    <p:sldId id="1496" r:id="rId4"/>
    <p:sldId id="1497" r:id="rId5"/>
    <p:sldId id="1498" r:id="rId6"/>
    <p:sldId id="1499" r:id="rId7"/>
    <p:sldId id="1500" r:id="rId8"/>
    <p:sldId id="1590" r:id="rId9"/>
    <p:sldId id="1501" r:id="rId10"/>
    <p:sldId id="1502" r:id="rId11"/>
    <p:sldId id="1503" r:id="rId12"/>
    <p:sldId id="1504" r:id="rId13"/>
    <p:sldId id="1505" r:id="rId14"/>
    <p:sldId id="1506" r:id="rId15"/>
    <p:sldId id="1489" r:id="rId16"/>
    <p:sldId id="1487" r:id="rId17"/>
    <p:sldId id="1591" r:id="rId18"/>
    <p:sldId id="1592" r:id="rId19"/>
    <p:sldId id="1593" r:id="rId20"/>
    <p:sldId id="1490" r:id="rId21"/>
    <p:sldId id="1492" r:id="rId22"/>
    <p:sldId id="1581" r:id="rId23"/>
    <p:sldId id="1574" r:id="rId24"/>
    <p:sldId id="1582" r:id="rId25"/>
    <p:sldId id="1583" r:id="rId26"/>
    <p:sldId id="1586" r:id="rId27"/>
    <p:sldId id="1554" r:id="rId28"/>
    <p:sldId id="1531" r:id="rId29"/>
    <p:sldId id="1545" r:id="rId30"/>
    <p:sldId id="1546" r:id="rId31"/>
    <p:sldId id="1534" r:id="rId32"/>
    <p:sldId id="1519" r:id="rId33"/>
    <p:sldId id="1522" r:id="rId34"/>
    <p:sldId id="1526" r:id="rId35"/>
    <p:sldId id="1584" r:id="rId36"/>
    <p:sldId id="1585" r:id="rId37"/>
    <p:sldId id="1594" r:id="rId38"/>
    <p:sldId id="1597" r:id="rId39"/>
    <p:sldId id="1598" r:id="rId40"/>
    <p:sldId id="1599" r:id="rId41"/>
    <p:sldId id="1493" r:id="rId42"/>
    <p:sldId id="1572" r:id="rId43"/>
    <p:sldId id="1513" r:id="rId44"/>
    <p:sldId id="1570" r:id="rId45"/>
    <p:sldId id="1528" r:id="rId46"/>
    <p:sldId id="1222" r:id="rId47"/>
    <p:sldId id="1588" r:id="rId48"/>
    <p:sldId id="1595" r:id="rId49"/>
    <p:sldId id="1580" r:id="rId50"/>
    <p:sldId id="1596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361AFF"/>
    <a:srgbClr val="C3C3C3"/>
    <a:srgbClr val="FFFFFF"/>
    <a:srgbClr val="000000"/>
    <a:srgbClr val="FC040A"/>
    <a:srgbClr val="FC044B"/>
    <a:srgbClr val="FD7F82"/>
    <a:srgbClr val="FC4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8" autoAdjust="0"/>
    <p:restoredTop sz="90606" autoAdjust="0"/>
  </p:normalViewPr>
  <p:slideViewPr>
    <p:cSldViewPr>
      <p:cViewPr varScale="1">
        <p:scale>
          <a:sx n="161" d="100"/>
          <a:sy n="161" d="100"/>
        </p:scale>
        <p:origin x="-18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djbiesack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/85833076/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12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djbiesack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/85833076/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wwarby</a:t>
            </a: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/3296379139/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63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secure.torbit.com</a:t>
            </a:r>
            <a:r>
              <a:rPr lang="en-US" dirty="0" smtClean="0"/>
              <a:t>/b171af3295de06f3/</a:t>
            </a:r>
            <a:r>
              <a:rPr lang="en-US" dirty="0" err="1" smtClean="0"/>
              <a:t>insight-dashboard?site</a:t>
            </a:r>
            <a:r>
              <a:rPr lang="en-US" dirty="0" smtClean="0"/>
              <a:t>=</a:t>
            </a:r>
            <a:r>
              <a:rPr lang="en-US" dirty="0" err="1" smtClean="0"/>
              <a:t>stevesouders.com</a:t>
            </a:r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39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0" baseline="0" dirty="0" err="1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juditk</a:t>
            </a:r>
            <a:r>
              <a:rPr lang="en-US" sz="1200" i="0" baseline="0" dirty="0" smtClean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/5024772809/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9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pl-PL" sz="1200" baseline="0" dirty="0" smtClean="0">
                <a:solidFill>
                  <a:srgbClr val="FFFFFF"/>
                </a:solidFill>
                <a:latin typeface="Trebuchet MS" pitchFamily="34" charset="0"/>
              </a:rPr>
              <a:t>/</a:t>
            </a:r>
            <a:r>
              <a:rPr lang="pl-PL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photos</a:t>
            </a:r>
            <a:r>
              <a:rPr lang="pl-PL" sz="1200" baseline="0" dirty="0" smtClean="0">
                <a:solidFill>
                  <a:srgbClr val="FFFFFF"/>
                </a:solidFill>
                <a:latin typeface="Trebuchet MS" pitchFamily="34" charset="0"/>
              </a:rPr>
              <a:t>/96221617@N00/51603550/</a:t>
            </a:r>
            <a:endParaRPr lang="en-US" sz="1200" baseline="0" dirty="0" smtClean="0">
              <a:solidFill>
                <a:srgbClr val="FFFFFF"/>
              </a:solidFill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36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async</a:t>
            </a:r>
            <a:r>
              <a:rPr lang="en-US" baseline="0" dirty="0" smtClean="0"/>
              <a:t> &amp; defer scripts start downloading immediately. I wish they’d wait, esp. defer scripts, so they don’t hog connections from the limited pool.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gevertulley</a:t>
            </a:r>
            <a:r>
              <a:rPr lang="pl-PL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/4771808965/</a:t>
            </a:r>
            <a:endParaRPr lang="en-US" sz="1200" i="1" baseline="0" dirty="0" smtClean="0">
              <a:solidFill>
                <a:schemeClr val="bg1"/>
              </a:solidFill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40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9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latin typeface="Trebuchet MS" pitchFamily="34" charset="0"/>
              </a:rPr>
              <a:t>flickr.com</a:t>
            </a:r>
            <a:r>
              <a:rPr lang="en-US" sz="1200" baseline="0" dirty="0" smtClean="0"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latin typeface="Trebuchet MS" pitchFamily="34" charset="0"/>
              </a:rPr>
              <a:t>india-nepal-iran</a:t>
            </a:r>
            <a:r>
              <a:rPr lang="en-US" sz="1200" baseline="0" dirty="0" smtClean="0">
                <a:latin typeface="Trebuchet MS" pitchFamily="34" charset="0"/>
              </a:rPr>
              <a:t>/203982474/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81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latin typeface="Trebuchet MS" pitchFamily="34" charset="0"/>
              </a:rPr>
              <a:t>flickr.com</a:t>
            </a:r>
            <a:r>
              <a:rPr lang="en-US" sz="1200" baseline="0" dirty="0" smtClean="0"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latin typeface="Trebuchet MS" pitchFamily="34" charset="0"/>
              </a:rPr>
              <a:t>india-nepal-iran</a:t>
            </a:r>
            <a:r>
              <a:rPr lang="en-US" sz="1200" baseline="0" dirty="0" smtClean="0">
                <a:latin typeface="Trebuchet MS" pitchFamily="34" charset="0"/>
              </a:rPr>
              <a:t>/203982474/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16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latin typeface="Trebuchet MS" pitchFamily="34" charset="0"/>
              </a:rPr>
              <a:t>flickr.com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photos</a:t>
            </a:r>
            <a:r>
              <a:rPr lang="pl-PL" sz="1200" baseline="0" dirty="0" smtClean="0">
                <a:latin typeface="Trebuchet MS" pitchFamily="34" charset="0"/>
              </a:rPr>
              <a:t>/97657657@N00/1918688483/</a:t>
            </a:r>
            <a:endParaRPr lang="en-US" sz="1200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94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latin typeface="Trebuchet MS" pitchFamily="34" charset="0"/>
              </a:rPr>
              <a:t>flickr.com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photos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presley_m</a:t>
            </a:r>
            <a:r>
              <a:rPr lang="pl-PL" sz="1200" baseline="0" dirty="0" smtClean="0">
                <a:latin typeface="Trebuchet MS" pitchFamily="34" charset="0"/>
              </a:rPr>
              <a:t>/5152304885/</a:t>
            </a:r>
            <a:endParaRPr lang="en-US" sz="1200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57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bryanpearson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/564703455/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nelsoncruz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/431244400/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9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bryanpearson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/564703455/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bryanpearson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/564703455/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typoatelier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/4261455105/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91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photos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cs-CZ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firebrat</a:t>
            </a:r>
            <a:r>
              <a:rPr lang="cs-CZ" sz="1200" baseline="0" dirty="0" smtClean="0">
                <a:solidFill>
                  <a:schemeClr val="bg1"/>
                </a:solidFill>
                <a:latin typeface="Trebuchet MS" pitchFamily="34" charset="0"/>
              </a:rPr>
              <a:t>/2711165108/</a:t>
            </a:r>
            <a:endParaRPr lang="en-US" sz="1200" baseline="0" dirty="0" smtClean="0">
              <a:solidFill>
                <a:schemeClr val="bg1"/>
              </a:solidFill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35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photos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pl-PL" sz="1200" baseline="0" dirty="0" err="1" smtClean="0">
                <a:solidFill>
                  <a:schemeClr val="bg1"/>
                </a:solidFill>
                <a:latin typeface="Trebuchet MS" pitchFamily="34" charset="0"/>
              </a:rPr>
              <a:t>dualphoto</a:t>
            </a:r>
            <a:r>
              <a:rPr lang="pl-PL" sz="1200" baseline="0" dirty="0" smtClean="0">
                <a:solidFill>
                  <a:schemeClr val="bg1"/>
                </a:solidFill>
                <a:latin typeface="Trebuchet MS" pitchFamily="34" charset="0"/>
              </a:rPr>
              <a:t>/2609096047/</a:t>
            </a:r>
            <a:endParaRPr lang="en-US" sz="1200" baseline="0" dirty="0" smtClean="0">
              <a:solidFill>
                <a:schemeClr val="bg1"/>
              </a:solidFill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8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aseline="0" dirty="0" err="1" smtClean="0">
                <a:latin typeface="Trebuchet MS" pitchFamily="34" charset="0"/>
              </a:rPr>
              <a:t>flickr.com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photos</a:t>
            </a:r>
            <a:r>
              <a:rPr lang="pl-PL" sz="1200" baseline="0" dirty="0" smtClean="0">
                <a:latin typeface="Trebuchet MS" pitchFamily="34" charset="0"/>
              </a:rPr>
              <a:t>/</a:t>
            </a:r>
            <a:r>
              <a:rPr lang="pl-PL" sz="1200" baseline="0" dirty="0" err="1" smtClean="0">
                <a:latin typeface="Trebuchet MS" pitchFamily="34" charset="0"/>
              </a:rPr>
              <a:t>kaptainkobold</a:t>
            </a:r>
            <a:r>
              <a:rPr lang="pl-PL" sz="1200" baseline="0" dirty="0" smtClean="0">
                <a:latin typeface="Trebuchet MS" pitchFamily="34" charset="0"/>
              </a:rPr>
              <a:t>/5741327207/</a:t>
            </a:r>
            <a:endParaRPr lang="en-US" sz="1200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6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EEDD"/>
                </a:solidFill>
              </a:rPr>
              <a:t>"thank you" by </a:t>
            </a:r>
            <a:r>
              <a:rPr lang="en-US" dirty="0" err="1" smtClean="0">
                <a:solidFill>
                  <a:srgbClr val="FFEEDD"/>
                </a:solidFill>
              </a:rPr>
              <a:t>nj</a:t>
            </a:r>
            <a:r>
              <a:rPr lang="en-US" dirty="0" smtClean="0">
                <a:solidFill>
                  <a:srgbClr val="FFEEDD"/>
                </a:solidFill>
              </a:rPr>
              <a:t> dodge: </a:t>
            </a:r>
            <a:r>
              <a:rPr lang="en-US" i="1" dirty="0" smtClean="0">
                <a:solidFill>
                  <a:srgbClr val="FFEEDD"/>
                </a:solidFill>
              </a:rPr>
              <a:t>http://</a:t>
            </a:r>
            <a:r>
              <a:rPr lang="en-US" i="1" dirty="0" err="1" smtClean="0">
                <a:solidFill>
                  <a:srgbClr val="FFEEDD"/>
                </a:solidFill>
              </a:rPr>
              <a:t>flickr.com</a:t>
            </a:r>
            <a:r>
              <a:rPr lang="en-US" i="1" dirty="0" smtClean="0">
                <a:solidFill>
                  <a:srgbClr val="FFEEDD"/>
                </a:solidFill>
              </a:rPr>
              <a:t>/photos/</a:t>
            </a:r>
            <a:r>
              <a:rPr lang="en-US" i="1" dirty="0" err="1" smtClean="0">
                <a:solidFill>
                  <a:srgbClr val="FFEEDD"/>
                </a:solidFill>
              </a:rPr>
              <a:t>nj_dodge</a:t>
            </a:r>
            <a:r>
              <a:rPr lang="en-US" i="1" dirty="0" smtClean="0">
                <a:solidFill>
                  <a:srgbClr val="FFEEDD"/>
                </a:solidFill>
              </a:rPr>
              <a:t>/187190601/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I’m pretty sure this is the Verrazano-Narrows Bridge.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/video/</a:t>
            </a:r>
            <a:r>
              <a:rPr lang="en-US" dirty="0" err="1" smtClean="0"/>
              <a:t>view.php?id</a:t>
            </a:r>
            <a:r>
              <a:rPr lang="en-US" smtClean="0"/>
              <a:t>=130228_f552a46320bb1eb1458530e582ad5b5f0eb20b5a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8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7075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720" cy="1170432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76200"/>
            <a:ext cx="8991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High Performance HTML5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6324599"/>
            <a:ext cx="594360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i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</a:rPr>
              <a:t>stevesouders.com/docs/onekingslane-html5-20130301.pptx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9999" y="6537118"/>
            <a:ext cx="5943601" cy="24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1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Disclaimer: </a:t>
            </a:r>
            <a:r>
              <a:rPr lang="en-US" sz="11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This content does not necessarily reflect the opinions of my employer.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42568859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72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17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38931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9720" cy="1170432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76200"/>
            <a:ext cx="8991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8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High Performance HTML5</a:t>
            </a:r>
            <a:endParaRPr lang="en-US" sz="8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" y="3954959"/>
            <a:ext cx="8077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l"/>
            <a:r>
              <a:rPr lang="en-US" sz="4400" spc="-15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http://www.w3.org/TR/html5</a:t>
            </a:r>
            <a:r>
              <a:rPr lang="en-US" sz="4400" spc="-15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/</a:t>
            </a:r>
            <a:endParaRPr lang="en-US" sz="4000" spc="-15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01885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1016000"/>
            <a:ext cx="9144000" cy="4808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Web Performance Working Group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001000" cy="5589222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hartered June 2010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w</a:t>
            </a:r>
            <a:r>
              <a:rPr lang="en-US" b="1" dirty="0" smtClean="0">
                <a:solidFill>
                  <a:schemeClr val="tx1"/>
                </a:solidFill>
              </a:rPr>
              <a:t>eb timing</a:t>
            </a:r>
            <a:endParaRPr lang="en-US" b="1" dirty="0" smtClean="0">
              <a:solidFill>
                <a:schemeClr val="tx1"/>
              </a:solidFill>
            </a:endParaRPr>
          </a:p>
          <a:p>
            <a:pPr marL="971550" lvl="1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Navigation Timing</a:t>
            </a:r>
          </a:p>
          <a:p>
            <a:pPr marL="971550" lvl="1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User Timing</a:t>
            </a:r>
          </a:p>
          <a:p>
            <a:pPr marL="971550" lvl="1" indent="-571500"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Resource Timing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p</a:t>
            </a:r>
            <a:r>
              <a:rPr lang="en-US" b="1" dirty="0" smtClean="0">
                <a:solidFill>
                  <a:schemeClr val="tx1"/>
                </a:solidFill>
              </a:rPr>
              <a:t>age </a:t>
            </a:r>
            <a:r>
              <a:rPr lang="en-US" b="1" dirty="0">
                <a:solidFill>
                  <a:schemeClr val="tx1"/>
                </a:solidFill>
              </a:rPr>
              <a:t>v</a:t>
            </a:r>
            <a:r>
              <a:rPr lang="en-US" b="1" dirty="0" smtClean="0">
                <a:solidFill>
                  <a:schemeClr val="tx1"/>
                </a:solidFill>
              </a:rPr>
              <a:t>isibility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US" b="1" dirty="0" smtClean="0">
                <a:solidFill>
                  <a:schemeClr val="tx1"/>
                </a:solidFill>
              </a:rPr>
              <a:t>cript</a:t>
            </a:r>
            <a:r>
              <a:rPr lang="en-US" b="1" dirty="0" smtClean="0">
                <a:solidFill>
                  <a:schemeClr val="tx1"/>
                </a:solidFill>
              </a:rPr>
              <a:t>-based animations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e</a:t>
            </a:r>
            <a:r>
              <a:rPr lang="en-US" b="1" dirty="0" smtClean="0">
                <a:solidFill>
                  <a:schemeClr val="tx1"/>
                </a:solidFill>
              </a:rPr>
              <a:t>fficient </a:t>
            </a:r>
            <a:r>
              <a:rPr lang="en-US" b="1" dirty="0" smtClean="0">
                <a:solidFill>
                  <a:schemeClr val="tx1"/>
                </a:solidFill>
              </a:rPr>
              <a:t>script </a:t>
            </a:r>
            <a:r>
              <a:rPr lang="en-US" b="1" dirty="0" smtClean="0">
                <a:solidFill>
                  <a:schemeClr val="tx1"/>
                </a:solidFill>
              </a:rPr>
              <a:t>yielding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h</a:t>
            </a:r>
            <a:r>
              <a:rPr lang="en-US" b="1" dirty="0" smtClean="0">
                <a:solidFill>
                  <a:schemeClr val="tx1"/>
                </a:solidFill>
              </a:rPr>
              <a:t>igh resolution timer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HAR file format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http://www.w3.org/2010/</a:t>
            </a:r>
            <a:r>
              <a:rPr lang="en-US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webperf</a:t>
            </a:r>
            <a:r>
              <a:rPr lang="en-U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2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391400" cy="1143000"/>
          </a:xfrm>
        </p:spPr>
        <p:txBody>
          <a:bodyPr/>
          <a:lstStyle/>
          <a:p>
            <a:pPr algn="l"/>
            <a:r>
              <a:rPr lang="en-US" sz="6000" dirty="0" smtClean="0"/>
              <a:t>Navigation Timing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939814"/>
          </a:xfrm>
        </p:spPr>
        <p:txBody>
          <a:bodyPr>
            <a:spAutoFit/>
          </a:bodyPr>
          <a:lstStyle/>
          <a:p>
            <a:r>
              <a:rPr lang="en-US" sz="3800" b="1" spc="-15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ar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timing = 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performance.timing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en-US" sz="3800" b="1" spc="-15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v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ar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loadtime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= </a:t>
            </a:r>
          </a:p>
          <a:p>
            <a:pPr>
              <a:spcBef>
                <a:spcPts val="0"/>
              </a:spcBef>
            </a:pPr>
            <a:r>
              <a:rPr lang="en-US" sz="3800" b="1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timing.loadEventEnd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–</a:t>
            </a:r>
          </a:p>
          <a:p>
            <a:pPr>
              <a:spcBef>
                <a:spcPts val="0"/>
              </a:spcBef>
            </a:pPr>
            <a:r>
              <a:rPr lang="en-US" sz="3800" b="1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r>
              <a:rPr lang="en-US" sz="3800" b="1" spc="-15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timing.navigationStart</a:t>
            </a:r>
            <a:r>
              <a:rPr lang="en-US" sz="3800" b="1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;</a:t>
            </a:r>
          </a:p>
          <a:p>
            <a:pPr>
              <a:spcBef>
                <a:spcPts val="1800"/>
              </a:spcBef>
            </a:pPr>
            <a:r>
              <a:rPr lang="en-US" sz="36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Chrome 10, IE9, Firefox 7, Android 4, BB 10, Chrome </a:t>
            </a:r>
            <a:r>
              <a:rPr lang="en-US" sz="3600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Mobile 16,  </a:t>
            </a:r>
            <a:r>
              <a:rPr lang="en-US" sz="36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IE Mobile 9 </a:t>
            </a:r>
          </a:p>
          <a:p>
            <a:pPr>
              <a:spcBef>
                <a:spcPts val="1800"/>
              </a:spcBef>
            </a:pPr>
            <a:r>
              <a:rPr lang="en-US" sz="2800" i="1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http://</a:t>
            </a:r>
            <a:r>
              <a:rPr lang="en-US" sz="2800" i="1" spc="-15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blog.chromium.org</a:t>
            </a:r>
            <a:r>
              <a:rPr lang="en-US" sz="2800" i="1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/2010/07/do-you-know-how-slow-your-web-page-</a:t>
            </a:r>
            <a:r>
              <a:rPr lang="en-US" sz="2800" i="1" spc="-15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is.html</a:t>
            </a:r>
            <a:endParaRPr lang="en-US" sz="3600" i="1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963189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28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86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6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" y="36576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3809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76200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2700" y="2808364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ttp-archive-logo-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2832"/>
            <a:ext cx="1415142" cy="76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1600200" y="1525800"/>
            <a:ext cx="990600" cy="777821"/>
            <a:chOff x="1600200" y="1525800"/>
            <a:chExt cx="990600" cy="777821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68424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002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Cuzillion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61769" y="1525800"/>
            <a:ext cx="990600" cy="777821"/>
            <a:chOff x="2561769" y="1525800"/>
            <a:chExt cx="990600" cy="777821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90945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561769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SpriteMe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038340"/>
            <a:ext cx="1247660" cy="1265281"/>
            <a:chOff x="228600" y="1038340"/>
            <a:chExt cx="1247660" cy="1265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8600" y="1038340"/>
              <a:ext cx="1247660" cy="12476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10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YSlow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2177" y="1359176"/>
            <a:ext cx="1447800" cy="944445"/>
            <a:chOff x="3552177" y="1359176"/>
            <a:chExt cx="1447800" cy="944445"/>
          </a:xfrm>
        </p:grpSpPr>
        <p:sp>
          <p:nvSpPr>
            <p:cNvPr id="22" name="Rectangle 21"/>
            <p:cNvSpPr/>
            <p:nvPr/>
          </p:nvSpPr>
          <p:spPr>
            <a:xfrm>
              <a:off x="3552177" y="2057400"/>
              <a:ext cx="14478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smtClean="0">
                  <a:solidFill>
                    <a:srgbClr val="FFFFFF"/>
                  </a:solidFill>
                  <a:latin typeface="Trebuchet MS" pitchFamily="34" charset="0"/>
                </a:rPr>
                <a:t>Hammerhead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7136" y="1359176"/>
              <a:ext cx="660400" cy="660400"/>
            </a:xfrm>
            <a:prstGeom prst="rect">
              <a:avLst/>
            </a:prstGeom>
          </p:spPr>
        </p:pic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724400"/>
            <a:ext cx="7848600" cy="206405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186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flipH="1">
            <a:off x="-1137978" y="0"/>
            <a:ext cx="1028197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953000" cy="5105400"/>
          </a:xfrm>
        </p:spPr>
        <p:txBody>
          <a:bodyPr/>
          <a:lstStyle/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Resource Timing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DNS, redirects, etc.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s</a:t>
            </a: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ecurity safeguards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Chrome 25+, IE10</a:t>
            </a:r>
          </a:p>
          <a:p>
            <a:endParaRPr lang="en-US" sz="3800" spc="-15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cs typeface="Courier New"/>
            </a:endParaRPr>
          </a:p>
          <a:p>
            <a:r>
              <a:rPr lang="en-US" sz="38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User Timing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for web apps</a:t>
            </a:r>
          </a:p>
          <a:p>
            <a:pPr marL="719138" lvl="1" indent="-319088">
              <a:buFont typeface="Arial"/>
              <a:buChar char="•"/>
            </a:pPr>
            <a:r>
              <a:rPr lang="en-US" sz="3400" spc="-15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cs typeface="Courier New"/>
              </a:rPr>
              <a:t>mark, measure</a:t>
            </a:r>
          </a:p>
        </p:txBody>
      </p:sp>
    </p:spTree>
    <p:extLst>
      <p:ext uri="{BB962C8B-B14F-4D97-AF65-F5344CB8AC3E}">
        <p14:creationId xmlns:p14="http://schemas.microsoft.com/office/powerpoint/2010/main" val="1227873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0" y="-1"/>
            <a:ext cx="9144000" cy="7738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Page Visibility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839200" cy="4801314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detect when page is visible</a:t>
            </a:r>
          </a:p>
          <a:p>
            <a:pPr marL="625475" lvl="1" indent="-225425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stats</a:t>
            </a:r>
          </a:p>
          <a:p>
            <a:pPr marL="625475" lvl="1" indent="-225425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video &amp; audio</a:t>
            </a:r>
          </a:p>
          <a:p>
            <a:pPr marL="625475" lvl="1" indent="-225425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polling, DHTML</a:t>
            </a:r>
          </a:p>
          <a:p>
            <a:pPr marL="625475" lvl="1" indent="-225425">
              <a:buFont typeface="Arial"/>
              <a:buChar char="•"/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performance: prefetching,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prerendering</a:t>
            </a:r>
            <a:endParaRPr lang="en-US" sz="32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Chrome </a:t>
            </a:r>
            <a:r>
              <a:rPr lang="en-US" sz="36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13: </a:t>
            </a:r>
            <a:endParaRPr lang="en-US" sz="36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625475" lvl="1" indent="-225425">
              <a:buFont typeface="Arial"/>
              <a:buChar char="•"/>
            </a:pPr>
            <a:r>
              <a:rPr lang="en-US" sz="32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document.webkitHidden</a:t>
            </a: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32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 marL="625475" lvl="1" indent="-225425">
              <a:buFont typeface="Arial"/>
              <a:buChar char="•"/>
            </a:pPr>
            <a:r>
              <a:rPr lang="en-US" sz="32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webkitvisibilitychange</a:t>
            </a:r>
            <a:endParaRPr lang="en-US" sz="32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code.google.com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/chrome/whitepapers/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pagevisibility.html</a:t>
            </a:r>
            <a:endParaRPr lang="en-US" sz="28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659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script </a:t>
            </a:r>
            <a:r>
              <a:rPr lang="en-US" sz="6000" dirty="0" err="1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&amp; defer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534400" cy="5493812"/>
          </a:xfrm>
        </p:spPr>
        <p:txBody>
          <a:bodyPr wrap="square">
            <a:spAutoFit/>
          </a:bodyPr>
          <a:lstStyle/>
          <a:p>
            <a:r>
              <a:rPr lang="en-US" sz="4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script </a:t>
            </a:r>
            <a:r>
              <a:rPr lang="en-US" sz="44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src</a:t>
            </a:r>
            <a:endParaRPr lang="en-US" sz="44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halts parsing, blocks rendering</a:t>
            </a:r>
          </a:p>
          <a:p>
            <a:pPr>
              <a:spcBef>
                <a:spcPts val="600"/>
              </a:spcBef>
            </a:pPr>
            <a:r>
              <a:rPr lang="en-US" sz="44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endParaRPr lang="en-US" sz="44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execute when script is downloaded, async </a:t>
            </a:r>
          </a:p>
          <a:p>
            <a:pPr>
              <a:spcBef>
                <a:spcPts val="600"/>
              </a:spcBef>
            </a:pPr>
            <a:r>
              <a:rPr lang="en-US" sz="4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defer</a:t>
            </a: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execute after page is parsed, in order</a:t>
            </a:r>
          </a:p>
          <a:p>
            <a:pPr>
              <a:spcBef>
                <a:spcPts val="600"/>
              </a:spcBef>
            </a:pPr>
            <a:r>
              <a:rPr lang="en-US" sz="44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missing</a:t>
            </a: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download &amp; execute last</a:t>
            </a:r>
          </a:p>
          <a:p>
            <a:pPr lvl="1"/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download last, execute on demand</a:t>
            </a:r>
          </a:p>
        </p:txBody>
      </p:sp>
    </p:spTree>
    <p:extLst>
      <p:ext uri="{BB962C8B-B14F-4D97-AF65-F5344CB8AC3E}">
        <p14:creationId xmlns:p14="http://schemas.microsoft.com/office/powerpoint/2010/main" val="3833503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type="text/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rgbClr val="33CC33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 delimiters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prefetching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http://</a:t>
            </a:r>
            <a:r>
              <a:rPr lang="en-AU" sz="3200" i="1" kern="0" baseline="0" dirty="0" err="1">
                <a:solidFill>
                  <a:schemeClr val="accent3"/>
                </a:solidFill>
                <a:latin typeface="+mn-lt"/>
              </a:rPr>
              <a:t>goo.gl</a:t>
            </a: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/l5ZLQ</a:t>
            </a:r>
            <a:endParaRPr lang="en-AU" sz="3200" i="1" kern="0" baseline="0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083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648200"/>
          </a:xfrm>
        </p:spPr>
        <p:txBody>
          <a:bodyPr/>
          <a:lstStyle/>
          <a:p>
            <a:r>
              <a:rPr lang="en-US" sz="3600" dirty="0" smtClean="0"/>
              <a:t>just change HTML</a:t>
            </a:r>
          </a:p>
          <a:p>
            <a:pPr>
              <a:spcAft>
                <a:spcPts val="2400"/>
              </a:spcAft>
            </a:pPr>
            <a:r>
              <a:rPr lang="en-US" sz="3600" dirty="0" smtClean="0"/>
              <a:t>inline &amp; external scripts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endParaRPr lang="en-US" sz="3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bg1"/>
                </a:solidFill>
                <a:cs typeface="Courier New"/>
              </a:rPr>
              <a:t>http:/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bg1"/>
                </a:solidFill>
                <a:cs typeface="Courier New"/>
              </a:rPr>
              <a:t>controljs.org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48484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9296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download without executing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/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data-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 </a:t>
            </a:r>
          </a:p>
          <a:p>
            <a:pPr lvl="1"/>
            <a:r>
              <a:rPr lang="en-US" b="1" dirty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=false&gt;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pPr lvl="1"/>
            <a:endParaRPr lang="en-US" sz="36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Later if/when needed: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278534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4648200"/>
          </a:xfrm>
        </p:spPr>
        <p:txBody>
          <a:bodyPr/>
          <a:lstStyle/>
          <a:p>
            <a:r>
              <a:rPr lang="en-US" dirty="0" smtClean="0"/>
              <a:t>control.js loads async</a:t>
            </a:r>
          </a:p>
          <a:p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cjsscript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('script');</a:t>
            </a: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cjsscript.src = "control.js";</a:t>
            </a: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('script')[0];</a:t>
            </a: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cjssib.parentNode.insertBefore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cjsscript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);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276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0"/>
            <a:ext cx="9853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646331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</a:rPr>
              <a:t>offline apps, longer cache</a:t>
            </a:r>
          </a:p>
        </p:txBody>
      </p:sp>
    </p:spTree>
    <p:extLst>
      <p:ext uri="{BB962C8B-B14F-4D97-AF65-F5344CB8AC3E}">
        <p14:creationId xmlns:p14="http://schemas.microsoft.com/office/powerpoint/2010/main" val="3526990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8001000" cy="461665"/>
          </a:xfrm>
        </p:spPr>
        <p:txBody>
          <a:bodyPr/>
          <a:lstStyle/>
          <a:p>
            <a:pPr algn="ctr"/>
            <a:r>
              <a:rPr lang="en-US" sz="2000" i="1" dirty="0" err="1" smtClean="0"/>
              <a:t>yuiblog.com</a:t>
            </a:r>
            <a:r>
              <a:rPr lang="en-US" sz="2000" i="1" dirty="0"/>
              <a:t>/blog/2007/01/04/performance-research-part-2/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57200"/>
            <a:ext cx="79629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98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8001000" cy="461665"/>
          </a:xfrm>
        </p:spPr>
        <p:txBody>
          <a:bodyPr/>
          <a:lstStyle/>
          <a:p>
            <a:pPr algn="ctr"/>
            <a:r>
              <a:rPr lang="en-US" sz="2000" i="1" dirty="0" err="1" smtClean="0"/>
              <a:t>blaze.io</a:t>
            </a:r>
            <a:r>
              <a:rPr lang="en-US" sz="2000" i="1" dirty="0"/>
              <a:t>/mobile/understanding-mobile-cache-sizes/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4075"/>
            <a:ext cx="6019800" cy="603812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flipH="1">
            <a:off x="2895600" y="3859938"/>
            <a:ext cx="2514600" cy="3810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81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5532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        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15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491941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2381072"/>
            <a:ext cx="6629400" cy="181588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800" i="1" baseline="0" dirty="0">
                <a:latin typeface="+mn-lt"/>
              </a:rPr>
              <a:t>Home screen apps on iPhone are slower because resources are re-requested even though they should be read from cache. </a:t>
            </a:r>
          </a:p>
        </p:txBody>
      </p:sp>
    </p:spTree>
    <p:extLst>
      <p:ext uri="{BB962C8B-B14F-4D97-AF65-F5344CB8AC3E}">
        <p14:creationId xmlns:p14="http://schemas.microsoft.com/office/powerpoint/2010/main" val="403207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0"/>
            <a:ext cx="9853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2400657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</a:rPr>
              <a:t>offline apps, longer cache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&lt;!</a:t>
            </a:r>
            <a:r>
              <a:rPr lang="en-US" b="1" dirty="0" err="1">
                <a:solidFill>
                  <a:srgbClr val="000000"/>
                </a:solidFill>
                <a:effectLst/>
                <a:latin typeface="Courier New"/>
                <a:cs typeface="Courier New"/>
              </a:rPr>
              <a:t>doctype</a:t>
            </a: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html&gt;</a:t>
            </a:r>
          </a:p>
          <a:p>
            <a:pPr>
              <a:lnSpc>
                <a:spcPct val="50000"/>
              </a:lnSpc>
            </a:pP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&lt;html manifest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=“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myapp.appcache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”&gt;</a:t>
            </a:r>
            <a:endParaRPr lang="en-US" b="1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r>
              <a:rPr lang="en-US" sz="3600" dirty="0" err="1" smtClean="0">
                <a:solidFill>
                  <a:srgbClr val="000000"/>
                </a:solidFill>
                <a:effectLst/>
              </a:rPr>
              <a:t>myapp.appcache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19200" y="3657600"/>
            <a:ext cx="4038600" cy="2600712"/>
          </a:xfrm>
          <a:prstGeom prst="rect">
            <a:avLst/>
          </a:prstGeom>
          <a:noFill/>
          <a:ln w="4127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 MANIFEST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# Revision: 1.28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/images/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logo.gif</a:t>
            </a:r>
            <a:endParaRPr lang="en-US" sz="2000" b="1" baseline="0" dirty="0" smtClean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NETWORK: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login.html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FALLBACK: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index.html</a:t>
            </a: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offline.html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6248400"/>
            <a:ext cx="350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0" dirty="0" smtClean="0">
                <a:effectLst/>
                <a:latin typeface="Trebuchet MS" pitchFamily="34" charset="0"/>
              </a:rPr>
              <a:t>Content-Type: text/cache-manifest</a:t>
            </a:r>
            <a:endParaRPr lang="en-US" sz="1600" i="1" baseline="0" dirty="0">
              <a:effectLst/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19200" y="3657600"/>
            <a:ext cx="4038600" cy="25908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63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0"/>
            <a:ext cx="12045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 gotchas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66712"/>
            <a:ext cx="8534400" cy="4648200"/>
          </a:xfrm>
        </p:spPr>
        <p:txBody>
          <a:bodyPr/>
          <a:lstStyle/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html docs w/ manifest are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404 =&gt; nothing is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size: 5MB+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must rev </a:t>
            </a:r>
            <a:r>
              <a:rPr lang="en-US" sz="3600" dirty="0" smtClean="0">
                <a:solidFill>
                  <a:srgbClr val="000000"/>
                </a:solidFill>
              </a:rPr>
              <a:t>manifest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 to update resources</a:t>
            </a:r>
          </a:p>
          <a:p>
            <a:pPr marL="0" indent="0"/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update is served on 2</a:t>
            </a:r>
            <a:r>
              <a:rPr lang="en-US" sz="3600" b="1" baseline="3000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reload (?!?!)</a:t>
            </a:r>
          </a:p>
          <a:p>
            <a:endParaRPr lang="en-US" sz="36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3362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431" y="152400"/>
            <a:ext cx="1676400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 </a:t>
            </a:r>
            <a:endParaRPr lang="en-US" baseline="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3826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1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7825" y="152400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is empty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  <a:endParaRPr lang="en-US" baseline="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431" y="3551634"/>
            <a:ext cx="19812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rev manifest </a:t>
            </a:r>
            <a:endParaRPr lang="en-US" baseline="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563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97825" y="3551634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  <a:endParaRPr lang="en-US" baseline="0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70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4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48831" y="3551634"/>
            <a:ext cx="3124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 </a:t>
            </a:r>
            <a:r>
              <a:rPr lang="en-US" b="1" u="sng" baseline="0" dirty="0" smtClean="0">
                <a:latin typeface="+mn-lt"/>
              </a:rPr>
              <a:t>again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 (304)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626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5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400800" y="-152400"/>
            <a:ext cx="2971800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app cache</a:t>
            </a:r>
          </a:p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reload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94" y="4536107"/>
            <a:ext cx="360000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91" y="5966774"/>
            <a:ext cx="360000" cy="36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43" y="4064880"/>
            <a:ext cx="360000" cy="36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99" y="688462"/>
            <a:ext cx="360000" cy="36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50" y="2103327"/>
            <a:ext cx="360000" cy="36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10" y="2560230"/>
            <a:ext cx="360000" cy="36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52" y="4088583"/>
            <a:ext cx="360000" cy="36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102" y="4545190"/>
            <a:ext cx="360000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45" y="4089174"/>
            <a:ext cx="360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73438" y="4568746"/>
            <a:ext cx="441710" cy="3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84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762000" y="0"/>
            <a:ext cx="11531349" cy="6858000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152400" y="1447800"/>
            <a:ext cx="91440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/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window.applicationCache.addEventListener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('</a:t>
            </a:r>
            <a:r>
              <a:rPr lang="en-US" sz="2800" b="1" spc="-160" baseline="0" dirty="0" err="1">
                <a:solidFill>
                  <a:srgbClr val="FF6600"/>
                </a:solidFill>
                <a:effectLst/>
                <a:latin typeface="Courier New"/>
                <a:cs typeface="Courier New"/>
              </a:rPr>
              <a:t>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', </a:t>
            </a:r>
            <a:endParaRPr lang="en-US" sz="2800" b="1" spc="-160" baseline="0" dirty="0" smtClean="0">
              <a:solidFill>
                <a:schemeClr val="tx1"/>
              </a:solidFill>
              <a:effectLst/>
              <a:latin typeface="Courier New"/>
              <a:cs typeface="Courier New"/>
            </a:endParaRP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function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(e) {</a:t>
            </a:r>
            <a:b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</a:b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 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if (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window.applicationCache.status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==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)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{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if ( confirm(“Load new content?”) ) {</a:t>
            </a:r>
          </a:p>
          <a:p>
            <a:pPr marL="0" indent="0"/>
            <a:r>
              <a:rPr lang="en-US" sz="2600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600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...</a:t>
            </a:r>
          </a:p>
          <a:p>
            <a:pPr marL="0" indent="0"/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 smtClean="0">
                <a:solidFill>
                  <a:schemeClr val="tx1"/>
                </a:solidFill>
                <a:effectLst/>
                <a:cs typeface="Courier New"/>
              </a:rPr>
              <a:t>http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://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www.webdirections.org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/blog/get-offline/</a:t>
            </a:r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http://www.html5rocks.com/en/tutorials/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appcache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/beginner/</a:t>
            </a:r>
            <a:endParaRPr lang="en-US" sz="2000" i="1" baseline="0" dirty="0" smtClean="0">
              <a:solidFill>
                <a:schemeClr val="tx1"/>
              </a:solidFill>
              <a:effectLst/>
              <a:cs typeface="Courier New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load twice workaround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0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-457200" y="0"/>
            <a:ext cx="10312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16683" cy="5613845"/>
          </a:xfrm>
        </p:spPr>
        <p:txBody>
          <a:bodyPr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window.localStorage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removeItem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clear()</a:t>
            </a:r>
          </a:p>
          <a:p>
            <a:pPr>
              <a:spcBef>
                <a:spcPts val="696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sessionStorage</a:t>
            </a:r>
            <a:endParaRPr lang="en-US" sz="36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all popular browsers, 5MB max</a:t>
            </a:r>
          </a:p>
          <a:p>
            <a:pPr>
              <a:spcBef>
                <a:spcPts val="696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warning: it’s synchronous</a:t>
            </a:r>
          </a:p>
          <a:p>
            <a:pPr>
              <a:spcBef>
                <a:spcPts val="2664"/>
              </a:spcBef>
            </a:pP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http://dev.w3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.org/html5/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webstorage</a:t>
            </a: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http://diveintohtml5.org/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storage.html</a:t>
            </a:r>
            <a:endParaRPr lang="en-US" sz="24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965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3000"/>
                    </a14:imgEffect>
                    <a14:imgEffect>
                      <a14:brightnessContrast bright="-26000" contras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000" y="0"/>
            <a:ext cx="10287000" cy="6861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</a:rPr>
              <a:t>localStorage</a:t>
            </a:r>
            <a:r>
              <a:rPr lang="en-US" sz="6000" dirty="0" smtClean="0">
                <a:solidFill>
                  <a:schemeClr val="bg1"/>
                </a:solidFill>
              </a:rPr>
              <a:t> as cache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86800" cy="5383012"/>
          </a:xfr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doc: write JS &amp; CSS blocks to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&lt;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&gt;(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function()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{.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..</a:t>
            </a:r>
            <a:r>
              <a:rPr lang="en-US" sz="2000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set cookie with entries &amp; version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MRES=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-0yDUQJ03U8Hjija: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4EaJoFuDoX0iloI:...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later docs: read JS &amp; CSS from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document.write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 </a:t>
            </a:r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localStorage.getItem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 );</a:t>
            </a:r>
            <a:r>
              <a:rPr lang="en-US" sz="2000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1464"/>
              </a:spcBef>
            </a:pPr>
            <a:endParaRPr lang="en-US" sz="24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464"/>
              </a:spcBef>
            </a:pPr>
            <a:endParaRPr lang="en-US" sz="2400" i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464"/>
              </a:spcBef>
            </a:pP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/blog/2011/03/28/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storager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-case-study-bing-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google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47854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-381000" y="0"/>
            <a:ext cx="108724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r>
              <a:rPr lang="en-US" sz="6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issues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458200" cy="4428904"/>
          </a:xfrm>
        </p:spPr>
        <p:txBody>
          <a:bodyPr wrap="square">
            <a:spAutoFit/>
          </a:bodyPr>
          <a:lstStyle/>
          <a:p>
            <a:pPr>
              <a:spcBef>
                <a:spcPts val="696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security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attacker could modify JS in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transient ability results in persistent attack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use checksum to validate integrity of JS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2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http://www.w2spconf.com/2012/papers/w2sp12-final8.</a:t>
            </a:r>
            <a:r>
              <a:rPr lang="en-US" sz="22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pdf</a:t>
            </a:r>
          </a:p>
          <a:p>
            <a:pPr>
              <a:spcBef>
                <a:spcPts val="696"/>
              </a:spcBef>
            </a:pPr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performance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&lt; 100K is fast - ~100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ms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&gt; 1M is slow - ~1000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ms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2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https://</a:t>
            </a:r>
            <a:r>
              <a:rPr lang="en-US" sz="22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insouciant.org</a:t>
            </a:r>
            <a:r>
              <a:rPr lang="en-US" sz="22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/tech/</a:t>
            </a:r>
            <a:r>
              <a:rPr lang="en-US" sz="22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r>
              <a:rPr lang="en-US" sz="22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-load-times-</a:t>
            </a:r>
            <a:r>
              <a:rPr lang="en-US" sz="22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redux</a:t>
            </a:r>
            <a:r>
              <a:rPr lang="en-US" sz="22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8124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r>
              <a:rPr lang="en-US" sz="6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survey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718813"/>
              </p:ext>
            </p:extLst>
          </p:nvPr>
        </p:nvGraphicFramePr>
        <p:xfrm>
          <a:off x="2019300" y="1295400"/>
          <a:ext cx="5105401" cy="4968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500"/>
                <a:gridCol w="1181101"/>
                <a:gridCol w="1066800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Desktop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Mobile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Google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30000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185K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70K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Facebook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171K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YouTube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4K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8K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Yahoo!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Baidu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86K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Wikipedia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MS Live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QQ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Amazon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Twitter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600K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086600" y="6400800"/>
            <a:ext cx="1905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400" baseline="0" dirty="0" smtClean="0">
                <a:solidFill>
                  <a:schemeClr val="bg1"/>
                </a:solidFill>
                <a:cs typeface="Courier New"/>
              </a:rPr>
              <a:t>* </a:t>
            </a:r>
            <a:r>
              <a:rPr lang="en-US" sz="1400" baseline="0" dirty="0" err="1" smtClean="0">
                <a:solidFill>
                  <a:schemeClr val="bg1"/>
                </a:solidFill>
                <a:cs typeface="Courier New"/>
              </a:rPr>
              <a:t>sessionStorage</a:t>
            </a:r>
            <a:endParaRPr lang="en-US" sz="1400" baseline="0" dirty="0" smtClean="0">
              <a:solidFill>
                <a:schemeClr val="bg1"/>
              </a:solidFill>
              <a:cs typeface="Courier New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905000" y="3505200"/>
            <a:ext cx="914400" cy="4572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406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0"/>
            <a:ext cx="11269363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5029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mobileperf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mobileperfbkm.php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46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837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4218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-2286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@font-face</a:t>
            </a:r>
            <a:endParaRPr lang="en-US" sz="66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4648200"/>
            <a:ext cx="8458200" cy="1905000"/>
          </a:xfrm>
        </p:spPr>
        <p:txBody>
          <a:bodyPr/>
          <a:lstStyle/>
          <a:p>
            <a:r>
              <a:rPr lang="en-US" sz="2400" i="1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</a:t>
            </a:r>
            <a:r>
              <a:rPr lang="en-US" sz="2400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/blog/2010/06/01/frontend-</a:t>
            </a:r>
            <a:r>
              <a:rPr lang="en-US" sz="2400" i="1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spof</a:t>
            </a:r>
            <a:r>
              <a:rPr lang="en-US" sz="2400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Worth delaying most important design elements? Or entire page?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400" y="1752600"/>
            <a:ext cx="8763762" cy="2700753"/>
            <a:chOff x="152400" y="2209801"/>
            <a:chExt cx="8763762" cy="27007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09801"/>
              <a:ext cx="8763762" cy="23976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152400" y="4572000"/>
              <a:ext cx="8763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baseline="0" dirty="0" smtClean="0">
                  <a:solidFill>
                    <a:srgbClr val="FFFFFF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Trebuchet MS" pitchFamily="34" charset="0"/>
                </a:rPr>
                <a:t>* IE9 does not display a blank page, but does “flash” the element.</a:t>
              </a:r>
              <a:endParaRPr lang="en-US" sz="1600" baseline="0" dirty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309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err="1" smtClean="0">
                <a:latin typeface="Trebuchet MS" pitchFamily="34" charset="0"/>
              </a:rPr>
              <a:t>flickr.com</a:t>
            </a:r>
            <a:r>
              <a:rPr lang="en-US" sz="1600" i="1" baseline="0" dirty="0">
                <a:latin typeface="Trebuchet MS" pitchFamily="34" charset="0"/>
              </a:rPr>
              <a:t>/photos/</a:t>
            </a:r>
            <a:r>
              <a:rPr lang="en-US" sz="1600" i="1" baseline="0" dirty="0" err="1">
                <a:latin typeface="Trebuchet MS" pitchFamily="34" charset="0"/>
              </a:rPr>
              <a:t>imbrettjackson</a:t>
            </a:r>
            <a:r>
              <a:rPr lang="en-US" sz="1600" i="1" baseline="0" dirty="0">
                <a:latin typeface="Trebuchet MS" pitchFamily="34" charset="0"/>
              </a:rPr>
              <a:t>/</a:t>
            </a:r>
            <a:r>
              <a:rPr lang="en-US" sz="1600" i="1" baseline="0" dirty="0" smtClean="0">
                <a:latin typeface="Trebuchet MS" pitchFamily="34" charset="0"/>
              </a:rPr>
              <a:t>520656349/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838200"/>
            <a:ext cx="9144000" cy="52322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httparchive.org</a:t>
            </a:r>
            <a:r>
              <a:rPr lang="en-US" sz="280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/</a:t>
            </a:r>
            <a:r>
              <a:rPr lang="en-US" sz="2800" baseline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trends.php#perFonts</a:t>
            </a:r>
            <a:endParaRPr lang="en-US" sz="280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08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improving @font-face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smaller, custom font files</a:t>
            </a:r>
          </a:p>
          <a:p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avoid FOUT, impatient fallback</a:t>
            </a:r>
          </a:p>
          <a:p>
            <a:pPr marL="630238" lvl="1" indent="-230188">
              <a:buFont typeface="Arial"/>
              <a:buChar char="•"/>
            </a:pPr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 milliseconds</a:t>
            </a:r>
          </a:p>
          <a:p>
            <a:pPr marL="630238" lvl="1" indent="-230188">
              <a:buFont typeface="Arial"/>
              <a:buChar char="•"/>
            </a:pPr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DOM loaded, window </a:t>
            </a:r>
            <a:r>
              <a:rPr lang="en-US" sz="32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onload</a:t>
            </a:r>
            <a:endParaRPr lang="en-US" sz="32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630238" lvl="1" indent="-230188">
              <a:buFont typeface="Arial"/>
              <a:buChar char="•"/>
            </a:pPr>
            <a:r>
              <a:rPr lang="en-US" sz="32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user interaction</a:t>
            </a:r>
          </a:p>
          <a:p>
            <a:r>
              <a:rPr lang="en-US" sz="3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higher priority caching</a:t>
            </a:r>
          </a:p>
          <a:p>
            <a:r>
              <a:rPr lang="en-US" sz="3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aggressively use expired fonts</a:t>
            </a:r>
          </a:p>
          <a:p>
            <a:r>
              <a:rPr lang="en-US" sz="360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today: </a:t>
            </a:r>
            <a:r>
              <a:rPr lang="en-US" sz="360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360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sz="36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5031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 contras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336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there’s more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CSS instead of images: border radius, linear &amp; radial gradients, drop shadow</a:t>
            </a:r>
            <a:endParaRPr lang="en-US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SVG, inline SVG, and 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canvas</a:t>
            </a:r>
          </a:p>
          <a:p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video tag</a:t>
            </a:r>
            <a:endParaRPr lang="en-US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WebSockets</a:t>
            </a:r>
            <a:endParaRPr lang="en-US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eb workers</a:t>
            </a:r>
          </a:p>
          <a:p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builtin</a:t>
            </a:r>
            <a:r>
              <a:rPr lang="en-US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controls: progress, </a:t>
            </a:r>
            <a:r>
              <a:rPr lang="en-US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datetime</a:t>
            </a:r>
            <a:endParaRPr lang="en-US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0258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5669" cy="708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and more</a:t>
            </a:r>
            <a:endParaRPr lang="en-US" sz="6000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history </a:t>
            </a:r>
            <a:r>
              <a:rPr lang="en-US" b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–</a:t>
            </a:r>
            <a:r>
              <a:rPr lang="en-US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2800" b="1" i="1" dirty="0" err="1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www.kylescholz.com</a:t>
            </a:r>
            <a:r>
              <a:rPr lang="en-US" sz="2800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/blog/2010/04/html5_history_is_the_future.html</a:t>
            </a:r>
            <a:r>
              <a:rPr lang="en-US" sz="2800" b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US" b="1" dirty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&lt;a ping</a:t>
            </a:r>
          </a:p>
          <a:p>
            <a:r>
              <a:rPr lang="en-US" b="1" dirty="0" err="1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requestAnimationFrame</a:t>
            </a:r>
            <a:r>
              <a:rPr lang="en-US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– not timers</a:t>
            </a:r>
          </a:p>
          <a:p>
            <a:r>
              <a:rPr lang="en-US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native JSON parse/</a:t>
            </a:r>
            <a:r>
              <a:rPr lang="en-US" b="1" dirty="0" err="1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stringify</a:t>
            </a:r>
            <a:endParaRPr lang="en-US" b="1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4236"/>
              </a:spcBef>
            </a:pPr>
            <a:r>
              <a:rPr lang="en-US" sz="2800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http://bit.ly/browserscope-</a:t>
            </a:r>
            <a:r>
              <a:rPr lang="en-US" sz="2800" b="1" i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modernizr</a:t>
            </a:r>
          </a:p>
          <a:p>
            <a:r>
              <a:rPr lang="en-US" sz="2800" b="1" i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http</a:t>
            </a:r>
            <a:r>
              <a:rPr lang="en-US" sz="2800" b="1" i="1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://www.html5rocks.com/</a:t>
            </a:r>
            <a:endParaRPr lang="en-US" sz="2800" b="1" i="1" dirty="0" smtClean="0"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326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742" y="1486929"/>
            <a:ext cx="8537560" cy="4093428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WPWG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window.performance</a:t>
            </a:r>
            <a:endParaRPr lang="en-US" sz="44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&amp; defer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app cache,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4400" b="1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7134" cy="6858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38800" y="151181"/>
            <a:ext cx="3505200" cy="65556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/>
              <a:t>Patrick </a:t>
            </a:r>
            <a:r>
              <a:rPr lang="en-US" sz="1400" baseline="0" dirty="0" err="1" smtClean="0"/>
              <a:t>Meenan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Nicholas </a:t>
            </a:r>
            <a:r>
              <a:rPr lang="en-US" sz="1400" baseline="0" dirty="0" err="1" smtClean="0"/>
              <a:t>Zakas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Guy </a:t>
            </a:r>
            <a:r>
              <a:rPr lang="en-US" sz="1400" baseline="0" dirty="0" err="1" smtClean="0"/>
              <a:t>Podjarny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Stoyan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Stefanov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Tim </a:t>
            </a:r>
            <a:r>
              <a:rPr lang="en-US" sz="1400" baseline="0" dirty="0" err="1" smtClean="0"/>
              <a:t>Kadlec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Brian Pane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Josh Fraser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Steve Souders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Betty </a:t>
            </a:r>
            <a:r>
              <a:rPr lang="en-US" sz="1400" baseline="0" dirty="0" err="1" smtClean="0"/>
              <a:t>Tso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Israel </a:t>
            </a:r>
            <a:r>
              <a:rPr lang="en-US" sz="1400" baseline="0" dirty="0" err="1" smtClean="0"/>
              <a:t>Nir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Marcel Duran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Éric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Daspet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Alois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Reitbauer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Matthew Prince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Buddy Brewer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Alexander </a:t>
            </a:r>
            <a:r>
              <a:rPr lang="en-US" sz="1400" baseline="0" dirty="0" err="1" smtClean="0"/>
              <a:t>Podelko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Estelle </a:t>
            </a:r>
            <a:r>
              <a:rPr lang="en-US" sz="1400" baseline="0" dirty="0" err="1" smtClean="0"/>
              <a:t>Weyl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Aaron Peters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Tony </a:t>
            </a:r>
            <a:r>
              <a:rPr lang="en-US" sz="1400" baseline="0" dirty="0" err="1" smtClean="0"/>
              <a:t>Gentilcore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Matthew Steele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Bryan </a:t>
            </a:r>
            <a:r>
              <a:rPr lang="en-US" sz="1400" baseline="0" dirty="0" err="1" smtClean="0"/>
              <a:t>McQuade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Tobie</a:t>
            </a:r>
            <a:r>
              <a:rPr lang="en-US" sz="1400" baseline="0" dirty="0" smtClean="0"/>
              <a:t> </a:t>
            </a:r>
            <a:r>
              <a:rPr lang="en-US" sz="1400" baseline="0" dirty="0" err="1"/>
              <a:t>LangelBilly</a:t>
            </a:r>
            <a:r>
              <a:rPr lang="en-US" sz="1400" baseline="0" dirty="0"/>
              <a:t> </a:t>
            </a:r>
            <a:r>
              <a:rPr lang="en-US" sz="1400" baseline="0" dirty="0" smtClean="0"/>
              <a:t>Hoffman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Joshua Bixby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Sergey </a:t>
            </a:r>
            <a:r>
              <a:rPr lang="en-US" sz="1400" baseline="0" dirty="0" err="1" smtClean="0"/>
              <a:t>Chernyshev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JP Castro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err="1" smtClean="0"/>
              <a:t>Pavel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Paulau</a:t>
            </a:r>
            <a:endParaRPr lang="en-US" sz="1400" baseline="0" dirty="0" smtClean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David Calhoun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Nicole Sullivan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James Pearce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400" baseline="0" dirty="0" smtClean="0"/>
              <a:t>Tom </a:t>
            </a:r>
            <a:r>
              <a:rPr lang="en-US" sz="1400" baseline="0" dirty="0"/>
              <a:t>Hughes-</a:t>
            </a:r>
            <a:r>
              <a:rPr lang="en-US" sz="1400" baseline="0" dirty="0" err="1"/>
              <a:t>Croucher</a:t>
            </a:r>
            <a:endParaRPr lang="en-US" sz="1400" b="1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2332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7890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6172200" y="1371600"/>
            <a:ext cx="1676400" cy="315497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46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/docs/onekingslane-html5-20130301.pptx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624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40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Performance Analysis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568555"/>
              </p:ext>
            </p:extLst>
          </p:nvPr>
        </p:nvGraphicFramePr>
        <p:xfrm>
          <a:off x="914400" y="1295400"/>
          <a:ext cx="7086600" cy="4206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/>
                <a:gridCol w="1219200"/>
                <a:gridCol w="1143000"/>
                <a:gridCol w="990600"/>
                <a:gridCol w="9906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URL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onload (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</a:rPr>
                        <a:t>secs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Page Speed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</a:rPr>
                        <a:t>Reqs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Size MB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One Kings Lane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13.6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en-US" sz="2800" b="0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69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1.8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Fab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43.4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94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186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7.2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Gilt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12.9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91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58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2.1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Twitter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4.7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0.4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Yammer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7.9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0.8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Stack Overflow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93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0.2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B="9144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0960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baseline="0" dirty="0">
                <a:solidFill>
                  <a:srgbClr val="FFFF00"/>
                </a:solidFill>
                <a:latin typeface="Trebuchet MS" pitchFamily="34" charset="0"/>
              </a:rPr>
              <a:t>Chrome: </a:t>
            </a:r>
            <a:r>
              <a:rPr lang="en-US" sz="2000" i="1" baseline="0" dirty="0" err="1" smtClean="0">
                <a:solidFill>
                  <a:srgbClr val="FFFF00"/>
                </a:solidFill>
                <a:latin typeface="Trebuchet MS" pitchFamily="34" charset="0"/>
              </a:rPr>
              <a:t>webpagetest.org</a:t>
            </a:r>
            <a:r>
              <a:rPr lang="en-US" sz="2000" i="1" baseline="0" dirty="0">
                <a:solidFill>
                  <a:srgbClr val="FFFF00"/>
                </a:solidFill>
                <a:latin typeface="Trebuchet MS" pitchFamily="34" charset="0"/>
              </a:rPr>
              <a:t>/result</a:t>
            </a:r>
            <a:r>
              <a:rPr lang="en-US" sz="2000" i="1" baseline="0" dirty="0">
                <a:solidFill>
                  <a:srgbClr val="FFFF00"/>
                </a:solidFill>
                <a:latin typeface="Trebuchet MS" pitchFamily="34" charset="0"/>
              </a:rPr>
              <a:t>/130228_G7_105R/</a:t>
            </a:r>
            <a:endParaRPr lang="en-US" sz="2000" i="1" baseline="0" dirty="0" smtClean="0">
              <a:solidFill>
                <a:srgbClr val="FFFF00"/>
              </a:solidFill>
              <a:latin typeface="Trebuchet MS" pitchFamily="34" charset="0"/>
            </a:endParaRPr>
          </a:p>
          <a:p>
            <a:pPr algn="r"/>
            <a:r>
              <a:rPr lang="en-US" sz="2000" i="1" baseline="0" dirty="0" smtClean="0">
                <a:solidFill>
                  <a:srgbClr val="FFFF00"/>
                </a:solidFill>
                <a:latin typeface="Trebuchet MS" pitchFamily="34" charset="0"/>
              </a:rPr>
              <a:t>IE9: </a:t>
            </a:r>
            <a:r>
              <a:rPr lang="en-US" sz="2000" i="1" baseline="0" dirty="0" err="1" smtClean="0">
                <a:solidFill>
                  <a:srgbClr val="FFFF00"/>
                </a:solidFill>
                <a:latin typeface="Trebuchet MS" pitchFamily="34" charset="0"/>
              </a:rPr>
              <a:t>webpagetest.org</a:t>
            </a:r>
            <a:r>
              <a:rPr lang="en-US" sz="2000" i="1" baseline="0" dirty="0">
                <a:solidFill>
                  <a:srgbClr val="FFFF00"/>
                </a:solidFill>
                <a:latin typeface="Trebuchet MS" pitchFamily="34" charset="0"/>
              </a:rPr>
              <a:t>/result/130228_PP_1055/</a:t>
            </a:r>
            <a:endParaRPr lang="en-US" sz="2000" i="1" baseline="0" dirty="0">
              <a:solidFill>
                <a:srgbClr val="FFFF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79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272137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681979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3200" baseline="0" dirty="0">
                <a:solidFill>
                  <a:schemeClr val="bg1"/>
                </a:solidFill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2800" i="1" baseline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39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334158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00B05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dirty="0" smtClean="0">
            <a:ln>
              <a:noFill/>
            </a:ln>
            <a:solidFill>
              <a:srgbClr val="00B05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31351</TotalTime>
  <Words>2022</Words>
  <Application>Microsoft Macintosh PowerPoint</Application>
  <PresentationFormat>On-screen Show (4:3)</PresentationFormat>
  <Paragraphs>435</Paragraphs>
  <Slides>50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2005_external2_ppt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PowerPoint Presentation</vt:lpstr>
      <vt:lpstr>Web Performance Working Group</vt:lpstr>
      <vt:lpstr>Navigation Timing</vt:lpstr>
      <vt:lpstr>PowerPoint Presentation</vt:lpstr>
      <vt:lpstr>PowerPoint Presentation</vt:lpstr>
      <vt:lpstr>PowerPoint Presentation</vt:lpstr>
      <vt:lpstr>PowerPoint Presentation</vt:lpstr>
      <vt:lpstr>Page Visibility</vt:lpstr>
      <vt:lpstr>script async &amp; defer</vt:lpstr>
      <vt:lpstr>GMail Mobile</vt:lpstr>
      <vt:lpstr>ControlJS a JavaScript module for making scripts load faster</vt:lpstr>
      <vt:lpstr>ControlJS a JavaScript module for making scripts load faster</vt:lpstr>
      <vt:lpstr>ControlJS a JavaScript module for making scripts load faster</vt:lpstr>
      <vt:lpstr>app cache</vt:lpstr>
      <vt:lpstr>PowerPoint Presentation</vt:lpstr>
      <vt:lpstr>PowerPoint Presentation</vt:lpstr>
      <vt:lpstr>PowerPoint Presentation</vt:lpstr>
      <vt:lpstr>app cache</vt:lpstr>
      <vt:lpstr>app cache gotchas</vt:lpstr>
      <vt:lpstr>PowerPoint Presentation</vt:lpstr>
      <vt:lpstr>PowerPoint Presentation</vt:lpstr>
      <vt:lpstr>localStorage</vt:lpstr>
      <vt:lpstr>localStorage as cache</vt:lpstr>
      <vt:lpstr>localStorage issues</vt:lpstr>
      <vt:lpstr>localStorage survey</vt:lpstr>
      <vt:lpstr>PowerPoint Presentation</vt:lpstr>
      <vt:lpstr>PowerPoint Presentation</vt:lpstr>
      <vt:lpstr>@font-face</vt:lpstr>
      <vt:lpstr>PowerPoint Presentation</vt:lpstr>
      <vt:lpstr>improving @font-face</vt:lpstr>
      <vt:lpstr>there’s more</vt:lpstr>
      <vt:lpstr>and more</vt:lpstr>
      <vt:lpstr>takeaways</vt:lpstr>
      <vt:lpstr>PowerPoint Presentation</vt:lpstr>
      <vt:lpstr>PowerPoint Presentation</vt:lpstr>
      <vt:lpstr>PowerPoint Presentation</vt:lpstr>
      <vt:lpstr>Performance Analysis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</cp:lastModifiedBy>
  <cp:revision>1526</cp:revision>
  <dcterms:created xsi:type="dcterms:W3CDTF">2007-04-05T16:49:12Z</dcterms:created>
  <dcterms:modified xsi:type="dcterms:W3CDTF">2013-03-01T00:34:47Z</dcterms:modified>
</cp:coreProperties>
</file>