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6"/>
  </p:notesMasterIdLst>
  <p:handoutMasterIdLst>
    <p:handoutMasterId r:id="rId67"/>
  </p:handoutMasterIdLst>
  <p:sldIdLst>
    <p:sldId id="1651" r:id="rId2"/>
    <p:sldId id="1543" r:id="rId3"/>
    <p:sldId id="1290" r:id="rId4"/>
    <p:sldId id="1291" r:id="rId5"/>
    <p:sldId id="1654" r:id="rId6"/>
    <p:sldId id="1655" r:id="rId7"/>
    <p:sldId id="1656" r:id="rId8"/>
    <p:sldId id="1778" r:id="rId9"/>
    <p:sldId id="1657" r:id="rId10"/>
    <p:sldId id="1658" r:id="rId11"/>
    <p:sldId id="1659" r:id="rId12"/>
    <p:sldId id="1660" r:id="rId13"/>
    <p:sldId id="1617" r:id="rId14"/>
    <p:sldId id="1661" r:id="rId15"/>
    <p:sldId id="1644" r:id="rId16"/>
    <p:sldId id="1643" r:id="rId17"/>
    <p:sldId id="1647" r:id="rId18"/>
    <p:sldId id="1777" r:id="rId19"/>
    <p:sldId id="1779" r:id="rId20"/>
    <p:sldId id="1827" r:id="rId21"/>
    <p:sldId id="1748" r:id="rId22"/>
    <p:sldId id="1749" r:id="rId23"/>
    <p:sldId id="1752" r:id="rId24"/>
    <p:sldId id="1753" r:id="rId25"/>
    <p:sldId id="1740" r:id="rId26"/>
    <p:sldId id="1804" r:id="rId27"/>
    <p:sldId id="1920" r:id="rId28"/>
    <p:sldId id="1809" r:id="rId29"/>
    <p:sldId id="1755" r:id="rId30"/>
    <p:sldId id="1663" r:id="rId31"/>
    <p:sldId id="1501" r:id="rId32"/>
    <p:sldId id="1502" r:id="rId33"/>
    <p:sldId id="1724" r:id="rId34"/>
    <p:sldId id="1760" r:id="rId35"/>
    <p:sldId id="1762" r:id="rId36"/>
    <p:sldId id="1761" r:id="rId37"/>
    <p:sldId id="1783" r:id="rId38"/>
    <p:sldId id="1790" r:id="rId39"/>
    <p:sldId id="1791" r:id="rId40"/>
    <p:sldId id="1795" r:id="rId41"/>
    <p:sldId id="1796" r:id="rId42"/>
    <p:sldId id="1799" r:id="rId43"/>
    <p:sldId id="1800" r:id="rId44"/>
    <p:sldId id="1702" r:id="rId45"/>
    <p:sldId id="1703" r:id="rId46"/>
    <p:sldId id="1698" r:id="rId47"/>
    <p:sldId id="1707" r:id="rId48"/>
    <p:sldId id="1915" r:id="rId49"/>
    <p:sldId id="1916" r:id="rId50"/>
    <p:sldId id="1917" r:id="rId51"/>
    <p:sldId id="1918" r:id="rId52"/>
    <p:sldId id="1919" r:id="rId53"/>
    <p:sldId id="1834" r:id="rId54"/>
    <p:sldId id="1835" r:id="rId55"/>
    <p:sldId id="1836" r:id="rId56"/>
    <p:sldId id="1838" r:id="rId57"/>
    <p:sldId id="1921" r:id="rId58"/>
    <p:sldId id="1923" r:id="rId59"/>
    <p:sldId id="1925" r:id="rId60"/>
    <p:sldId id="1922" r:id="rId61"/>
    <p:sldId id="1924" r:id="rId62"/>
    <p:sldId id="1474" r:id="rId63"/>
    <p:sldId id="1803" r:id="rId64"/>
    <p:sldId id="1475" r:id="rId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clrMru>
    <a:srgbClr val="C00000"/>
    <a:srgbClr val="284B98"/>
    <a:srgbClr val="B80202"/>
    <a:srgbClr val="8F050A"/>
    <a:srgbClr val="0A121B"/>
    <a:srgbClr val="9A3E2E"/>
    <a:srgbClr val="BD4C00"/>
    <a:srgbClr val="3E0C3A"/>
    <a:srgbClr val="00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87681" autoAdjust="0"/>
  </p:normalViewPr>
  <p:slideViewPr>
    <p:cSldViewPr>
      <p:cViewPr varScale="1">
        <p:scale>
          <a:sx n="107" d="100"/>
          <a:sy n="107" d="100"/>
        </p:scale>
        <p:origin x="-16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3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0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zilla.com/en-US/firefox/firefox.html" TargetMode="External"/><Relationship Id="rId4" Type="http://schemas.openxmlformats.org/officeDocument/2006/relationships/hyperlink" Target="http://mozilla-europe.org/en/" TargetMode="External"/><Relationship Id="rId5" Type="http://schemas.openxmlformats.org/officeDocument/2006/relationships/hyperlink" Target="http://www.mozilla.com/de/" TargetMode="External"/><Relationship Id="rId6" Type="http://schemas.openxmlformats.org/officeDocument/2006/relationships/hyperlink" Target="http://mozilla-europe.org/es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YtseJam</a:t>
            </a:r>
            <a:r>
              <a:rPr lang="en-US" dirty="0" smtClean="0"/>
              <a:t> Photography,</a:t>
            </a:r>
            <a:r>
              <a:rPr lang="en-US" baseline="0" dirty="0" smtClean="0"/>
              <a:t> "Going nowhere fast", </a:t>
            </a:r>
            <a:r>
              <a:rPr lang="en-US" dirty="0" smtClean="0"/>
              <a:t>http://www.flickr.com/photos/thatguyfromcchs08/2300190277/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A72E726-73D7-CB41-83C8-92A23E87CDB6}" type="slidenum">
              <a:rPr lang="en-US" sz="1200" baseline="0">
                <a:latin typeface="Arial" charset="0"/>
              </a:rPr>
              <a:pPr/>
              <a:t>19</a:t>
            </a:fld>
            <a:endParaRPr lang="en-US" sz="1200" baseline="0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If you could cut performance in half, FE changes would be 40-45%, while BE would be only 5-10%.</a:t>
            </a:r>
          </a:p>
          <a:p>
            <a:pPr eaLnBrk="1" hangingPunct="1"/>
            <a:r>
              <a:rPr lang="en-US"/>
              <a:t>BE changes are typically more complex: rearchitecture, optimize code, add/modify hw, distribute databases, etc.</a:t>
            </a:r>
          </a:p>
          <a:p>
            <a:pPr eaLnBrk="1" hangingPunct="1"/>
            <a:r>
              <a:rPr lang="en-US"/>
              <a:t>FE is simpler: change web server config, place scripts and stylesheets differently in the page, combine requests, etc.</a:t>
            </a:r>
          </a:p>
          <a:p>
            <a:pPr eaLnBrk="1" hangingPunct="1"/>
            <a:r>
              <a:rPr lang="en-US"/>
              <a:t>I</a:t>
            </a:r>
            <a:r>
              <a:rPr lang="ja-JP" altLang="en-US"/>
              <a:t>’</a:t>
            </a:r>
            <a:r>
              <a:rPr lang="en-US"/>
              <a:t>ve worked with dev teams to cut response times on 50 properties, often by 25% or more. And feedback from other companies is similar.</a:t>
            </a:r>
          </a:p>
          <a:p>
            <a:pPr eaLnBrk="1" hangingPunct="1"/>
            <a:r>
              <a:rPr lang="en-US">
                <a:solidFill>
                  <a:srgbClr val="FFEEDD"/>
                </a:solidFill>
              </a:rPr>
              <a:t>Permission to use photo given by </a:t>
            </a:r>
            <a:r>
              <a:rPr lang="en-AU">
                <a:solidFill>
                  <a:srgbClr val="FFEEDD"/>
                </a:solidFill>
              </a:rPr>
              <a:t>Technicolor: </a:t>
            </a:r>
            <a:r>
              <a:rPr lang="en-US" i="1">
                <a:solidFill>
                  <a:srgbClr val="FFEEDD"/>
                </a:solidFill>
              </a:rPr>
              <a:t>http://flickr.com/photos/technicolor/44988148/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/analytics/web/?et=</a:t>
            </a:r>
            <a:r>
              <a:rPr lang="en-US" dirty="0" err="1" smtClean="0"/>
              <a:t>reset#report</a:t>
            </a:r>
            <a:r>
              <a:rPr lang="en-US" dirty="0" smtClean="0"/>
              <a:t>/content-site-speed-overview/a15026169w31046415p30049615/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46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app.lognormal.com</a:t>
            </a:r>
            <a:r>
              <a:rPr lang="en-US" dirty="0" smtClean="0"/>
              <a:t>/dashboard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87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8E05D-585F-427A-95D0-EEA7BAC67CB9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02377-5DBC-43D1-813F-DC15F8F398B9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de-DE" dirty="0" smtClean="0"/>
              <a:t>http://</a:t>
            </a:r>
            <a:r>
              <a:rPr lang="de-DE" dirty="0" err="1" smtClean="0"/>
              <a:t>chart.apis.google.com</a:t>
            </a:r>
            <a:r>
              <a:rPr lang="de-DE" dirty="0" smtClean="0"/>
              <a:t>/</a:t>
            </a:r>
            <a:r>
              <a:rPr lang="de-DE" dirty="0" err="1" smtClean="0"/>
              <a:t>chart?chco</a:t>
            </a:r>
            <a:r>
              <a:rPr lang="de-DE" dirty="0" smtClean="0"/>
              <a:t>=FFFFFF,CC0000&amp;chd=t:-1|81,82,85,86,86,87,88,88,88,88,88,89,90,90,90,91,91,92,92,96,93,93,94,94,94|-1|1092,1098,1227,1239,1249,1269,1285,1286,1284,1280,1270,1292,1311,1335,1400,1411,1427,1448,1462,1466,1485,1492,1521,1532,1551&amp;chdlp=</a:t>
            </a:r>
            <a:r>
              <a:rPr lang="de-DE" dirty="0" err="1" smtClean="0"/>
              <a:t>bv|r&amp;chds</a:t>
            </a:r>
            <a:r>
              <a:rPr lang="de-DE" dirty="0" smtClean="0"/>
              <a:t>=9,99,60,150,9,99,1000,1600&amp;chls=1,6,3|20&amp;chs=512x384&amp;cht=</a:t>
            </a:r>
            <a:r>
              <a:rPr lang="de-DE" dirty="0" err="1" smtClean="0"/>
              <a:t>lxy&amp;chts</a:t>
            </a:r>
            <a:r>
              <a:rPr lang="de-DE" dirty="0" smtClean="0"/>
              <a:t>=CC0000,24&amp;chxl=0:|9%2F1%7C+%7C10%2F1%7C+%7C11%2F1%7C+%7C12%2F1%7C+%7C1%2F1%7C+%7C2%2F1%7C+%7C3%2F1%7C+%7C4%2F1%7C+%7C5%2F1%7C+%7C6%2F1%7C+%7C7%2F1%7C+%7C8%2F1%7C+%7C9%2F1&amp;chxp=0&amp;chxr=1,1000,1600,200|2,60,150,20&amp;chxs=0,CC0000,14,-0.5,lt,CC0000,CC0000|1N**+kB,CC0000,14,-0.5,lt,CC0000,CC0000|2,FFFFFF,14,-0.5,lt,FFFFFF,FFFFFF&amp;chxt=</a:t>
            </a:r>
            <a:r>
              <a:rPr lang="de-DE" dirty="0" err="1" smtClean="0"/>
              <a:t>x,y,r&amp;chxtc</a:t>
            </a:r>
            <a:r>
              <a:rPr lang="de-DE" dirty="0" smtClean="0"/>
              <a:t>=0,4|1,4</a:t>
            </a:r>
            <a:endParaRPr lang="en-US" dirty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CEBA5D-8A38-1E40-A6EF-C34CCA76F563}" type="slidenum">
              <a:rPr lang="en-US" sz="1200" baseline="0">
                <a:latin typeface="Arial" charset="0"/>
              </a:rPr>
              <a:pPr/>
              <a:t>33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CEBA5D-8A38-1E40-A6EF-C34CCA76F563}" type="slidenum">
              <a:rPr lang="en-US" sz="1200" baseline="0">
                <a:latin typeface="Arial" charset="0"/>
              </a:rPr>
              <a:pPr/>
              <a:t>34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Fred Wilson is Managing Partner of two venture capital firms, Flatiron Partners (</a:t>
            </a:r>
            <a:r>
              <a:rPr lang="en-US" dirty="0" err="1" smtClean="0"/>
              <a:t>Yoyodyne</a:t>
            </a:r>
            <a:r>
              <a:rPr lang="en-US" dirty="0" smtClean="0"/>
              <a:t>,</a:t>
            </a:r>
            <a:r>
              <a:rPr lang="en-US" baseline="0" dirty="0" smtClean="0"/>
              <a:t> Geocities) </a:t>
            </a:r>
            <a:r>
              <a:rPr lang="en-US" dirty="0" smtClean="0"/>
              <a:t>and Union Square Ventures (Twitter, delicious,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Etsy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Feedburner</a:t>
            </a:r>
            <a:r>
              <a:rPr lang="en-US" baseline="0" dirty="0" smtClean="0"/>
              <a:t>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Speed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Instant utility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Software is media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Less is more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programmable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personal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 smtClean="0"/>
              <a:t>RESTful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Discoverability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Clean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Playful</a:t>
            </a:r>
          </a:p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3DB731-6CF7-FB4B-AFED-50A1B7D15937}" type="slidenum">
              <a:rPr lang="en-US">
                <a:latin typeface="Calibri" charset="0"/>
              </a:rPr>
              <a:pPr eaLnBrk="1" hangingPunct="1"/>
              <a:t>35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A95D2E-DCB0-F24E-8C4F-01EBB3D692C2}" type="slidenum">
              <a:rPr lang="en-US">
                <a:latin typeface="Calibri" charset="0"/>
              </a:rPr>
              <a:pPr eaLnBrk="1" hangingPunct="1"/>
              <a:t>36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38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7190F68-7B3A-D745-B9D0-4B6DD7342A3F}" type="slidenum">
              <a:rPr lang="en-US" sz="1200" baseline="0">
                <a:latin typeface="Arial" charset="0"/>
              </a:rPr>
              <a:pPr/>
              <a:t>39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40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41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42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43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peterblapps</a:t>
            </a:r>
            <a:r>
              <a:rPr lang="en-US" dirty="0" smtClean="0"/>
              <a:t>/838125790/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3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salty_soul</a:t>
            </a:r>
            <a:r>
              <a:rPr lang="en-US" dirty="0" smtClean="0"/>
              <a:t>/5799650534/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18905A-C33F-422E-84EE-E67BD8C85234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Nike.com</a:t>
            </a:r>
            <a:r>
              <a:rPr lang="en-US" dirty="0" smtClean="0"/>
              <a:t> has 23 scripts</a:t>
            </a:r>
            <a:r>
              <a:rPr lang="en-US" baseline="0" dirty="0" smtClean="0"/>
              <a:t> adding up to 490K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462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sz="1200" dirty="0" smtClean="0">
                <a:solidFill>
                  <a:srgbClr val="FD7F82"/>
                </a:solidFill>
              </a:rPr>
              <a:t>bad: blocks other downloads (IE 6-7, images in IE, </a:t>
            </a:r>
            <a:r>
              <a:rPr lang="en-US" sz="1200" dirty="0" err="1" smtClean="0">
                <a:solidFill>
                  <a:srgbClr val="FD7F82"/>
                </a:solidFill>
              </a:rPr>
              <a:t>iframes</a:t>
            </a:r>
            <a:r>
              <a:rPr lang="en-US" sz="1200" dirty="0" smtClean="0">
                <a:solidFill>
                  <a:srgbClr val="FD7F82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FD7F82"/>
                </a:solidFill>
              </a:rPr>
              <a:t>bad: downloaded sequentially (IE 6-7)</a:t>
            </a:r>
          </a:p>
          <a:p>
            <a:r>
              <a:rPr lang="en-US" sz="1200" dirty="0" smtClean="0">
                <a:solidFill>
                  <a:srgbClr val="FD7F82"/>
                </a:solidFill>
              </a:rPr>
              <a:t>bad: blocks rendering during download &amp; parse-execute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166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sz="1200" dirty="0" smtClean="0">
                <a:solidFill>
                  <a:srgbClr val="92D050"/>
                </a:solidFill>
              </a:rPr>
              <a:t>good: doesn’t block other downloads</a:t>
            </a:r>
          </a:p>
          <a:p>
            <a:r>
              <a:rPr lang="en-US" sz="1200" dirty="0" smtClean="0">
                <a:solidFill>
                  <a:srgbClr val="FD7F82"/>
                </a:solidFill>
              </a:rPr>
              <a:t>bad: downloaded sequentially in IE 6-7</a:t>
            </a:r>
          </a:p>
          <a:p>
            <a:r>
              <a:rPr lang="en-US" sz="1200" dirty="0" smtClean="0">
                <a:solidFill>
                  <a:srgbClr val="FD7F82"/>
                </a:solidFill>
              </a:rPr>
              <a:t>bad: blocks rendering during </a:t>
            </a:r>
            <a:r>
              <a:rPr lang="en-US" sz="1200" strike="sngStrike" dirty="0" smtClean="0">
                <a:solidFill>
                  <a:srgbClr val="FD7F82"/>
                </a:solidFill>
              </a:rPr>
              <a:t>download &amp;</a:t>
            </a:r>
            <a:r>
              <a:rPr lang="en-US" sz="1200" dirty="0" smtClean="0">
                <a:solidFill>
                  <a:srgbClr val="FD7F82"/>
                </a:solidFill>
              </a:rPr>
              <a:t> parse-execute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643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sz="1200" dirty="0" smtClean="0">
                <a:solidFill>
                  <a:srgbClr val="92D050"/>
                </a:solidFill>
              </a:rPr>
              <a:t>good: doesn’t block other downloads</a:t>
            </a:r>
          </a:p>
          <a:p>
            <a:r>
              <a:rPr lang="en-US" sz="1200" dirty="0" smtClean="0">
                <a:solidFill>
                  <a:srgbClr val="92D050"/>
                </a:solidFill>
              </a:rPr>
              <a:t>good:</a:t>
            </a:r>
            <a:r>
              <a:rPr lang="en-US" sz="1200" baseline="0" dirty="0" smtClean="0">
                <a:solidFill>
                  <a:srgbClr val="92D050"/>
                </a:solidFill>
              </a:rPr>
              <a:t> </a:t>
            </a:r>
            <a:r>
              <a:rPr lang="en-US" sz="1200" dirty="0" smtClean="0">
                <a:solidFill>
                  <a:srgbClr val="92D050"/>
                </a:solidFill>
              </a:rPr>
              <a:t>downloaded in parallel (all browsers)</a:t>
            </a:r>
          </a:p>
          <a:p>
            <a:r>
              <a:rPr lang="en-US" sz="1200" dirty="0" smtClean="0">
                <a:solidFill>
                  <a:srgbClr val="92D050"/>
                </a:solidFill>
              </a:rPr>
              <a:t>bad: </a:t>
            </a:r>
            <a:r>
              <a:rPr lang="en-US" sz="1200" dirty="0" err="1" smtClean="0">
                <a:solidFill>
                  <a:srgbClr val="92D050"/>
                </a:solidFill>
              </a:rPr>
              <a:t>preloader</a:t>
            </a:r>
            <a:r>
              <a:rPr lang="en-US" sz="1200" dirty="0" smtClean="0">
                <a:solidFill>
                  <a:srgbClr val="92D050"/>
                </a:solidFill>
              </a:rPr>
              <a:t> does NOT see it</a:t>
            </a:r>
          </a:p>
          <a:p>
            <a:r>
              <a:rPr lang="en-US" sz="1200" dirty="0" smtClean="0">
                <a:solidFill>
                  <a:srgbClr val="FD7F82"/>
                </a:solidFill>
              </a:rPr>
              <a:t>bad: blocks rendering during parse-</a:t>
            </a:r>
            <a:r>
              <a:rPr lang="en-US" sz="1200" dirty="0" smtClean="0">
                <a:solidFill>
                  <a:srgbClr val="FD7F82"/>
                </a:solidFill>
              </a:rPr>
              <a:t>execute</a:t>
            </a:r>
          </a:p>
          <a:p>
            <a:r>
              <a:rPr lang="en-US" sz="1200" dirty="0" smtClean="0">
                <a:solidFill>
                  <a:srgbClr val="FD7F82"/>
                </a:solidFill>
              </a:rPr>
              <a:t>bad: inline JS isn't executed until </a:t>
            </a:r>
            <a:r>
              <a:rPr lang="en-US" sz="1200" dirty="0" err="1" smtClean="0">
                <a:solidFill>
                  <a:srgbClr val="FD7F82"/>
                </a:solidFill>
              </a:rPr>
              <a:t>stylesheets</a:t>
            </a:r>
            <a:r>
              <a:rPr lang="en-US" sz="1200" baseline="0" dirty="0" smtClean="0">
                <a:solidFill>
                  <a:srgbClr val="FD7F82"/>
                </a:solidFill>
              </a:rPr>
              <a:t> above SCRIPT tag are done downloading</a:t>
            </a:r>
            <a:endParaRPr lang="en-US" sz="1200" dirty="0" smtClean="0">
              <a:solidFill>
                <a:srgbClr val="FD7F8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778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AKA </a:t>
            </a:r>
            <a:r>
              <a:rPr lang="en-US" dirty="0" err="1" smtClean="0"/>
              <a:t>lookahead</a:t>
            </a:r>
            <a:r>
              <a:rPr lang="en-US" dirty="0" smtClean="0"/>
              <a:t> or speculative parsing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17% faster median onload - https://</a:t>
            </a:r>
            <a:r>
              <a:rPr lang="en-US" dirty="0" err="1" smtClean="0"/>
              <a:t>plus.google.com</a:t>
            </a:r>
            <a:r>
              <a:rPr lang="en-US" dirty="0" smtClean="0"/>
              <a:t>/+</a:t>
            </a:r>
            <a:r>
              <a:rPr lang="en-US" dirty="0" err="1" smtClean="0"/>
              <a:t>IlyaGrigorik</a:t>
            </a:r>
            <a:r>
              <a:rPr lang="en-US" dirty="0" smtClean="0"/>
              <a:t>/posts/8AwRUE7wqAE</a:t>
            </a:r>
            <a:endParaRPr lang="en-US" sz="120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066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confirm marking scripts DEFER or ASYNC makes them lower priority than IMG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920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 12 2013: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/result/130312_7E_1F11/</a:t>
            </a:r>
          </a:p>
          <a:p>
            <a:r>
              <a:rPr lang="en-US" dirty="0" smtClean="0"/>
              <a:t>request #18 is the big 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693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Chrome</a:t>
            </a:r>
            <a:r>
              <a:rPr lang="en-US" baseline="0" dirty="0" smtClean="0"/>
              <a:t> Oct 6 2013: </a:t>
            </a: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/result/131007_H0_48A/</a:t>
            </a:r>
          </a:p>
          <a:p>
            <a:r>
              <a:rPr lang="en-US" dirty="0" smtClean="0"/>
              <a:t>request #7 is the big 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094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97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myklroventine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/4062102754/</a:t>
            </a:r>
          </a:p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EEDD"/>
                </a:solidFill>
              </a:rPr>
              <a:t>"thank you" by nj dodge: </a:t>
            </a:r>
            <a:r>
              <a:rPr lang="en-US" i="1" smtClean="0">
                <a:solidFill>
                  <a:srgbClr val="FFEEDD"/>
                </a:solidFill>
              </a:rPr>
              <a:t>http://flickr.com/photos/nj_dodge/187190601/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“</a:t>
            </a:r>
            <a:r>
              <a:rPr lang="en-US" dirty="0" smtClean="0"/>
              <a:t>if we’re able to achieve a similar performance boost across </a:t>
            </a:r>
            <a:r>
              <a:rPr lang="en-US" dirty="0" smtClean="0">
                <a:hlinkClick r:id="rId3"/>
              </a:rPr>
              <a:t>our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other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top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landing</a:t>
            </a:r>
            <a:r>
              <a:rPr lang="en-US" dirty="0" smtClean="0"/>
              <a:t> pages, we’ll drive in excess of 60 million yearly Firefox downloads.”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This was a ~5 second speed up.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measurements from real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pedromourapinheiro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/3123885534/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46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54E3D-244C-4BE7-9898-6CE9CE67F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803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  <p:sldLayoutId id="2147485687" r:id="rId15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300190277_360853ae0d_b.jpg"/>
          <p:cNvPicPr>
            <a:picLocks noChangeAspect="1"/>
          </p:cNvPicPr>
          <p:nvPr/>
        </p:nvPicPr>
        <p:blipFill>
          <a:blip r:embed="rId3" cstate="print">
            <a:alphaModFix am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8264" y="219052"/>
            <a:ext cx="680816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High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Performance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Web 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Sites</a:t>
            </a:r>
            <a:endParaRPr lang="en-US" sz="7200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18365"/>
            <a:ext cx="8458200" cy="5396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baseline="0" dirty="0">
                <a:solidFill>
                  <a:schemeClr val="bg1"/>
                </a:solidFill>
                <a:latin typeface="+mn-lt"/>
              </a:rPr>
              <a:t>@</a:t>
            </a:r>
            <a:r>
              <a:rPr lang="en-AU" sz="1600" baseline="0" dirty="0" err="1" smtClean="0">
                <a:solidFill>
                  <a:schemeClr val="bg1"/>
                </a:solidFill>
                <a:latin typeface="+mn-lt"/>
              </a:rPr>
              <a:t>souders</a:t>
            </a:r>
            <a:endParaRPr lang="en-AU" sz="1600" baseline="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stevesouders.com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/talks</a:t>
            </a:r>
            <a:endParaRPr lang="en-AU" sz="1600" i="1" baseline="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3259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4885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5377547" y="4191000"/>
            <a:ext cx="1447798" cy="566057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481947" y="5116286"/>
            <a:ext cx="1099453" cy="1883228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715000"/>
            <a:ext cx="1228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 Same Side Corner Rectangle 6"/>
          <p:cNvSpPr/>
          <p:nvPr/>
        </p:nvSpPr>
        <p:spPr>
          <a:xfrm>
            <a:off x="4781004" y="0"/>
            <a:ext cx="4476207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FFFFFF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en.oreilly.com/velocity2008/public/schedule/detail/3632</a:t>
            </a:r>
          </a:p>
        </p:txBody>
      </p:sp>
    </p:spTree>
    <p:extLst>
      <p:ext uri="{BB962C8B-B14F-4D97-AF65-F5344CB8AC3E}">
        <p14:creationId xmlns:p14="http://schemas.microsoft.com/office/powerpoint/2010/main" val="18419028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Diagonal Corner Rectangle 3"/>
          <p:cNvSpPr/>
          <p:nvPr/>
        </p:nvSpPr>
        <p:spPr>
          <a:xfrm>
            <a:off x="609600" y="6550223"/>
            <a:ext cx="8686800" cy="306467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2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EdmundsLabs</a:t>
            </a:r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/how-edmunds-got-in-the-fast-lane-80-reduction-in-page-load-time-in-3-simple-steps-6593377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33400" y="4114800"/>
            <a:ext cx="5105400" cy="762000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84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speed in search 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shot of blog post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2209800" y="1371600"/>
            <a:ext cx="6248400" cy="1940957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…we've decided to take site speed into account in our search rankings.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0" y="6553200"/>
            <a:ext cx="74676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googlewebmastercentral.blogspot.com/2010/04/using-site-speed-in-web-search-ranking.html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38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2400" y="3136880"/>
            <a:ext cx="9372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drives traffic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improves UX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increases revenue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reduces costs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267200" y="152400"/>
            <a:ext cx="5257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Web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Optimization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" y="451009"/>
            <a:ext cx="4267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WPO</a:t>
            </a:r>
            <a:endParaRPr lang="en-US" sz="138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2895600" y="1600200"/>
            <a:ext cx="2438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54969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0" y="0"/>
            <a:ext cx="1035780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6407"/>
            <a:ext cx="9144000" cy="3046988"/>
          </a:xfrm>
        </p:spPr>
        <p:txBody>
          <a:bodyPr wrap="squar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define “performance”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flickr.com</a:t>
            </a:r>
            <a:r>
              <a:rPr lang="en-US" sz="1400" i="1" baseline="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/photos</a:t>
            </a:r>
            <a:r>
              <a:rPr lang="en-US" sz="1400" i="1" baseline="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/</a:t>
            </a:r>
            <a:r>
              <a:rPr lang="en-US" sz="1400" i="1" baseline="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salty_soul</a:t>
            </a:r>
            <a:r>
              <a:rPr lang="en-US" sz="1400" i="1" baseline="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/5799650534/ </a:t>
            </a:r>
          </a:p>
        </p:txBody>
      </p:sp>
    </p:spTree>
    <p:extLst>
      <p:ext uri="{BB962C8B-B14F-4D97-AF65-F5344CB8AC3E}">
        <p14:creationId xmlns:p14="http://schemas.microsoft.com/office/powerpoint/2010/main" val="1788402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320800"/>
            <a:ext cx="6502400" cy="421640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 bwMode="auto">
          <a:xfrm rot="16200000">
            <a:off x="1560770" y="665968"/>
            <a:ext cx="603793" cy="1100666"/>
          </a:xfrm>
          <a:prstGeom prst="rightBrace">
            <a:avLst>
              <a:gd name="adj1" fmla="val 8333"/>
              <a:gd name="adj2" fmla="val 50987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5367" y="439415"/>
            <a:ext cx="135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backend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74924" y="439415"/>
            <a:ext cx="2131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frontend</a:t>
            </a:r>
          </a:p>
        </p:txBody>
      </p:sp>
      <p:sp>
        <p:nvSpPr>
          <p:cNvPr id="7" name="Right Brace 6"/>
          <p:cNvSpPr/>
          <p:nvPr/>
        </p:nvSpPr>
        <p:spPr bwMode="auto">
          <a:xfrm rot="16200000">
            <a:off x="4825721" y="-1455981"/>
            <a:ext cx="603793" cy="5344565"/>
          </a:xfrm>
          <a:prstGeom prst="rightBrace">
            <a:avLst>
              <a:gd name="adj1" fmla="val 8333"/>
              <a:gd name="adj2" fmla="val 50987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4827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5400" baseline="0" dirty="0" smtClean="0"/>
              <a:t>Top 10</a:t>
            </a:r>
          </a:p>
        </p:txBody>
      </p:sp>
    </p:spTree>
    <p:extLst>
      <p:ext uri="{BB962C8B-B14F-4D97-AF65-F5344CB8AC3E}">
        <p14:creationId xmlns:p14="http://schemas.microsoft.com/office/powerpoint/2010/main" val="9345648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smtClean="0"/>
              <a:t>Top 1000</a:t>
            </a:r>
            <a:endParaRPr lang="en-US" sz="5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34178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smtClean="0"/>
              <a:t>Top 100,000</a:t>
            </a:r>
            <a:endParaRPr lang="en-US" sz="5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15294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1527750"/>
            <a:ext cx="8610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eaLnBrk="1" hangingPunct="1">
              <a:spcBef>
                <a:spcPct val="30000"/>
              </a:spcBef>
              <a:defRPr/>
            </a:pPr>
            <a:r>
              <a:rPr lang="en-US" sz="4000" b="1" kern="0" baseline="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80-90% of the end-user response time is </a:t>
            </a: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spent </a:t>
            </a:r>
            <a:r>
              <a:rPr lang="en-US" sz="4000" b="1" kern="0" baseline="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on the frontend. Start there</a:t>
            </a: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.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greater potential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simpler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proven to work</a:t>
            </a:r>
            <a:endParaRPr lang="en-US" sz="4000" b="1" kern="0" baseline="0" dirty="0">
              <a:solidFill>
                <a:schemeClr val="accent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erformance </a:t>
            </a: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olden </a:t>
            </a: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ule</a:t>
            </a:r>
          </a:p>
        </p:txBody>
      </p:sp>
    </p:spTree>
    <p:extLst>
      <p:ext uri="{BB962C8B-B14F-4D97-AF65-F5344CB8AC3E}">
        <p14:creationId xmlns:p14="http://schemas.microsoft.com/office/powerpoint/2010/main" val="2274574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1512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457200"/>
            <a:ext cx="4724400" cy="3631763"/>
          </a:xfrm>
        </p:spPr>
        <p:txBody>
          <a:bodyPr wrap="square">
            <a:spAutoFit/>
          </a:bodyPr>
          <a:lstStyle/>
          <a:p>
            <a:r>
              <a:rPr lang="en-US" sz="11500" dirty="0" smtClean="0">
                <a:solidFill>
                  <a:schemeClr val="bg1"/>
                </a:solidFill>
              </a:rPr>
              <a:t>Fast is Good</a:t>
            </a:r>
            <a:endParaRPr lang="en-US" sz="115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flickr.com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/photos/</a:t>
            </a:r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krissen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/6340984211/</a:t>
            </a:r>
            <a:endParaRPr lang="en-US" sz="1400" i="1" baseline="0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3164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metrics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8586" y="3027298"/>
            <a:ext cx="2590800" cy="400110"/>
          </a:xfr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</a:t>
            </a:r>
            <a:r>
              <a:rPr lang="en-US" sz="2000" dirty="0" smtClean="0"/>
              <a:t>ime-to-first-byte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27098"/>
            <a:ext cx="25400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986" y="1427098"/>
            <a:ext cx="25400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828" y="1427098"/>
            <a:ext cx="25400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986" y="3941698"/>
            <a:ext cx="2540000" cy="16002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333986" y="55418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 smtClean="0"/>
              <a:t>above-the-fold time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336828" y="62276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 smtClean="0"/>
              <a:t>page load time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336828" y="30272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/>
              <a:t>s</a:t>
            </a:r>
            <a:r>
              <a:rPr lang="en-US" sz="2000" baseline="0" dirty="0" smtClean="0"/>
              <a:t>tart render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07348" y="5176890"/>
            <a:ext cx="2269480" cy="1063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828" y="5516027"/>
            <a:ext cx="2464272" cy="7239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336828" y="5176890"/>
            <a:ext cx="2530593" cy="1063037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6828" y="3941698"/>
            <a:ext cx="2540000" cy="16002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905007" y="1960498"/>
            <a:ext cx="381000" cy="381000"/>
            <a:chOff x="2895600" y="1828800"/>
            <a:chExt cx="381000" cy="381000"/>
          </a:xfrm>
        </p:grpSpPr>
        <p:sp>
          <p:nvSpPr>
            <p:cNvPr id="22" name="Oval 21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17257" y="4812823"/>
            <a:ext cx="381000" cy="381000"/>
            <a:chOff x="2895600" y="1828800"/>
            <a:chExt cx="381000" cy="381000"/>
          </a:xfrm>
        </p:grpSpPr>
        <p:sp>
          <p:nvSpPr>
            <p:cNvPr id="26" name="Oval 25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05007" y="4748854"/>
            <a:ext cx="381000" cy="381000"/>
            <a:chOff x="2895600" y="1828800"/>
            <a:chExt cx="381000" cy="381000"/>
          </a:xfrm>
        </p:grpSpPr>
        <p:sp>
          <p:nvSpPr>
            <p:cNvPr id="29" name="Oval 28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17257" y="1956735"/>
            <a:ext cx="381000" cy="381000"/>
            <a:chOff x="2895600" y="1828800"/>
            <a:chExt cx="381000" cy="381000"/>
          </a:xfrm>
        </p:grpSpPr>
        <p:sp>
          <p:nvSpPr>
            <p:cNvPr id="32" name="Oval 31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34" name="Freeform 33"/>
          <p:cNvSpPr/>
          <p:nvPr/>
        </p:nvSpPr>
        <p:spPr bwMode="auto">
          <a:xfrm>
            <a:off x="6477000" y="6172200"/>
            <a:ext cx="2209800" cy="5334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297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20" grpId="0" animBg="1"/>
      <p:bldP spid="21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sp>
        <p:nvSpPr>
          <p:cNvPr id="3" name="Rectangle 2"/>
          <p:cNvSpPr/>
          <p:nvPr/>
        </p:nvSpPr>
        <p:spPr>
          <a:xfrm>
            <a:off x="4884405" y="2743200"/>
            <a:ext cx="150876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41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0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4028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33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6.2 </a:t>
            </a:r>
            <a:r>
              <a:rPr lang="en-US" baseline="0" dirty="0" err="1" smtClean="0">
                <a:solidFill>
                  <a:srgbClr val="FF0000"/>
                </a:solidFill>
                <a:latin typeface="+mn-lt"/>
              </a:rPr>
              <a:t>secs</a:t>
            </a:r>
            <a:endParaRPr lang="en-US" baseline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4028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939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synthetic &amp; RUM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40326" cy="5381986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synthetic: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NOT real users – QA, lab, automated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ex: Keynote, WebPagetest, </a:t>
            </a:r>
            <a:r>
              <a:rPr lang="en-US" dirty="0" err="1" smtClean="0"/>
              <a:t>SpeedCurve</a:t>
            </a:r>
            <a:endParaRPr lang="en-US" dirty="0" smtClean="0"/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pro: fewer </a:t>
            </a:r>
            <a:r>
              <a:rPr lang="en-US" dirty="0" err="1" smtClean="0"/>
              <a:t>vars</a:t>
            </a:r>
            <a:r>
              <a:rPr lang="en-US" dirty="0" smtClean="0"/>
              <a:t>, easier isolation, more metrics (rendering, memory, CPU)</a:t>
            </a:r>
          </a:p>
          <a:p>
            <a:r>
              <a:rPr lang="en-US" sz="3600" dirty="0" smtClean="0"/>
              <a:t>RUM (</a:t>
            </a:r>
            <a:r>
              <a:rPr lang="en-US" sz="3600" u="sng" dirty="0"/>
              <a:t>R</a:t>
            </a:r>
            <a:r>
              <a:rPr lang="en-US" sz="3600" dirty="0"/>
              <a:t>eal </a:t>
            </a:r>
            <a:r>
              <a:rPr lang="en-US" sz="3600" u="sng" dirty="0"/>
              <a:t>U</a:t>
            </a:r>
            <a:r>
              <a:rPr lang="en-US" sz="3600" dirty="0"/>
              <a:t>ser </a:t>
            </a:r>
            <a:r>
              <a:rPr lang="en-US" sz="3600" u="sng" dirty="0" smtClean="0"/>
              <a:t>M</a:t>
            </a:r>
            <a:r>
              <a:rPr lang="en-US" sz="3600" dirty="0" smtClean="0"/>
              <a:t>onitoring):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JavaScript in real user’s browser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ex: GA, Boomerang, </a:t>
            </a:r>
            <a:r>
              <a:rPr lang="en-US" dirty="0" err="1" smtClean="0"/>
              <a:t>mPulse</a:t>
            </a:r>
            <a:r>
              <a:rPr lang="en-US" dirty="0" smtClean="0"/>
              <a:t>, Episodes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pro: reflects real </a:t>
            </a:r>
            <a:r>
              <a:rPr lang="en-US" dirty="0" err="1" smtClean="0"/>
              <a:t>vars</a:t>
            </a:r>
            <a:r>
              <a:rPr lang="en-US" dirty="0" smtClean="0"/>
              <a:t> – browser, </a:t>
            </a:r>
            <a:r>
              <a:rPr lang="en-US" dirty="0" err="1" smtClean="0"/>
              <a:t>hw</a:t>
            </a:r>
            <a:r>
              <a:rPr lang="en-US" dirty="0" smtClean="0"/>
              <a:t>, network, page flow, geo, etc.</a:t>
            </a:r>
          </a:p>
        </p:txBody>
      </p:sp>
    </p:spTree>
    <p:extLst>
      <p:ext uri="{BB962C8B-B14F-4D97-AF65-F5344CB8AC3E}">
        <p14:creationId xmlns:p14="http://schemas.microsoft.com/office/powerpoint/2010/main" val="1609878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7066"/>
            <a:ext cx="10591800" cy="680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47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5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979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5957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225025" y="3543981"/>
            <a:ext cx="838200" cy="3048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Left Arrow 8"/>
          <p:cNvSpPr/>
          <p:nvPr/>
        </p:nvSpPr>
        <p:spPr>
          <a:xfrm rot="19380000">
            <a:off x="2738251" y="1310214"/>
            <a:ext cx="1153559" cy="699053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830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32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0"/>
            <a:ext cx="11887200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 bwMode="auto">
          <a:xfrm>
            <a:off x="2209800" y="1371600"/>
            <a:ext cx="6781800" cy="3166824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#1. Speed:</a:t>
            </a:r>
          </a:p>
          <a:p>
            <a:pPr lvl="1"/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“First and foremost, we believe that speed is more than a feature. Speed is the most important feature.”</a:t>
            </a:r>
          </a:p>
        </p:txBody>
      </p:sp>
      <p:sp>
        <p:nvSpPr>
          <p:cNvPr id="5" name="Round Same Side Corner Rectangle 4"/>
          <p:cNvSpPr/>
          <p:nvPr/>
        </p:nvSpPr>
        <p:spPr>
          <a:xfrm>
            <a:off x="1981200" y="0"/>
            <a:ext cx="7315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carsonified.com/blog/business/fred-wilsons-10-golden-principles-of-successful-web-apps/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-76708" y="-1861519"/>
            <a:ext cx="9333267" cy="12441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0076"/>
            <a:ext cx="9144000" cy="4339650"/>
          </a:xfrm>
        </p:spPr>
        <p:txBody>
          <a:bodyPr wrap="square">
            <a:spAutoFit/>
          </a:bodyPr>
          <a:lstStyle/>
          <a:p>
            <a:r>
              <a:rPr lang="en-US" sz="138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best practices</a:t>
            </a:r>
            <a:endParaRPr lang="en-US" sz="13800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3318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990600"/>
            <a:ext cx="9144000" cy="1199803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2590800"/>
            <a:ext cx="3124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0" cap="small" dirty="0" smtClean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 Rules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67000" y="0"/>
            <a:ext cx="67818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1. Make fewer HTTP requests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2. Use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 CDN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3. Add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an Expires header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4. </a:t>
            </a:r>
            <a:r>
              <a:rPr lang="en-US" sz="3000" kern="0" cap="small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Gzip</a:t>
            </a: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components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5.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stylesheets at the top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6.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scripts at the bottom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7.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CSS expressions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8.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 and CSS external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9. Reduce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DNS lookups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10. Minify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11.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redirects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12. Remove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duplicate scripts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13. Configure </a:t>
            </a:r>
            <a:r>
              <a:rPr lang="en-US" sz="3000" kern="0" cap="small" baseline="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ETags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AJAX cacheable</a:t>
            </a:r>
          </a:p>
        </p:txBody>
      </p:sp>
    </p:spTree>
    <p:extLst>
      <p:ext uri="{BB962C8B-B14F-4D97-AF65-F5344CB8AC3E}">
        <p14:creationId xmlns:p14="http://schemas.microsoft.com/office/powerpoint/2010/main" val="4210810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1524000"/>
            <a:ext cx="9144000" cy="12012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3199"/>
            <a:ext cx="9444790" cy="679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Splitting the initial payload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Loading scripts without blocking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Coupling asynchronous scripts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Positioning inline scripts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Sharding dominant domains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Flushing the document early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Using iframes sparingly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Simplifying CSS Selectors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Understanding Ajax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Doug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Crockford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Creating responsive web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apps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Ben Galbraith, Dion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Almaer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Writing efficient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JavaScript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Nicholas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Zakas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Scaling with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Comet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Dylan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Schiemann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Going beyond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gzipping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Tony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Gentilcore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Optimizing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images </a:t>
            </a:r>
            <a:r>
              <a:rPr lang="en-AU" sz="2300" b="1" i="1" kern="0" baseline="0" dirty="0" err="1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Stoyan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Stefanov, Nicole Sullivan</a:t>
            </a:r>
            <a:endParaRPr lang="en-US" sz="2300" b="1" i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9235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Make </a:t>
            </a:r>
            <a:r>
              <a:rPr lang="en-AU" sz="5400" dirty="0">
                <a:latin typeface="Trebuchet MS" charset="0"/>
              </a:rPr>
              <a:t>Fewer HTTP Requests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AU" dirty="0" err="1" smtClean="0">
                <a:solidFill>
                  <a:schemeClr val="tx1"/>
                </a:solidFill>
                <a:latin typeface="Trebuchet MS" charset="0"/>
              </a:rPr>
              <a:t>avg</a:t>
            </a:r>
            <a:r>
              <a:rPr lang="en-AU" dirty="0" smtClean="0">
                <a:solidFill>
                  <a:schemeClr val="tx1"/>
                </a:solidFill>
                <a:latin typeface="Trebuchet MS" charset="0"/>
              </a:rPr>
              <a:t> website: </a:t>
            </a:r>
            <a:r>
              <a:rPr lang="en-AU" b="1" dirty="0" smtClean="0">
                <a:solidFill>
                  <a:srgbClr val="8F050A"/>
                </a:solidFill>
                <a:latin typeface="Trebuchet MS" charset="0"/>
              </a:rPr>
              <a:t>94 HTTP requests, 1944 </a:t>
            </a:r>
            <a:r>
              <a:rPr lang="en-AU" b="1" dirty="0" err="1" smtClean="0">
                <a:solidFill>
                  <a:srgbClr val="8F050A"/>
                </a:solidFill>
                <a:latin typeface="Trebuchet MS" charset="0"/>
              </a:rPr>
              <a:t>kB</a:t>
            </a:r>
            <a:r>
              <a:rPr lang="en-AU" baseline="30000" dirty="0" smtClean="0">
                <a:solidFill>
                  <a:schemeClr val="tx1"/>
                </a:solidFill>
                <a:latin typeface="Trebuchet MS" charset="0"/>
              </a:rPr>
              <a:t>*</a:t>
            </a:r>
            <a:endParaRPr lang="en-AU" baseline="30000" dirty="0">
              <a:solidFill>
                <a:schemeClr val="tx1"/>
              </a:solidFill>
              <a:latin typeface="Trebuchet MS" charset="0"/>
            </a:endParaRPr>
          </a:p>
          <a:p>
            <a:r>
              <a:rPr lang="en-AU" dirty="0">
                <a:solidFill>
                  <a:schemeClr val="tx1"/>
                </a:solidFill>
                <a:latin typeface="Trebuchet MS" charset="0"/>
              </a:rPr>
              <a:t>each HTTP request has overhead – even with persistent connections</a:t>
            </a:r>
          </a:p>
          <a:p>
            <a:r>
              <a:rPr lang="en-AU" dirty="0">
                <a:solidFill>
                  <a:schemeClr val="tx1"/>
                </a:solidFill>
                <a:latin typeface="Trebuchet MS" charset="0"/>
              </a:rPr>
              <a:t>is it possible to reduce HTTP requests without reducing richness?</a:t>
            </a:r>
          </a:p>
          <a:p>
            <a:r>
              <a:rPr lang="en-AU" sz="4400" dirty="0" smtClean="0">
                <a:solidFill>
                  <a:schemeClr val="tx1"/>
                </a:solidFill>
                <a:latin typeface="Trebuchet MS" charset="0"/>
              </a:rPr>
              <a:t>Yes!</a:t>
            </a:r>
            <a:endParaRPr lang="en-AU" sz="4400" dirty="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1000" y="6443663"/>
            <a:ext cx="845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AU" sz="1400" i="1" baseline="0" dirty="0" smtClean="0">
                <a:latin typeface="+mn-lt"/>
              </a:rPr>
              <a:t>* Jan 15 2015: http</a:t>
            </a:r>
            <a:r>
              <a:rPr lang="en-AU" sz="1400" i="1" baseline="0" dirty="0">
                <a:latin typeface="+mn-lt"/>
              </a:rPr>
              <a:t>://</a:t>
            </a:r>
            <a:r>
              <a:rPr lang="en-AU" sz="1400" i="1" baseline="0" dirty="0" err="1">
                <a:latin typeface="+mn-lt"/>
              </a:rPr>
              <a:t>httparchive.org</a:t>
            </a:r>
            <a:r>
              <a:rPr lang="en-AU" sz="1400" i="1" baseline="0" dirty="0">
                <a:latin typeface="+mn-lt"/>
              </a:rPr>
              <a:t>/</a:t>
            </a:r>
            <a:r>
              <a:rPr lang="en-AU" sz="1400" i="1" baseline="0" dirty="0" err="1">
                <a:latin typeface="+mn-lt"/>
              </a:rPr>
              <a:t>trends.php</a:t>
            </a:r>
            <a:endParaRPr lang="en-US" sz="1400" i="1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2289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-533400" y="0"/>
            <a:ext cx="11456105" cy="685800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000" dirty="0" smtClean="0">
                <a:solidFill>
                  <a:srgbClr val="000000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  <a:latin typeface="Trebuchet MS" charset="0"/>
              </a:rPr>
              <a:t>combine JS, CSS</a:t>
            </a:r>
            <a:endParaRPr lang="en-US" sz="6000" dirty="0">
              <a:solidFill>
                <a:srgbClr val="000000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  <a:latin typeface="Trebuchet MS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4819781"/>
          </a:xfrm>
        </p:spPr>
        <p:txBody>
          <a:bodyPr wrap="square">
            <a:spAutoFit/>
          </a:bodyPr>
          <a:lstStyle/>
          <a:p>
            <a:r>
              <a:rPr lang="en-AU" sz="3600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not </a:t>
            </a:r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combining scripts with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stylesheets</a:t>
            </a:r>
            <a:endParaRPr lang="en-AU" sz="3600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multiple scripts =&gt; one script</a:t>
            </a: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multiple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stylesheets</a:t>
            </a:r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 =&gt; one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</a:t>
            </a:r>
            <a:endParaRPr lang="en-AU" sz="3600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apache module:</a:t>
            </a:r>
          </a:p>
          <a:p>
            <a:pPr lvl="1"/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http://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code.google.com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/p/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modconcat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</a:t>
            </a:r>
            <a:endParaRPr lang="en-AU" sz="3200" i="1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YUI Combo Handler</a:t>
            </a:r>
          </a:p>
          <a:p>
            <a:pPr lvl="1"/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http://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yuiblog.com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/blog/2008/07/16/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combohandler</a:t>
            </a:r>
            <a:r>
              <a:rPr lang="en-AU" i="1" dirty="0" smtClean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</a:t>
            </a:r>
            <a:endParaRPr lang="en-AU" sz="3200" i="1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255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800" dirty="0">
                <a:solidFill>
                  <a:srgbClr val="00B0F0"/>
                </a:solidFill>
              </a:rPr>
              <a:t>i</a:t>
            </a:r>
            <a:r>
              <a:rPr lang="en-AU" sz="4800" dirty="0" smtClean="0">
                <a:solidFill>
                  <a:srgbClr val="00B0F0"/>
                </a:solidFill>
              </a:rPr>
              <a:t>nline resources (</a:t>
            </a:r>
            <a:r>
              <a:rPr lang="en-AU" sz="4800" dirty="0">
                <a:solidFill>
                  <a:srgbClr val="00B0F0"/>
                </a:solidFill>
              </a:rPr>
              <a:t>data: URLs)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763000" cy="4930580"/>
          </a:xfrm>
        </p:spPr>
        <p:txBody>
          <a:bodyPr wrap="square">
            <a:spAutoFit/>
          </a:bodyPr>
          <a:lstStyle/>
          <a:p>
            <a:pPr marL="0" indent="0"/>
            <a:r>
              <a:rPr lang="en-AU" b="1" dirty="0" smtClean="0">
                <a:solidFill>
                  <a:schemeClr val="tx1"/>
                </a:solidFill>
              </a:rPr>
              <a:t>small images: </a:t>
            </a:r>
            <a:r>
              <a:rPr lang="en-AU" dirty="0" smtClean="0">
                <a:solidFill>
                  <a:schemeClr val="tx1"/>
                </a:solidFill>
              </a:rPr>
              <a:t>embed </a:t>
            </a:r>
            <a:r>
              <a:rPr lang="en-AU" dirty="0">
                <a:solidFill>
                  <a:schemeClr val="tx1"/>
                </a:solidFill>
              </a:rPr>
              <a:t>the content of an HTTP response in place of a URL</a:t>
            </a:r>
          </a:p>
          <a:p>
            <a:pPr marL="687388" indent="-223838"/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&lt;IMG ALT="Red Star"</a:t>
            </a:r>
          </a:p>
          <a:p>
            <a:pPr marL="687388" indent="-223838"/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   SRC="</a:t>
            </a:r>
            <a:r>
              <a:rPr lang="en-US" sz="2000" dirty="0" err="1">
                <a:solidFill>
                  <a:schemeClr val="tx1"/>
                </a:solidFill>
                <a:latin typeface="Courier New"/>
                <a:cs typeface="Courier New"/>
              </a:rPr>
              <a:t>data:image</a:t>
            </a:r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/gif;base64,R0lGODl...</a:t>
            </a:r>
            <a:r>
              <a:rPr lang="en-US" sz="2000" dirty="0" err="1">
                <a:solidFill>
                  <a:schemeClr val="tx1"/>
                </a:solidFill>
                <a:latin typeface="Courier New"/>
                <a:cs typeface="Courier New"/>
              </a:rPr>
              <a:t>wAIlEEADs</a:t>
            </a:r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="&gt;</a:t>
            </a:r>
            <a:endParaRPr lang="en-AU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pPr marL="687388" indent="-223838"/>
            <a:r>
              <a:rPr lang="en-AU" dirty="0" smtClean="0">
                <a:solidFill>
                  <a:schemeClr val="tx1"/>
                </a:solidFill>
              </a:rPr>
              <a:t>if </a:t>
            </a:r>
            <a:r>
              <a:rPr lang="en-AU" dirty="0">
                <a:solidFill>
                  <a:schemeClr val="tx1"/>
                </a:solidFill>
              </a:rPr>
              <a:t>embedded in HTML document, probably not cached =&gt; embed in </a:t>
            </a:r>
            <a:r>
              <a:rPr lang="en-AU" dirty="0" err="1">
                <a:solidFill>
                  <a:schemeClr val="tx1"/>
                </a:solidFill>
              </a:rPr>
              <a:t>stylesheet</a:t>
            </a:r>
            <a:r>
              <a:rPr lang="en-AU" dirty="0">
                <a:solidFill>
                  <a:schemeClr val="tx1"/>
                </a:solidFill>
              </a:rPr>
              <a:t> instead</a:t>
            </a:r>
          </a:p>
          <a:p>
            <a:pPr marL="687388" indent="-223838"/>
            <a:r>
              <a:rPr lang="en-AU" dirty="0">
                <a:solidFill>
                  <a:schemeClr val="tx1"/>
                </a:solidFill>
              </a:rPr>
              <a:t>base64 encoding increases total size</a:t>
            </a:r>
          </a:p>
          <a:p>
            <a:pPr marL="687388" indent="-223838"/>
            <a:r>
              <a:rPr lang="en-AU" dirty="0">
                <a:solidFill>
                  <a:schemeClr val="tx1"/>
                </a:solidFill>
              </a:rPr>
              <a:t>works in IE8 (not IE7 and earlier</a:t>
            </a:r>
            <a:r>
              <a:rPr lang="en-AU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AU" b="1" dirty="0" smtClean="0">
                <a:solidFill>
                  <a:schemeClr val="tx1"/>
                </a:solidFill>
              </a:rPr>
              <a:t>JS &amp; CSS: </a:t>
            </a:r>
            <a:r>
              <a:rPr lang="en-AU" dirty="0" smtClean="0">
                <a:solidFill>
                  <a:schemeClr val="tx1"/>
                </a:solidFill>
              </a:rPr>
              <a:t>use SCRIPT and STYLE tags</a:t>
            </a:r>
          </a:p>
        </p:txBody>
      </p:sp>
    </p:spTree>
    <p:extLst>
      <p:ext uri="{BB962C8B-B14F-4D97-AF65-F5344CB8AC3E}">
        <p14:creationId xmlns:p14="http://schemas.microsoft.com/office/powerpoint/2010/main" val="2825798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40528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600" dirty="0">
                <a:solidFill>
                  <a:srgbClr val="00B0F0"/>
                </a:solidFill>
              </a:rPr>
              <a:t>CSS sprites</a:t>
            </a:r>
            <a:endParaRPr lang="en-US" sz="6600" dirty="0">
              <a:solidFill>
                <a:srgbClr val="00B0F0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256550"/>
          </a:xfr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AU" dirty="0">
                <a:solidFill>
                  <a:srgbClr val="000000"/>
                </a:solidFill>
              </a:rPr>
              <a:t>multiple CSS background images </a:t>
            </a:r>
            <a:r>
              <a:rPr lang="en-AU" dirty="0" smtClean="0">
                <a:solidFill>
                  <a:srgbClr val="000000"/>
                </a:solidFill>
              </a:rPr>
              <a:t>                =</a:t>
            </a:r>
            <a:r>
              <a:rPr lang="en-AU" dirty="0">
                <a:solidFill>
                  <a:srgbClr val="000000"/>
                </a:solidFill>
              </a:rPr>
              <a:t>&gt; one image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&lt;div style="background-</a:t>
            </a:r>
            <a:r>
              <a:rPr lang="en-US" sz="2000" dirty="0" smtClean="0">
                <a:solidFill>
                  <a:srgbClr val="000000"/>
                </a:solidFill>
                <a:latin typeface="Courier New"/>
                <a:cs typeface="Courier New"/>
              </a:rPr>
              <a:t>image: </a:t>
            </a:r>
            <a:r>
              <a:rPr lang="en-US" sz="2000" dirty="0" err="1" smtClean="0">
                <a:solidFill>
                  <a:srgbClr val="000000"/>
                </a:solidFill>
                <a:latin typeface="Courier New"/>
                <a:cs typeface="Courier New"/>
              </a:rPr>
              <a:t>url</a:t>
            </a:r>
            <a:r>
              <a:rPr lang="en-US" sz="2000" dirty="0" smtClean="0">
                <a:solidFill>
                  <a:srgbClr val="000000"/>
                </a:solidFill>
                <a:latin typeface="Courier New"/>
                <a:cs typeface="Courier New"/>
              </a:rPr>
              <a:t>(’</a:t>
            </a:r>
            <a:r>
              <a:rPr lang="en-US" sz="2000" dirty="0" err="1" smtClean="0">
                <a:solidFill>
                  <a:srgbClr val="000000"/>
                </a:solidFill>
                <a:latin typeface="Courier New"/>
                <a:cs typeface="Courier New"/>
              </a:rPr>
              <a:t>sprite.gif</a:t>
            </a:r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');</a:t>
            </a:r>
          </a:p>
          <a:p>
            <a:r>
              <a:rPr lang="en-US" sz="2000" b="1" dirty="0">
                <a:solidFill>
                  <a:srgbClr val="000000"/>
                </a:solidFill>
                <a:latin typeface="Courier New"/>
                <a:cs typeface="Courier New"/>
              </a:rPr>
              <a:t>background-position: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Courier New"/>
                <a:cs typeface="Courier New"/>
              </a:rPr>
              <a:t>-260px -90px;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width: 26px;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height: 24px;"&gt;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&lt;/div&gt;</a:t>
            </a:r>
          </a:p>
          <a:p>
            <a:r>
              <a:rPr lang="en-AU" dirty="0">
                <a:solidFill>
                  <a:srgbClr val="000000"/>
                </a:solidFill>
              </a:rPr>
              <a:t>overall size </a:t>
            </a:r>
            <a:r>
              <a:rPr lang="en-AU" dirty="0" smtClean="0">
                <a:solidFill>
                  <a:srgbClr val="000000"/>
                </a:solidFill>
              </a:rPr>
              <a:t>reduced</a:t>
            </a:r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35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5281" cy="69342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6096000" y="1295400"/>
            <a:ext cx="1828800" cy="4572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92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Add </a:t>
            </a:r>
            <a:r>
              <a:rPr lang="en-AU" sz="5400" dirty="0">
                <a:latin typeface="Trebuchet MS" charset="0"/>
              </a:rPr>
              <a:t>an Expires Header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53000"/>
            <a:ext cx="8229600" cy="1723549"/>
          </a:xfr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expiration date determines </a:t>
            </a:r>
            <a:r>
              <a:rPr lang="en-AU" i="1" dirty="0" smtClean="0">
                <a:ea typeface="+mn-ea"/>
              </a:rPr>
              <a:t>freshness</a:t>
            </a:r>
            <a:endParaRPr lang="en-AU" dirty="0" smtClean="0">
              <a:ea typeface="+mn-ea"/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use </a:t>
            </a:r>
            <a:r>
              <a:rPr lang="en-AU" sz="2800" b="1" i="1" dirty="0" smtClean="0">
                <a:latin typeface="Courier New"/>
                <a:ea typeface="+mn-ea"/>
                <a:cs typeface="Courier New"/>
              </a:rPr>
              <a:t>Expires</a:t>
            </a:r>
            <a:r>
              <a:rPr lang="en-AU" sz="2800" dirty="0" smtClean="0">
                <a:ea typeface="+mn-ea"/>
              </a:rPr>
              <a:t> </a:t>
            </a:r>
            <a:r>
              <a:rPr lang="en-AU" dirty="0" smtClean="0">
                <a:ea typeface="+mn-ea"/>
              </a:rPr>
              <a:t>and </a:t>
            </a:r>
            <a:r>
              <a:rPr lang="en-AU" sz="2800" b="1" i="1" dirty="0" smtClean="0">
                <a:latin typeface="Courier New" pitchFamily="49" charset="0"/>
                <a:ea typeface="+mn-ea"/>
                <a:cs typeface="Courier New" pitchFamily="49" charset="0"/>
              </a:rPr>
              <a:t>Cache-Control: max-age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must rev filenames</a:t>
            </a:r>
            <a:endParaRPr lang="en-US" dirty="0" smtClean="0">
              <a:latin typeface="Courier New" pitchFamily="49" charset="0"/>
              <a:ea typeface="+mn-ea"/>
              <a:cs typeface="Courier New" pitchFamily="49" charset="0"/>
            </a:endParaRP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914400" y="1219200"/>
            <a:ext cx="777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GET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/scripts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/107652916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-common.js 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Host: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www.yourdomain.com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4400" y="2396080"/>
            <a:ext cx="7772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HTTP/1.1 200 OK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Content-Type: application/x-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javascript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Last-Modified: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Mon, 22 Sep </a:t>
            </a:r>
            <a:r>
              <a:rPr lang="fr-FR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2011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21:14:35 GMT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Content-Length: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10874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Expires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: </a:t>
            </a:r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Sat, 13 Sep 2014 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14:57:34 GMT</a:t>
            </a:r>
          </a:p>
          <a:p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Cache-Control: max-age=31536000</a:t>
            </a:r>
          </a:p>
          <a:p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function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init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() {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381000" y="1219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</a:t>
            </a:r>
            <a:endParaRPr lang="en-US" sz="3200" baseline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381000" y="242148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 dirty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</a:t>
            </a:r>
            <a:endParaRPr lang="en-US" sz="3200" baseline="0" dirty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2667000" y="1203786"/>
            <a:ext cx="1535451" cy="401923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64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2" grpId="0"/>
      <p:bldP spid="16390" grpId="0"/>
      <p:bldP spid="16391" grpId="0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Add </a:t>
            </a:r>
            <a:r>
              <a:rPr lang="en-AU" sz="5400" dirty="0">
                <a:latin typeface="Trebuchet MS" charset="0"/>
              </a:rPr>
              <a:t>an Expires Header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3662541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dirty="0" smtClean="0">
                <a:ea typeface="+mn-ea"/>
              </a:rPr>
              <a:t>Apache:</a:t>
            </a:r>
          </a:p>
          <a:p>
            <a:pPr marL="0" indent="0">
              <a:spcBef>
                <a:spcPts val="0"/>
              </a:spcBef>
              <a:defRPr/>
            </a:pPr>
            <a:endParaRPr lang="en-AU" sz="2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FilesMatch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"\.(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png|gif|jpg|js|css|ico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)$"&gt;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AU" sz="2400" dirty="0" err="1" smtClean="0">
                <a:latin typeface="Courier New" pitchFamily="49" charset="0"/>
                <a:cs typeface="Courier New" pitchFamily="49" charset="0"/>
              </a:rPr>
              <a:t>ExpiresActive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On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ExpiresDefault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"access plus 10 years"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  Header set 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ETag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""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&lt;/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FilesMatch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lvl="1">
              <a:spcBef>
                <a:spcPts val="0"/>
              </a:spcBef>
              <a:defRPr/>
            </a:pPr>
            <a:endParaRPr lang="en-AU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spcBef>
                <a:spcPts val="0"/>
              </a:spcBef>
              <a:defRPr/>
            </a:pPr>
            <a:endParaRPr lang="en-AU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74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 bwMode="auto">
          <a:xfrm>
            <a:off x="-457200" y="4038599"/>
            <a:ext cx="8604739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648200" y="6550223"/>
            <a:ext cx="4724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err="1" smtClean="0">
                <a:latin typeface="Trebuchet MS" charset="0"/>
              </a:rPr>
              <a:t>gzip</a:t>
            </a:r>
            <a:r>
              <a:rPr lang="en-AU" sz="5400" dirty="0" smtClean="0">
                <a:latin typeface="Trebuchet MS" charset="0"/>
              </a:rPr>
              <a:t> components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914400" y="1219200"/>
            <a:ext cx="7772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GET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/scripts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/107652916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-common.js 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Host: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www.yourdomain.com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Accept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-Encoding: </a:t>
            </a:r>
            <a:r>
              <a:rPr lang="en-AU" sz="1800" b="1" i="1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gzip,deflate</a:t>
            </a:r>
            <a:endParaRPr lang="en-US" sz="1800" b="1" i="1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4400" y="2396080"/>
            <a:ext cx="7772400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HTTP/1.1 200 OK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Content-Type: application/x-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javascript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Last-Modified: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Mon, 22 Sep </a:t>
            </a:r>
            <a:r>
              <a:rPr lang="fr-FR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2011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21:14:35 GMT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Content-Length: </a:t>
            </a:r>
            <a:r>
              <a:rPr lang="en-US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3</a:t>
            </a:r>
            <a:r>
              <a:rPr lang="en-US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066</a:t>
            </a:r>
            <a:endParaRPr lang="en-US" sz="1800" b="1" i="1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Expires: Sat, 13 Sep 2014 14:57:34 GMT</a:t>
            </a:r>
          </a:p>
          <a:p>
            <a:r>
              <a:rPr lang="en-AU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Cache-Control: max-age=31536000</a:t>
            </a:r>
          </a:p>
          <a:p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Content-Encoding: </a:t>
            </a:r>
            <a:r>
              <a:rPr lang="en-AU" sz="1800" b="1" i="1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gzip</a:t>
            </a:r>
            <a:endParaRPr lang="en-AU" sz="1800" b="1" i="1" baseline="0" dirty="0" smtClean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Vary: Accept-Encoding</a:t>
            </a:r>
          </a:p>
          <a:p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XmoÛHþ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\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ÿFÖvã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*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wØoq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...</a:t>
            </a:r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381000" y="1219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</a:t>
            </a:r>
            <a:endParaRPr lang="en-US" sz="3200" baseline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381000" y="242148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 dirty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</a:t>
            </a:r>
            <a:endParaRPr lang="en-US" sz="3200" baseline="0" dirty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3048001" y="3200400"/>
            <a:ext cx="914400" cy="401923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200" y="5399038"/>
            <a:ext cx="82296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reduces response size ~70%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use </a:t>
            </a:r>
            <a:r>
              <a:rPr lang="en-AU" sz="2800" b="1" i="1" baseline="0" dirty="0" smtClean="0">
                <a:latin typeface="Courier New"/>
                <a:cs typeface="Courier New"/>
              </a:rPr>
              <a:t>Vary: </a:t>
            </a:r>
            <a:r>
              <a:rPr lang="en-AU" baseline="0" dirty="0" smtClean="0"/>
              <a:t>or </a:t>
            </a:r>
            <a:r>
              <a:rPr lang="en-AU" sz="2800" b="1" i="1" baseline="0" dirty="0" smtClean="0">
                <a:latin typeface="Courier New" pitchFamily="49" charset="0"/>
                <a:cs typeface="Courier New" pitchFamily="49" charset="0"/>
              </a:rPr>
              <a:t>Cache-Control: private</a:t>
            </a:r>
          </a:p>
        </p:txBody>
      </p:sp>
    </p:spTree>
    <p:extLst>
      <p:ext uri="{BB962C8B-B14F-4D97-AF65-F5344CB8AC3E}">
        <p14:creationId xmlns:p14="http://schemas.microsoft.com/office/powerpoint/2010/main" val="1521353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391" grpId="0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err="1" smtClean="0">
                <a:latin typeface="Trebuchet MS" charset="0"/>
              </a:rPr>
              <a:t>gzip</a:t>
            </a:r>
            <a:r>
              <a:rPr lang="en-AU" sz="5400" dirty="0" smtClean="0">
                <a:latin typeface="Trebuchet MS" charset="0"/>
              </a:rPr>
              <a:t> components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04800" y="1524000"/>
            <a:ext cx="8458200" cy="489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AU" baseline="0" dirty="0" smtClean="0"/>
              <a:t>Apache: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AddOutputFilterByType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DEFLATE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/html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/plain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/xml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css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/x-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font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ttf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/octet-stream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image/x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-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040692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shard dominant domains</a:t>
            </a:r>
            <a:endParaRPr lang="en-US" sz="5400" dirty="0">
              <a:latin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00200"/>
            <a:ext cx="5905500" cy="31496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5399038"/>
            <a:ext cx="86868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most browsers do 6-connections-per-hostname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IE 6-7 do 2-connections-per-hostname</a:t>
            </a:r>
            <a:endParaRPr lang="en-AU" sz="2800" b="1" i="1" baseline="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1676400"/>
            <a:ext cx="685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spc="-6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rPr>
              <a:t>}</a:t>
            </a:r>
            <a:endParaRPr lang="en-US" sz="11000" spc="-6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  <a:latin typeface="Abadi MT Condensed Light"/>
              <a:cs typeface="Abadi MT Condensed Ligh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72199" y="2362200"/>
            <a:ext cx="2073031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400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set 1</a:t>
            </a:r>
            <a:endParaRPr lang="en-US" sz="400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2971800"/>
            <a:ext cx="685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spc="-6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rPr>
              <a:t>}</a:t>
            </a:r>
            <a:endParaRPr lang="en-US" sz="11000" spc="-6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  <a:latin typeface="Abadi MT Condensed Light"/>
              <a:cs typeface="Abadi MT Condensed Ligh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705599" y="3657600"/>
            <a:ext cx="1490785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400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set 2</a:t>
            </a:r>
            <a:endParaRPr lang="en-US" sz="400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048738" y="2162907"/>
            <a:ext cx="0" cy="14721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5220676" y="2373921"/>
            <a:ext cx="0" cy="14721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232126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739" y="0"/>
            <a:ext cx="3942522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02721" y="31259"/>
            <a:ext cx="1101973" cy="615553"/>
            <a:chOff x="4202721" y="31259"/>
            <a:chExt cx="1101973" cy="615553"/>
          </a:xfrm>
        </p:grpSpPr>
        <p:sp>
          <p:nvSpPr>
            <p:cNvPr id="14" name="TextBox 13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64890" y="457198"/>
            <a:ext cx="1101973" cy="615553"/>
            <a:chOff x="4202721" y="31259"/>
            <a:chExt cx="1101973" cy="615553"/>
          </a:xfrm>
        </p:grpSpPr>
        <p:sp>
          <p:nvSpPr>
            <p:cNvPr id="17" name="TextBox 16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2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46594" y="961287"/>
            <a:ext cx="1101973" cy="615553"/>
            <a:chOff x="4202721" y="31259"/>
            <a:chExt cx="1101973" cy="615553"/>
          </a:xfrm>
        </p:grpSpPr>
        <p:sp>
          <p:nvSpPr>
            <p:cNvPr id="20" name="TextBox 19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3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683366" y="1332518"/>
            <a:ext cx="1101973" cy="615553"/>
            <a:chOff x="4202721" y="31259"/>
            <a:chExt cx="1101973" cy="615553"/>
          </a:xfrm>
        </p:grpSpPr>
        <p:sp>
          <p:nvSpPr>
            <p:cNvPr id="23" name="TextBox 22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4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00598" y="1733057"/>
            <a:ext cx="1101973" cy="615553"/>
            <a:chOff x="4202721" y="31259"/>
            <a:chExt cx="1101973" cy="615553"/>
          </a:xfrm>
        </p:grpSpPr>
        <p:sp>
          <p:nvSpPr>
            <p:cNvPr id="26" name="TextBox 25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5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976444" y="2162903"/>
            <a:ext cx="1101973" cy="615553"/>
            <a:chOff x="4202721" y="31259"/>
            <a:chExt cx="1101973" cy="615553"/>
          </a:xfrm>
        </p:grpSpPr>
        <p:sp>
          <p:nvSpPr>
            <p:cNvPr id="29" name="TextBox 28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6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03443" y="2563441"/>
            <a:ext cx="1101973" cy="615553"/>
            <a:chOff x="4202721" y="31259"/>
            <a:chExt cx="1101973" cy="615553"/>
          </a:xfrm>
        </p:grpSpPr>
        <p:sp>
          <p:nvSpPr>
            <p:cNvPr id="32" name="TextBox 31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3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7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210905" y="2983519"/>
            <a:ext cx="1101973" cy="615553"/>
            <a:chOff x="4202721" y="31259"/>
            <a:chExt cx="1101973" cy="615553"/>
          </a:xfrm>
        </p:grpSpPr>
        <p:sp>
          <p:nvSpPr>
            <p:cNvPr id="35" name="TextBox 34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6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8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386753" y="3413365"/>
            <a:ext cx="1101973" cy="615553"/>
            <a:chOff x="4202721" y="31259"/>
            <a:chExt cx="1101973" cy="615553"/>
          </a:xfrm>
        </p:grpSpPr>
        <p:sp>
          <p:nvSpPr>
            <p:cNvPr id="38" name="TextBox 37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9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9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554781" y="3835397"/>
            <a:ext cx="1101973" cy="615553"/>
            <a:chOff x="4202721" y="31259"/>
            <a:chExt cx="1101973" cy="615553"/>
          </a:xfrm>
        </p:grpSpPr>
        <p:sp>
          <p:nvSpPr>
            <p:cNvPr id="62" name="TextBox 61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63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10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310187" y="4265248"/>
            <a:ext cx="1080476" cy="615553"/>
            <a:chOff x="3425092" y="4288691"/>
            <a:chExt cx="1080476" cy="615553"/>
          </a:xfrm>
        </p:grpSpPr>
        <p:sp>
          <p:nvSpPr>
            <p:cNvPr id="66" name="TextBox 65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67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11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433279" y="4681414"/>
            <a:ext cx="1080476" cy="615553"/>
            <a:chOff x="3425092" y="4288691"/>
            <a:chExt cx="1080476" cy="615553"/>
          </a:xfrm>
        </p:grpSpPr>
        <p:sp>
          <p:nvSpPr>
            <p:cNvPr id="69" name="TextBox 68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70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12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908064" y="6025662"/>
            <a:ext cx="1080476" cy="615553"/>
            <a:chOff x="3425092" y="4288691"/>
            <a:chExt cx="1080476" cy="615553"/>
          </a:xfrm>
        </p:grpSpPr>
        <p:sp>
          <p:nvSpPr>
            <p:cNvPr id="72" name="TextBox 71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73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15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759570" y="5603630"/>
            <a:ext cx="1080476" cy="615553"/>
            <a:chOff x="3425092" y="4288691"/>
            <a:chExt cx="1080476" cy="615553"/>
          </a:xfrm>
        </p:grpSpPr>
        <p:sp>
          <p:nvSpPr>
            <p:cNvPr id="81" name="TextBox 80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82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14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609129" y="5101493"/>
            <a:ext cx="1080476" cy="615553"/>
            <a:chOff x="3425092" y="4288691"/>
            <a:chExt cx="1080476" cy="615553"/>
          </a:xfrm>
        </p:grpSpPr>
        <p:sp>
          <p:nvSpPr>
            <p:cNvPr id="84" name="TextBox 83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85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13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 bwMode="auto">
          <a:xfrm>
            <a:off x="76200" y="2174319"/>
            <a:ext cx="365564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avoid 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AU" sz="4000" baseline="0" dirty="0" err="1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stairstep</a:t>
            </a:r>
            <a:endParaRPr lang="en-AU" sz="4000" baseline="0" dirty="0">
              <a:solidFill>
                <a:srgbClr val="FF0000"/>
              </a:solidFill>
              <a:effectLst>
                <a:glow rad="762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pattern</a:t>
            </a:r>
          </a:p>
        </p:txBody>
      </p:sp>
    </p:spTree>
    <p:extLst>
      <p:ext uri="{BB962C8B-B14F-4D97-AF65-F5344CB8AC3E}">
        <p14:creationId xmlns:p14="http://schemas.microsoft.com/office/powerpoint/2010/main" val="1169360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 bwMode="auto">
          <a:xfrm>
            <a:off x="4800600" y="1066800"/>
            <a:ext cx="4343400" cy="2514600"/>
          </a:xfrm>
          <a:prstGeom prst="wedgeEllipseCallout">
            <a:avLst>
              <a:gd name="adj1" fmla="val -48723"/>
              <a:gd name="adj2" fmla="val 60168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aseline="0" dirty="0" smtClean="0">
                <a:latin typeface="+mn-lt"/>
              </a:rPr>
              <a:t>What’s the #1 cause of slow web pages?</a:t>
            </a:r>
            <a:endParaRPr kumimoji="0" lang="en-US" sz="3600" b="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flickr.com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/photos/</a:t>
            </a:r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peterblapps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/838125790/ </a:t>
            </a:r>
            <a:endParaRPr lang="en-US" sz="1400" i="1" baseline="0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638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6976"/>
            <a:ext cx="9144000" cy="838497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152400" y="0"/>
            <a:ext cx="5638800" cy="1295400"/>
          </a:xfrm>
          <a:prstGeom prst="wedgeRoundRectCallout">
            <a:avLst>
              <a:gd name="adj1" fmla="val -2201"/>
              <a:gd name="adj2" fmla="val 210061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JAVASCRIPT!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flickr.com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/photos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salty_soul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/5799650534/ </a:t>
            </a:r>
          </a:p>
        </p:txBody>
      </p:sp>
    </p:spTree>
    <p:extLst>
      <p:ext uri="{BB962C8B-B14F-4D97-AF65-F5344CB8AC3E}">
        <p14:creationId xmlns:p14="http://schemas.microsoft.com/office/powerpoint/2010/main" val="1093131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7950" y="2895600"/>
            <a:ext cx="38290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7200" dirty="0" smtClean="0"/>
              <a:t>scripts block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1371600"/>
            <a:ext cx="8305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US" sz="3200" b="1" kern="0" baseline="0" dirty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&lt;script src="A.js"&gt; </a:t>
            </a:r>
            <a:r>
              <a:rPr lang="en-US" sz="3200" kern="0" baseline="0" dirty="0">
                <a:solidFill>
                  <a:schemeClr val="accent3"/>
                </a:solidFill>
                <a:latin typeface="+mn-lt"/>
              </a:rPr>
              <a:t>blocks parallel downloads and rendering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4686300" y="2171700"/>
            <a:ext cx="1371600" cy="838200"/>
          </a:xfrm>
          <a:prstGeom prst="line">
            <a:avLst/>
          </a:prstGeom>
          <a:noFill/>
          <a:ln w="25400" algn="ctr">
            <a:solidFill>
              <a:srgbClr val="FF6600"/>
            </a:solidFill>
            <a:round/>
            <a:headEnd/>
            <a:tailEnd/>
          </a:ln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3505200" y="1905000"/>
            <a:ext cx="2286000" cy="1219200"/>
          </a:xfrm>
          <a:prstGeom prst="line">
            <a:avLst/>
          </a:prstGeom>
          <a:noFill/>
          <a:ln w="25400" algn="ctr">
            <a:solidFill>
              <a:srgbClr val="FF6600"/>
            </a:solidFill>
            <a:round/>
            <a:headEnd/>
            <a:tailEnd/>
          </a:ln>
        </p:spPr>
      </p:cxn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04800" y="6121400"/>
            <a:ext cx="952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marL="342900" indent="-342900" eaLnBrk="1" hangingPunct="1">
              <a:spcBef>
                <a:spcPts val="6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7 secs: IE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8+, 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FF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3.5+,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3+,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4+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7950" y="5130800"/>
            <a:ext cx="30384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04800" y="39116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9 secs: IE 6-7, FF 3.0,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1, Op 9-10,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3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3124200" y="5943600"/>
            <a:ext cx="2128838" cy="0"/>
          </a:xfrm>
          <a:prstGeom prst="line">
            <a:avLst/>
          </a:prstGeom>
          <a:noFill/>
          <a:ln w="25400" algn="ctr">
            <a:solidFill>
              <a:srgbClr val="FF6600"/>
            </a:solidFill>
            <a:round/>
            <a:headEnd type="triangle" w="lg" len="med"/>
            <a:tailEnd/>
          </a:ln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rot="5400000">
            <a:off x="5181600" y="5943600"/>
            <a:ext cx="152400" cy="0"/>
          </a:xfrm>
          <a:prstGeom prst="line">
            <a:avLst/>
          </a:prstGeom>
          <a:noFill/>
          <a:ln w="25400" algn="ctr">
            <a:solidFill>
              <a:srgbClr val="FF66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485544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09600" y="622929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http://</a:t>
            </a:r>
            <a:r>
              <a:rPr lang="en-US" sz="2400" i="1" baseline="0" dirty="0" err="1">
                <a:solidFill>
                  <a:schemeClr val="tx1"/>
                </a:solidFill>
                <a:cs typeface="Courier New"/>
              </a:rPr>
              <a:t>httparchive.org</a:t>
            </a: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/</a:t>
            </a:r>
            <a:r>
              <a:rPr lang="en-US" sz="2400" i="1" baseline="0" dirty="0" err="1" smtClean="0">
                <a:solidFill>
                  <a:schemeClr val="tx1"/>
                </a:solidFill>
                <a:cs typeface="Courier New"/>
              </a:rPr>
              <a:t>trends.php</a:t>
            </a:r>
            <a:endParaRPr lang="en-US" sz="2400" i="1" baseline="0" dirty="0" smtClean="0">
              <a:solidFill>
                <a:schemeClr val="tx1"/>
              </a:solidFill>
              <a:cs typeface="Courier Ne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28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1995: scripts in HEAD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24000"/>
            <a:ext cx="8534401" cy="2062103"/>
          </a:xfrm>
        </p:spPr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&lt;head&gt;</a:t>
            </a:r>
          </a:p>
          <a:p>
            <a:pPr marL="0" lvl="1">
              <a:spcAft>
                <a:spcPts val="1200"/>
              </a:spcAft>
            </a:pP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fr-FR" sz="3600" b="1" dirty="0">
                <a:latin typeface="Courier New" pitchFamily="49" charset="0"/>
                <a:cs typeface="Courier New" pitchFamily="49" charset="0"/>
              </a:rPr>
              <a:t>'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sz="3600" b="1" dirty="0">
                <a:latin typeface="Courier New" pitchFamily="49" charset="0"/>
                <a:cs typeface="Courier New" pitchFamily="49" charset="0"/>
              </a:rPr>
              <a:t>'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&gt;&lt;</a:t>
            </a:r>
            <a:r>
              <a:rPr lang="en-US" sz="3600" b="1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script&gt;</a:t>
            </a:r>
          </a:p>
          <a:p>
            <a:pPr marL="0" lvl="1">
              <a:spcAft>
                <a:spcPts val="1200"/>
              </a:spcAft>
            </a:pP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&lt;/head&gt;</a:t>
            </a:r>
          </a:p>
        </p:txBody>
      </p:sp>
    </p:spTree>
    <p:extLst>
      <p:ext uri="{BB962C8B-B14F-4D97-AF65-F5344CB8AC3E}">
        <p14:creationId xmlns:p14="http://schemas.microsoft.com/office/powerpoint/2010/main" val="1275619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2007: move scripts to bottom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13208" cy="2062103"/>
          </a:xfrm>
        </p:spPr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...</a:t>
            </a:r>
          </a:p>
          <a:p>
            <a:pPr marL="0" lvl="1">
              <a:spcAft>
                <a:spcPts val="1200"/>
              </a:spcAft>
            </a:pP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='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sz="3600" b="1" dirty="0">
                <a:latin typeface="Courier New" pitchFamily="49" charset="0"/>
                <a:cs typeface="Courier New" pitchFamily="49" charset="0"/>
              </a:rPr>
              <a:t>'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&gt;&lt;/script&gt;</a:t>
            </a:r>
          </a:p>
          <a:p>
            <a:pPr marL="0" lvl="1">
              <a:spcAft>
                <a:spcPts val="1200"/>
              </a:spcAft>
            </a:pP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&lt;/body&gt;</a:t>
            </a:r>
          </a:p>
        </p:txBody>
      </p:sp>
    </p:spTree>
    <p:extLst>
      <p:ext uri="{BB962C8B-B14F-4D97-AF65-F5344CB8AC3E}">
        <p14:creationId xmlns:p14="http://schemas.microsoft.com/office/powerpoint/2010/main" val="31624866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7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 bwMode="auto">
          <a:xfrm>
            <a:off x="-609600" y="2590799"/>
            <a:ext cx="9906000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0" y="6550223"/>
            <a:ext cx="45720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83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2009: load scripts </a:t>
            </a:r>
            <a:r>
              <a:rPr lang="en-US" sz="4800" dirty="0" err="1" smtClean="0"/>
              <a:t>async</a:t>
            </a:r>
            <a:r>
              <a:rPr lang="en-US" sz="4800" dirty="0" smtClean="0"/>
              <a:t> w/ JS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9156208" cy="2785378"/>
          </a:xfrm>
        </p:spPr>
        <p:txBody>
          <a:bodyPr wrap="square">
            <a:spAutoFit/>
          </a:bodyPr>
          <a:lstStyle/>
          <a:p>
            <a:pPr marL="0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s1 = </a:t>
            </a:r>
            <a:r>
              <a:rPr lang="en-US" sz="28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('script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'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 marL="0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s1.src = '</a:t>
            </a:r>
            <a:r>
              <a:rPr lang="en-US" sz="28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common.js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'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s0 = </a:t>
            </a:r>
          </a:p>
          <a:p>
            <a:pPr marL="0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spc="-1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('script')[0];</a:t>
            </a:r>
          </a:p>
          <a:p>
            <a:pPr marL="0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s0.parentNode.insertBefore(s1, s0);</a:t>
            </a:r>
          </a:p>
        </p:txBody>
      </p:sp>
    </p:spTree>
    <p:extLst>
      <p:ext uri="{BB962C8B-B14F-4D97-AF65-F5344CB8AC3E}">
        <p14:creationId xmlns:p14="http://schemas.microsoft.com/office/powerpoint/2010/main" val="679170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2014: </a:t>
            </a:r>
            <a:r>
              <a:rPr lang="en-US" sz="4800" dirty="0" err="1" smtClean="0"/>
              <a:t>async</a:t>
            </a:r>
            <a:r>
              <a:rPr lang="en-US" sz="4800" dirty="0" smtClean="0"/>
              <a:t> &amp; defer at bottom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22808" cy="2600712"/>
          </a:xfrm>
        </p:spPr>
        <p:txBody>
          <a:bodyPr wrap="square">
            <a:spAutoFit/>
          </a:bodyPr>
          <a:lstStyle/>
          <a:p>
            <a:pPr marL="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...</a:t>
            </a:r>
          </a:p>
          <a:p>
            <a:pPr marL="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='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async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defer&gt;</a:t>
            </a:r>
          </a:p>
          <a:p>
            <a:pPr marL="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&lt;/script&gt;</a:t>
            </a:r>
          </a:p>
          <a:p>
            <a:pPr marL="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&lt;/body&gt;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3097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-533400" y="12526"/>
            <a:ext cx="10287000" cy="6861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preloader</a:t>
            </a:r>
            <a:endParaRPr lang="en-US" sz="880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486287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biggest browser performance improvement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EVER!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motivated by script downloads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before: sequential – parser blocked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after: parallel – </a:t>
            </a:r>
            <a:r>
              <a:rPr lang="en-US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lookahead</a:t>
            </a: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parser looks ahead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lots of (new) logic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load scripts &amp; </a:t>
            </a:r>
            <a:r>
              <a:rPr lang="en-US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stylesheets</a:t>
            </a: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early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load images later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67411" y="6581001"/>
            <a:ext cx="3276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ct val="30000"/>
              </a:spcBef>
              <a:defRPr/>
            </a:pPr>
            <a:r>
              <a:rPr lang="en-US" sz="1200" i="1" baseline="0" dirty="0" err="1">
                <a:solidFill>
                  <a:srgbClr val="FFFFFF"/>
                </a:solidFill>
                <a:latin typeface="+mn-lt"/>
              </a:rPr>
              <a:t>flickr.com</a:t>
            </a:r>
            <a:r>
              <a:rPr lang="en-US" sz="1200" i="1" baseline="0" dirty="0">
                <a:solidFill>
                  <a:srgbClr val="FFFFFF"/>
                </a:solidFill>
                <a:latin typeface="+mn-lt"/>
              </a:rPr>
              <a:t>/photos/</a:t>
            </a:r>
            <a:r>
              <a:rPr lang="en-US" sz="1200" i="1" baseline="0" dirty="0" err="1">
                <a:solidFill>
                  <a:srgbClr val="FFFFFF"/>
                </a:solidFill>
                <a:latin typeface="+mn-lt"/>
              </a:rPr>
              <a:t>matti_frisk</a:t>
            </a:r>
            <a:r>
              <a:rPr lang="en-US" sz="1200" i="1" baseline="0" dirty="0">
                <a:solidFill>
                  <a:srgbClr val="FFFFFF"/>
                </a:solidFill>
                <a:latin typeface="+mn-lt"/>
              </a:rPr>
              <a:t>/2717599581/</a:t>
            </a:r>
          </a:p>
        </p:txBody>
      </p:sp>
    </p:spTree>
    <p:extLst>
      <p:ext uri="{BB962C8B-B14F-4D97-AF65-F5344CB8AC3E}">
        <p14:creationId xmlns:p14="http://schemas.microsoft.com/office/powerpoint/2010/main" val="2359990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-533400" y="12526"/>
            <a:ext cx="10287000" cy="68613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411" y="6581001"/>
            <a:ext cx="3276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ct val="30000"/>
              </a:spcBef>
              <a:defRPr/>
            </a:pPr>
            <a:r>
              <a:rPr lang="en-US" sz="1200" i="1" baseline="0" dirty="0" err="1">
                <a:solidFill>
                  <a:srgbClr val="FFFFFF"/>
                </a:solidFill>
                <a:latin typeface="+mn-lt"/>
              </a:rPr>
              <a:t>flickr.com</a:t>
            </a:r>
            <a:r>
              <a:rPr lang="en-US" sz="1200" i="1" baseline="0" dirty="0">
                <a:solidFill>
                  <a:srgbClr val="FFFFFF"/>
                </a:solidFill>
                <a:latin typeface="+mn-lt"/>
              </a:rPr>
              <a:t>/photos/</a:t>
            </a:r>
            <a:r>
              <a:rPr lang="en-US" sz="1200" i="1" baseline="0" dirty="0" err="1">
                <a:solidFill>
                  <a:srgbClr val="FFFFFF"/>
                </a:solidFill>
                <a:latin typeface="+mn-lt"/>
              </a:rPr>
              <a:t>matti_frisk</a:t>
            </a:r>
            <a:r>
              <a:rPr lang="en-US" sz="1200" i="1" baseline="0" dirty="0">
                <a:solidFill>
                  <a:srgbClr val="FFFFFF"/>
                </a:solidFill>
                <a:latin typeface="+mn-lt"/>
              </a:rPr>
              <a:t>/2717599581/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bg1"/>
                </a:solidFill>
              </a:rPr>
              <a:t>preloader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</a:rPr>
              <a:t>surprizes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ight Arrow 6"/>
          <p:cNvSpPr/>
          <p:nvPr/>
        </p:nvSpPr>
        <p:spPr>
          <a:xfrm rot="14640000">
            <a:off x="6858393" y="1166600"/>
            <a:ext cx="1054262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9AFC24"/>
              </a:solidFill>
              <a:effectLst/>
              <a:latin typeface="Times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4893648"/>
          </a:xfrm>
        </p:spPr>
        <p:txBody>
          <a:bodyPr/>
          <a:lstStyle/>
          <a:p>
            <a:r>
              <a:rPr lang="en-US" sz="4000" dirty="0" smtClean="0"/>
              <a:t>JS responsive images queued last</a:t>
            </a:r>
          </a:p>
          <a:p>
            <a:pPr marL="739775" lvl="1" indent="-282575">
              <a:buFont typeface="Arial"/>
              <a:buChar char="•"/>
            </a:pPr>
            <a:r>
              <a:rPr lang="en-US" sz="3600" dirty="0" smtClean="0"/>
              <a:t>IMG tag seen before JS executes</a:t>
            </a:r>
          </a:p>
          <a:p>
            <a:pPr marL="739775" lvl="1" indent="-282575">
              <a:buFont typeface="Arial"/>
              <a:buChar char="•"/>
            </a:pPr>
            <a:r>
              <a:rPr lang="en-US" sz="3600" dirty="0" smtClean="0"/>
              <a:t>bad if IMGs are lower priority</a:t>
            </a:r>
          </a:p>
          <a:p>
            <a:pPr marL="739775" lvl="1" indent="-282575">
              <a:buFont typeface="Arial"/>
              <a:buChar char="•"/>
            </a:pPr>
            <a:r>
              <a:rPr lang="en-US" sz="3600" dirty="0" smtClean="0"/>
              <a:t>good to shard domains</a:t>
            </a:r>
            <a:endParaRPr lang="en-US" sz="3200" dirty="0" smtClean="0"/>
          </a:p>
          <a:p>
            <a:r>
              <a:rPr lang="en-US" sz="4000" dirty="0" smtClean="0"/>
              <a:t>scripts “at the bottom” loaded “at the top”</a:t>
            </a:r>
          </a:p>
          <a:p>
            <a:pPr marL="739775" lvl="1" indent="-282575">
              <a:buFont typeface="Arial"/>
              <a:buChar char="•"/>
            </a:pPr>
            <a:r>
              <a:rPr lang="en-US" sz="3600" dirty="0" smtClean="0"/>
              <a:t>steal connections</a:t>
            </a:r>
          </a:p>
          <a:p>
            <a:pPr marL="739775" lvl="1" indent="-282575">
              <a:buFont typeface="Arial"/>
              <a:buChar char="•"/>
            </a:pPr>
            <a:r>
              <a:rPr lang="en-US" sz="3600" dirty="0" smtClean="0"/>
              <a:t>critical IMGs delayed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827847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37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903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0"/>
            <a:ext cx="8645505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 rot="19560000">
            <a:off x="4104229" y="4238735"/>
            <a:ext cx="5257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baseline="0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Mar 12 2013</a:t>
            </a:r>
            <a:endParaRPr lang="en-US" baseline="0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28956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-76200"/>
            <a:ext cx="8676640" cy="700532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 rot="19560000">
            <a:off x="4104229" y="4238735"/>
            <a:ext cx="5257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baseline="0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Oct 6 2013</a:t>
            </a:r>
            <a:endParaRPr lang="en-US" baseline="0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41607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44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910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8667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78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20186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762000"/>
            <a:ext cx="86868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15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Yahoo!</a:t>
            </a:r>
            <a:endParaRPr lang="en-US" sz="115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80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0.4 sec slower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traffic 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  <a:sym typeface="Wingdings" pitchFamily="2" charset="2"/>
              </a:rPr>
              <a:t> 5-9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%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slideshare.net/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stoyan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/yslow-20-presentation</a:t>
            </a:r>
            <a:endParaRPr lang="en-US" sz="1400" i="1" baseline="0" dirty="0">
              <a:solidFill>
                <a:schemeClr val="bg1">
                  <a:lumMod val="8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 Diagonal Corner Rectangle 5"/>
          <p:cNvSpPr/>
          <p:nvPr/>
        </p:nvSpPr>
        <p:spPr>
          <a:xfrm>
            <a:off x="2063931" y="6550223"/>
            <a:ext cx="7308669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stoyan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-make-me-wait-or-building-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highperformance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-web-applications</a:t>
            </a:r>
          </a:p>
        </p:txBody>
      </p:sp>
    </p:spTree>
    <p:extLst>
      <p:ext uri="{BB962C8B-B14F-4D97-AF65-F5344CB8AC3E}">
        <p14:creationId xmlns:p14="http://schemas.microsoft.com/office/powerpoint/2010/main" val="17114663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2"/>
            <a:ext cx="9144000" cy="769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976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65648"/>
      </p:ext>
    </p:extLst>
  </p:cSld>
  <p:clrMapOvr>
    <a:masterClrMapping/>
  </p:clrMapOvr>
  <p:transition xmlns:p14="http://schemas.microsoft.com/office/powerpoint/2010/main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55696"/>
            <a:ext cx="9126028" cy="4351961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speed matters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track metrics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focus on frontend (JavaScript)</a:t>
            </a:r>
            <a:endParaRPr lang="en-US" sz="48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use best practices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utilize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dev</a:t>
            </a: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&amp; automation tools</a:t>
            </a:r>
            <a:endParaRPr lang="en-US" sz="48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400" i="1" baseline="0" dirty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400" i="1" baseline="0" dirty="0" err="1">
                <a:solidFill>
                  <a:srgbClr val="FFFFFF"/>
                </a:solidFill>
                <a:latin typeface="Trebuchet MS" pitchFamily="34" charset="0"/>
              </a:rPr>
              <a:t>myklroventine</a:t>
            </a:r>
            <a:r>
              <a:rPr lang="en-US" sz="1400" i="1" baseline="0" dirty="0">
                <a:solidFill>
                  <a:srgbClr val="FFFFFF"/>
                </a:solidFill>
                <a:latin typeface="Trebuchet MS" pitchFamily="34" charset="0"/>
              </a:rPr>
              <a:t>/4062102754</a:t>
            </a:r>
            <a:r>
              <a:rPr lang="en-US" sz="1400" i="1" baseline="0" dirty="0" smtClean="0">
                <a:solidFill>
                  <a:srgbClr val="FFFFFF"/>
                </a:solidFill>
                <a:latin typeface="Trebuchet MS" pitchFamily="34" charset="0"/>
              </a:rPr>
              <a:t>/</a:t>
            </a:r>
            <a:endParaRPr lang="en-US" sz="1400" i="1" baseline="0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20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9179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10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275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486400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kern="0" baseline="0" dirty="0">
                <a:solidFill>
                  <a:schemeClr val="bg1"/>
                </a:solidFill>
                <a:latin typeface="+mn-lt"/>
              </a:rPr>
              <a:t>Steve Souders</a:t>
            </a: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kern="0" baseline="0" dirty="0" smtClean="0">
                <a:solidFill>
                  <a:schemeClr val="bg1"/>
                </a:solidFill>
                <a:latin typeface="+mn-lt"/>
              </a:rPr>
              <a:t>@</a:t>
            </a:r>
            <a:r>
              <a:rPr lang="en-US" kern="0" baseline="0" dirty="0" err="1" smtClean="0">
                <a:solidFill>
                  <a:schemeClr val="bg1"/>
                </a:solidFill>
                <a:latin typeface="+mn-lt"/>
              </a:rPr>
              <a:t>souders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464489"/>
            <a:ext cx="9144000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AU" sz="2000" i="1" kern="0" baseline="0" dirty="0" err="1" smtClean="0">
                <a:solidFill>
                  <a:schemeClr val="bg1"/>
                </a:solidFill>
                <a:latin typeface="+mn-lt"/>
              </a:rPr>
              <a:t>stevesouders.com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/talks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7416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6315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45720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blog.mozilla.com/metrics/category/website-optimization/</a:t>
            </a:r>
          </a:p>
        </p:txBody>
      </p:sp>
    </p:spTree>
    <p:extLst>
      <p:ext uri="{BB962C8B-B14F-4D97-AF65-F5344CB8AC3E}">
        <p14:creationId xmlns:p14="http://schemas.microsoft.com/office/powerpoint/2010/main" val="958397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944" cy="6858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 bwMode="auto">
          <a:xfrm>
            <a:off x="1371600" y="3140154"/>
            <a:ext cx="6400800" cy="1736646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aseline="0" dirty="0" smtClean="0">
                <a:solidFill>
                  <a:schemeClr val="bg1"/>
                </a:solidFill>
                <a:latin typeface="+mn-lt"/>
              </a:rPr>
              <a:t>We </a:t>
            </a:r>
            <a:r>
              <a:rPr lang="en-US" sz="3200" baseline="0" dirty="0">
                <a:solidFill>
                  <a:schemeClr val="bg1"/>
                </a:solidFill>
                <a:latin typeface="+mn-lt"/>
              </a:rPr>
              <a:t>made the new platform 60% faster and this resulted in a 14% increase in donation conversions</a:t>
            </a:r>
            <a:r>
              <a:rPr lang="en-US" sz="3200" baseline="0" dirty="0" smtClean="0">
                <a:solidFill>
                  <a:schemeClr val="bg1"/>
                </a:solidFill>
                <a:latin typeface="+mn-lt"/>
              </a:rPr>
              <a:t>.</a:t>
            </a:r>
            <a:endParaRPr lang="en-US" sz="2800" i="1" baseline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730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3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blog.mozilla.com/metrics/category/website-optimization/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4778829" y="1230086"/>
            <a:ext cx="1338942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69972" y="2046532"/>
            <a:ext cx="1186542" cy="936154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59087" y="3298372"/>
            <a:ext cx="1055913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47244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en.oreilly.com/velocity2009/public/schedule/detail/7709</a:t>
            </a:r>
          </a:p>
        </p:txBody>
      </p:sp>
    </p:spTree>
    <p:extLst>
      <p:ext uri="{BB962C8B-B14F-4D97-AF65-F5344CB8AC3E}">
        <p14:creationId xmlns:p14="http://schemas.microsoft.com/office/powerpoint/2010/main" val="3756718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05_external2_ppt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B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smtClean="0">
            <a:ln>
              <a:noFill/>
            </a:ln>
            <a:solidFill>
              <a:srgbClr val="FF000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aseline="0" dirty="0" err="1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40696</TotalTime>
  <Words>2656</Words>
  <Application>Microsoft Macintosh PowerPoint</Application>
  <PresentationFormat>On-screen Show (4:3)</PresentationFormat>
  <Paragraphs>413</Paragraphs>
  <Slides>64</Slides>
  <Notes>41</Notes>
  <HiddenSlides>16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2005_external2_ppt</vt:lpstr>
      <vt:lpstr>PowerPoint Presentation</vt:lpstr>
      <vt:lpstr>Fast is Good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speed in search rank</vt:lpstr>
      <vt:lpstr>PowerPoint Presentation</vt:lpstr>
      <vt:lpstr>define “performance”</vt:lpstr>
      <vt:lpstr>PowerPoint Presentation</vt:lpstr>
      <vt:lpstr>PowerPoint Presentation</vt:lpstr>
      <vt:lpstr>PowerPoint Presentation</vt:lpstr>
      <vt:lpstr>PowerPoint Presentation</vt:lpstr>
      <vt:lpstr>Performance Golden Rule</vt:lpstr>
      <vt:lpstr>metrics</vt:lpstr>
      <vt:lpstr>tail vs. dog</vt:lpstr>
      <vt:lpstr>tail vs. dog</vt:lpstr>
      <vt:lpstr>tail vs. dog</vt:lpstr>
      <vt:lpstr>tail vs. dog</vt:lpstr>
      <vt:lpstr>synthetic &amp; RUM</vt:lpstr>
      <vt:lpstr>PowerPoint Presentation</vt:lpstr>
      <vt:lpstr>PowerPoint Presentation</vt:lpstr>
      <vt:lpstr>PowerPoint Presentation</vt:lpstr>
      <vt:lpstr>PowerPoint Presentation</vt:lpstr>
      <vt:lpstr>best practices</vt:lpstr>
      <vt:lpstr>14 Rules</vt:lpstr>
      <vt:lpstr>PowerPoint Presentation</vt:lpstr>
      <vt:lpstr>Make Fewer HTTP Requests</vt:lpstr>
      <vt:lpstr>combine JS, CSS</vt:lpstr>
      <vt:lpstr>inline resources (data: URLs)</vt:lpstr>
      <vt:lpstr>CSS sprites</vt:lpstr>
      <vt:lpstr>PowerPoint Presentation</vt:lpstr>
      <vt:lpstr>Add an Expires Header</vt:lpstr>
      <vt:lpstr>Add an Expires Header</vt:lpstr>
      <vt:lpstr>gzip components</vt:lpstr>
      <vt:lpstr>gzip components</vt:lpstr>
      <vt:lpstr>shard dominant domains</vt:lpstr>
      <vt:lpstr>PowerPoint Presentation</vt:lpstr>
      <vt:lpstr>PowerPoint Presentation</vt:lpstr>
      <vt:lpstr>PowerPoint Presentation</vt:lpstr>
      <vt:lpstr>scripts block</vt:lpstr>
      <vt:lpstr>PowerPoint Presentation</vt:lpstr>
      <vt:lpstr>1995: scripts in HEAD</vt:lpstr>
      <vt:lpstr>2007: move scripts to bottom</vt:lpstr>
      <vt:lpstr>2009: load scripts async w/ JS</vt:lpstr>
      <vt:lpstr>2014: async &amp; defer at bottom</vt:lpstr>
      <vt:lpstr>preloader</vt:lpstr>
      <vt:lpstr>preloader surprizes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  <vt:lpstr>PowerPoint Presentation</vt:lpstr>
      <vt:lpstr>PowerPoint Presentation</vt:lpstr>
    </vt:vector>
  </TitlesOfParts>
  <Company>Yahoo!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Hobo</cp:lastModifiedBy>
  <cp:revision>1742</cp:revision>
  <cp:lastPrinted>2013-09-13T04:42:27Z</cp:lastPrinted>
  <dcterms:created xsi:type="dcterms:W3CDTF">2007-04-05T16:49:12Z</dcterms:created>
  <dcterms:modified xsi:type="dcterms:W3CDTF">2015-01-28T06:44:16Z</dcterms:modified>
</cp:coreProperties>
</file>