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7"/>
  </p:notesMasterIdLst>
  <p:handoutMasterIdLst>
    <p:handoutMasterId r:id="rId78"/>
  </p:handoutMasterIdLst>
  <p:sldIdLst>
    <p:sldId id="1651" r:id="rId2"/>
    <p:sldId id="1650" r:id="rId3"/>
    <p:sldId id="1829" r:id="rId4"/>
    <p:sldId id="1543" r:id="rId5"/>
    <p:sldId id="1290" r:id="rId6"/>
    <p:sldId id="1291" r:id="rId7"/>
    <p:sldId id="1654" r:id="rId8"/>
    <p:sldId id="1655" r:id="rId9"/>
    <p:sldId id="1656" r:id="rId10"/>
    <p:sldId id="1778" r:id="rId11"/>
    <p:sldId id="1657" r:id="rId12"/>
    <p:sldId id="1658" r:id="rId13"/>
    <p:sldId id="1659" r:id="rId14"/>
    <p:sldId id="1660" r:id="rId15"/>
    <p:sldId id="1617" r:id="rId16"/>
    <p:sldId id="1661" r:id="rId17"/>
    <p:sldId id="1644" r:id="rId18"/>
    <p:sldId id="1643" r:id="rId19"/>
    <p:sldId id="1647" r:id="rId20"/>
    <p:sldId id="1777" r:id="rId21"/>
    <p:sldId id="1779" r:id="rId22"/>
    <p:sldId id="1738" r:id="rId23"/>
    <p:sldId id="1827" r:id="rId24"/>
    <p:sldId id="1748" r:id="rId25"/>
    <p:sldId id="1749" r:id="rId26"/>
    <p:sldId id="1752" r:id="rId27"/>
    <p:sldId id="1753" r:id="rId28"/>
    <p:sldId id="1740" r:id="rId29"/>
    <p:sldId id="1809" r:id="rId30"/>
    <p:sldId id="1755" r:id="rId31"/>
    <p:sldId id="1663" r:id="rId32"/>
    <p:sldId id="1501" r:id="rId33"/>
    <p:sldId id="1502" r:id="rId34"/>
    <p:sldId id="1724" r:id="rId35"/>
    <p:sldId id="1760" r:id="rId36"/>
    <p:sldId id="1828" r:id="rId37"/>
    <p:sldId id="1762" r:id="rId38"/>
    <p:sldId id="1761" r:id="rId39"/>
    <p:sldId id="1783" r:id="rId40"/>
    <p:sldId id="1790" r:id="rId41"/>
    <p:sldId id="1791" r:id="rId42"/>
    <p:sldId id="1795" r:id="rId43"/>
    <p:sldId id="1796" r:id="rId44"/>
    <p:sldId id="1799" r:id="rId45"/>
    <p:sldId id="1800" r:id="rId46"/>
    <p:sldId id="1702" r:id="rId47"/>
    <p:sldId id="1703" r:id="rId48"/>
    <p:sldId id="1698" r:id="rId49"/>
    <p:sldId id="1706" r:id="rId50"/>
    <p:sldId id="1707" r:id="rId51"/>
    <p:sldId id="1729" r:id="rId52"/>
    <p:sldId id="1730" r:id="rId53"/>
    <p:sldId id="1708" r:id="rId54"/>
    <p:sldId id="1709" r:id="rId55"/>
    <p:sldId id="1710" r:id="rId56"/>
    <p:sldId id="1717" r:id="rId57"/>
    <p:sldId id="1715" r:id="rId58"/>
    <p:sldId id="1716" r:id="rId59"/>
    <p:sldId id="1818" r:id="rId60"/>
    <p:sldId id="1819" r:id="rId61"/>
    <p:sldId id="1820" r:id="rId62"/>
    <p:sldId id="1821" r:id="rId63"/>
    <p:sldId id="1822" r:id="rId64"/>
    <p:sldId id="1823" r:id="rId65"/>
    <p:sldId id="1824" r:id="rId66"/>
    <p:sldId id="1825" r:id="rId67"/>
    <p:sldId id="1826" r:id="rId68"/>
    <p:sldId id="1804" r:id="rId69"/>
    <p:sldId id="1803" r:id="rId70"/>
    <p:sldId id="1474" r:id="rId71"/>
    <p:sldId id="1801" r:id="rId72"/>
    <p:sldId id="1475" r:id="rId73"/>
    <p:sldId id="1805" r:id="rId74"/>
    <p:sldId id="1810" r:id="rId75"/>
    <p:sldId id="1830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284B98"/>
    <a:srgbClr val="B80202"/>
    <a:srgbClr val="8F050A"/>
    <a:srgbClr val="0A121B"/>
    <a:srgbClr val="9A3E2E"/>
    <a:srgbClr val="BD4C00"/>
    <a:srgbClr val="3E0C3A"/>
    <a:srgbClr val="000000"/>
    <a:srgbClr val="00B0F0"/>
    <a:srgbClr val="E3C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89275" autoAdjust="0"/>
  </p:normalViewPr>
  <p:slideViewPr>
    <p:cSldViewPr>
      <p:cViewPr varScale="1">
        <p:scale>
          <a:sx n="109" d="100"/>
          <a:sy n="109" d="100"/>
        </p:scale>
        <p:origin x="-16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1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21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chart?chco</a:t>
            </a:r>
            <a:r>
              <a:rPr lang="de-DE" dirty="0" smtClean="0"/>
              <a:t>=FFFFFF,CC0000&amp;chd=t:-1|81,82,85,86,86,87,88,88,88,88,88,89,90,90,90,91,91,92,92,96,93,93,94,94,94|-1|1092,1098,1227,1239,1249,1269,1285,1286,1284,1280,1270,1292,1311,1335,1400,1411,1427,1448,1462,1466,1485,1492,1521,1532,1551&amp;chdlp=</a:t>
            </a:r>
            <a:r>
              <a:rPr lang="de-DE" dirty="0" err="1" smtClean="0"/>
              <a:t>bv|r&amp;chds</a:t>
            </a:r>
            <a:r>
              <a:rPr lang="de-DE" dirty="0" smtClean="0"/>
              <a:t>=9,99,60,150,9,99,1000,1600&amp;chls=1,6,3|20&amp;chs=512x384&amp;cht=</a:t>
            </a:r>
            <a:r>
              <a:rPr lang="de-DE" dirty="0" err="1" smtClean="0"/>
              <a:t>lxy&amp;chts</a:t>
            </a:r>
            <a:r>
              <a:rPr lang="de-DE" dirty="0" smtClean="0"/>
              <a:t>=CC0000,24&amp;chxl=0:|9%2F1%7C+%7C10%2F1%7C+%7C11%2F1%7C+%7C12%2F1%7C+%7C1%2F1%7C+%7C2%2F1%7C+%7C3%2F1%7C+%7C4%2F1%7C+%7C5%2F1%7C+%7C6%2F1%7C+%7C7%2F1%7C+%7C8%2F1%7C+%7C9%2F1&amp;chxp=0&amp;chxr=1,1000,1600,200|2,60,150,20&amp;chxs=0,CC0000,14,-0.5,lt,CC0000,CC0000|1N**+kB,CC0000,14,-0.5,lt,CC0000,CC0000|2,FFFFFF,14,-0.5,lt,FFFFFF,FFFFFF&amp;chxt=</a:t>
            </a:r>
            <a:r>
              <a:rPr lang="de-DE" dirty="0" err="1" smtClean="0"/>
              <a:t>x,y,r&amp;chxtc</a:t>
            </a:r>
            <a:r>
              <a:rPr lang="de-DE" dirty="0" smtClean="0"/>
              <a:t>=0,4|1,4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34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35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190F68-7B3A-D745-B9D0-4B6DD7342A3F}" type="slidenum">
              <a:rPr lang="en-US" sz="1200" baseline="0">
                <a:latin typeface="Arial" charset="0"/>
              </a:rPr>
              <a:pPr/>
              <a:t>36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40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190F68-7B3A-D745-B9D0-4B6DD7342A3F}" type="slidenum">
              <a:rPr lang="en-US" sz="1200" baseline="0">
                <a:latin typeface="Arial" charset="0"/>
              </a:rPr>
              <a:pPr/>
              <a:t>41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42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43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44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45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median: 3.650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2.487</a:t>
            </a:r>
            <a:endParaRPr lang="en-US" dirty="0" smtClean="0"/>
          </a:p>
          <a:p>
            <a:r>
              <a:rPr lang="en-US" dirty="0" smtClean="0"/>
              <a:t>3.777 seconds</a:t>
            </a:r>
            <a:r>
              <a:rPr lang="en-US" baseline="0" dirty="0" smtClean="0"/>
              <a:t> -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/result/120111_0P_2TW4Q/ </a:t>
            </a:r>
            <a:r>
              <a:rPr lang="en-US" dirty="0" smtClean="0"/>
              <a:t> - </a:t>
            </a:r>
            <a:r>
              <a:rPr lang="en-US" baseline="0" dirty="0" smtClean="0"/>
              <a:t>block “.</a:t>
            </a:r>
            <a:r>
              <a:rPr lang="en-US" baseline="0" dirty="0" err="1" smtClean="0"/>
              <a:t>js</a:t>
            </a:r>
            <a:r>
              <a:rPr lang="en-US" baseline="0" dirty="0" smtClean="0"/>
              <a:t>” (it’s not downloaded)</a:t>
            </a:r>
            <a:endParaRPr lang="en-US" dirty="0" smtClean="0"/>
          </a:p>
          <a:p>
            <a:r>
              <a:rPr lang="en-US" dirty="0" smtClean="0"/>
              <a:t>5.471 seconds -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/result/120111_GR_2TW90/</a:t>
            </a:r>
          </a:p>
          <a:p>
            <a:r>
              <a:rPr lang="en-US" dirty="0" err="1" smtClean="0"/>
              <a:t>Alexa</a:t>
            </a:r>
            <a:r>
              <a:rPr lang="en-US" dirty="0" smtClean="0"/>
              <a:t> top 100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wwide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4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Data source: Steve Souders</a:t>
            </a: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2A670-33E3-4199-8139-C48D5089A890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www.flickr.com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devcentre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/108032900/</a:t>
            </a:r>
          </a:p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E64FD-E5ED-4813-AF56-74C0BDDBB979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/mrd00dman/2358726807/</a:t>
            </a:r>
            <a:endParaRPr lang="en-US" sz="1200" i="1" baseline="0" dirty="0" smtClean="0">
              <a:solidFill>
                <a:schemeClr val="bg1"/>
              </a:solidFill>
              <a:effectLst/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4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johnkay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/3539939004/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latin typeface="Trebuchet MS" pitchFamily="34" charset="0"/>
              </a:rPr>
              <a:t>india-nepal-iran</a:t>
            </a:r>
            <a:r>
              <a:rPr lang="en-US" sz="1200" i="1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12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/97657657@N00/1918688483/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5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presley_m</a:t>
            </a:r>
            <a:r>
              <a:rPr lang="pl-PL" sz="1200" i="1" baseline="0" dirty="0" smtClean="0">
                <a:latin typeface="Trebuchet MS" pitchFamily="34" charset="0"/>
              </a:rPr>
              <a:t>/5152304885/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00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nelsoncruz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/431244400/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99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DULLES</a:t>
            </a:r>
            <a:r>
              <a:rPr lang="en-US" baseline="0" dirty="0" smtClean="0"/>
              <a:t> IE9: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/result/131006_2K_HNF/</a:t>
            </a:r>
          </a:p>
          <a:p>
            <a:r>
              <a:rPr lang="en-US" baseline="0" dirty="0" smtClean="0"/>
              <a:t>DULLES CHROME: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/result/131006_ND_HS1/</a:t>
            </a:r>
          </a:p>
          <a:p>
            <a:r>
              <a:rPr lang="en-US" baseline="0" dirty="0" smtClean="0"/>
              <a:t>AMS IE10: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/result/131006_M3_HYF/</a:t>
            </a:r>
          </a:p>
          <a:p>
            <a:r>
              <a:rPr lang="en-US" baseline="0" dirty="0" smtClean="0"/>
              <a:t>AMS CHROME: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/result/131006_61_HYZ/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www.klm.com</a:t>
            </a:r>
            <a:r>
              <a:rPr lang="en-US" dirty="0" smtClean="0"/>
              <a:t>/home/</a:t>
            </a:r>
            <a:r>
              <a:rPr lang="en-US" dirty="0" err="1" smtClean="0"/>
              <a:t>om</a:t>
            </a:r>
            <a:r>
              <a:rPr lang="en-US" dirty="0" smtClean="0"/>
              <a:t>/en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www.klm.com</a:t>
            </a:r>
            <a:r>
              <a:rPr lang="en-US" dirty="0" smtClean="0"/>
              <a:t>/travel/</a:t>
            </a:r>
            <a:r>
              <a:rPr lang="en-US" dirty="0" err="1" smtClean="0"/>
              <a:t>nl_en</a:t>
            </a:r>
            <a:r>
              <a:rPr lang="en-US" dirty="0" smtClean="0"/>
              <a:t>/</a:t>
            </a:r>
            <a:r>
              <a:rPr lang="en-US" dirty="0" err="1" smtClean="0"/>
              <a:t>index.htm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www.klm.com</a:t>
            </a:r>
            <a:r>
              <a:rPr lang="en-US" dirty="0" smtClean="0"/>
              <a:t>/</a:t>
            </a:r>
            <a:r>
              <a:rPr lang="en-US" dirty="0" err="1" smtClean="0"/>
              <a:t>ams</a:t>
            </a:r>
            <a:r>
              <a:rPr lang="en-US" dirty="0" smtClean="0"/>
              <a:t>/</a:t>
            </a:r>
            <a:r>
              <a:rPr lang="en-US" dirty="0" err="1" smtClean="0"/>
              <a:t>mytrip</a:t>
            </a:r>
            <a:r>
              <a:rPr lang="en-US" dirty="0" smtClean="0"/>
              <a:t>/</a:t>
            </a:r>
            <a:r>
              <a:rPr lang="en-US" dirty="0" err="1" smtClean="0"/>
              <a:t>start.xhtml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www.klm.com</a:t>
            </a:r>
            <a:r>
              <a:rPr lang="en-US" dirty="0" smtClean="0"/>
              <a:t>/travel/</a:t>
            </a:r>
            <a:r>
              <a:rPr lang="en-US" dirty="0" err="1" smtClean="0"/>
              <a:t>om_en</a:t>
            </a:r>
            <a:r>
              <a:rPr lang="en-US" dirty="0" smtClean="0"/>
              <a:t>/apps/</a:t>
            </a:r>
            <a:r>
              <a:rPr lang="en-US" dirty="0" err="1" smtClean="0"/>
              <a:t>ebt</a:t>
            </a:r>
            <a:r>
              <a:rPr lang="en-US" dirty="0" smtClean="0"/>
              <a:t>/</a:t>
            </a:r>
            <a:r>
              <a:rPr lang="en-US" dirty="0" err="1" smtClean="0"/>
              <a:t>calendar.htm?application</a:t>
            </a:r>
            <a:r>
              <a:rPr lang="en-US" dirty="0" smtClean="0"/>
              <a:t>=EBT7&amp;country=</a:t>
            </a:r>
            <a:r>
              <a:rPr lang="en-US" dirty="0" err="1" smtClean="0"/>
              <a:t>OM&amp;language</a:t>
            </a:r>
            <a:r>
              <a:rPr lang="en-US" dirty="0" smtClean="0"/>
              <a:t>=</a:t>
            </a:r>
            <a:r>
              <a:rPr lang="en-US" dirty="0" err="1" smtClean="0"/>
              <a:t>en&amp;origin</a:t>
            </a:r>
            <a:r>
              <a:rPr lang="en-US" dirty="0" smtClean="0"/>
              <a:t>=</a:t>
            </a:r>
            <a:r>
              <a:rPr lang="en-US" dirty="0" err="1" smtClean="0"/>
              <a:t>MCT&amp;originType</a:t>
            </a:r>
            <a:r>
              <a:rPr lang="en-US" dirty="0" smtClean="0"/>
              <a:t>=</a:t>
            </a:r>
            <a:r>
              <a:rPr lang="en-US" dirty="0" err="1" smtClean="0"/>
              <a:t>AIRPORT&amp;destination</a:t>
            </a:r>
            <a:r>
              <a:rPr lang="en-US" dirty="0" smtClean="0"/>
              <a:t>=</a:t>
            </a:r>
            <a:r>
              <a:rPr lang="en-US" dirty="0" err="1" smtClean="0"/>
              <a:t>NYC&amp;destinationType</a:t>
            </a:r>
            <a:r>
              <a:rPr lang="en-US" dirty="0" smtClean="0"/>
              <a:t>=</a:t>
            </a:r>
            <a:r>
              <a:rPr lang="en-US" dirty="0" err="1" smtClean="0"/>
              <a:t>CITY&amp;numberOfAdults</a:t>
            </a:r>
            <a:r>
              <a:rPr lang="en-US" dirty="0" smtClean="0"/>
              <a:t>=1&amp;numberOfChildren=0&amp;numberOfInfants=0&amp;cabinClass=</a:t>
            </a:r>
            <a:r>
              <a:rPr lang="en-US" dirty="0" err="1" smtClean="0"/>
              <a:t>M&amp;outboundMonth</a:t>
            </a:r>
            <a:r>
              <a:rPr lang="en-US" dirty="0" smtClean="0"/>
              <a:t>=2013-11&amp;canModify=ORIGIN%2CDESTINATION&amp;pos=</a:t>
            </a:r>
            <a:r>
              <a:rPr lang="en-US" dirty="0" err="1" smtClean="0"/>
              <a:t>OM&amp;view</a:t>
            </a:r>
            <a:r>
              <a:rPr lang="en-US" dirty="0" smtClean="0"/>
              <a:t>=</a:t>
            </a:r>
            <a:r>
              <a:rPr lang="en-US" dirty="0" err="1" smtClean="0"/>
              <a:t>MultiMonthView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43188"/>
            <a:ext cx="8458200" cy="690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move-hpws-20140220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100" b="1" baseline="0" dirty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103578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407"/>
            <a:ext cx="9144000" cy="3046988"/>
          </a:xfr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define “performance”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6576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762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724400"/>
            <a:ext cx="7848600" cy="206405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29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74574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BE </a:t>
            </a:r>
            <a:r>
              <a:rPr lang="en-US" sz="8000" dirty="0" err="1" smtClean="0"/>
              <a:t>vs</a:t>
            </a:r>
            <a:r>
              <a:rPr lang="en-US" sz="8000" dirty="0" smtClean="0"/>
              <a:t> FE</a:t>
            </a:r>
            <a:endParaRPr lang="en-US" sz="8000" dirty="0"/>
          </a:p>
        </p:txBody>
      </p:sp>
      <p:sp>
        <p:nvSpPr>
          <p:cNvPr id="35" name="TextBox 34"/>
          <p:cNvSpPr txBox="1"/>
          <p:nvPr/>
        </p:nvSpPr>
        <p:spPr>
          <a:xfrm>
            <a:off x="228600" y="18288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err="1" smtClean="0">
                <a:latin typeface="+mn-lt"/>
              </a:rPr>
              <a:t>realtor.com</a:t>
            </a:r>
            <a:r>
              <a:rPr lang="en-US" sz="2000" baseline="0" dirty="0">
                <a:latin typeface="+mn-lt"/>
              </a:rPr>
              <a:t>/</a:t>
            </a:r>
            <a:r>
              <a:rPr lang="en-US" sz="2000" baseline="0" dirty="0" err="1">
                <a:latin typeface="+mn-lt"/>
              </a:rPr>
              <a:t>realestateandhomes</a:t>
            </a:r>
            <a:r>
              <a:rPr lang="en-US" sz="2000" baseline="0" dirty="0">
                <a:latin typeface="+mn-lt"/>
              </a:rPr>
              <a:t>-search/Los-</a:t>
            </a:r>
            <a:r>
              <a:rPr lang="en-US" sz="2000" baseline="0" dirty="0" err="1">
                <a:latin typeface="+mn-lt"/>
              </a:rPr>
              <a:t>Gatos_CA</a:t>
            </a:r>
            <a:r>
              <a:rPr lang="en-US" sz="2000" baseline="0" dirty="0">
                <a:latin typeface="+mn-lt"/>
              </a:rPr>
              <a:t>/price-na-</a:t>
            </a:r>
            <a:r>
              <a:rPr lang="en-US" sz="2000" baseline="0" dirty="0" smtClean="0">
                <a:latin typeface="+mn-lt"/>
              </a:rPr>
              <a:t>1500000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8600" y="3406914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err="1">
                <a:latin typeface="+mn-lt"/>
              </a:rPr>
              <a:t>realtor.com</a:t>
            </a:r>
            <a:r>
              <a:rPr lang="en-US" sz="2000" baseline="0" dirty="0">
                <a:latin typeface="+mn-lt"/>
              </a:rPr>
              <a:t>/</a:t>
            </a:r>
            <a:r>
              <a:rPr lang="en-US" sz="2000" baseline="0" dirty="0" err="1">
                <a:latin typeface="+mn-lt"/>
              </a:rPr>
              <a:t>realestateandhomes</a:t>
            </a:r>
            <a:r>
              <a:rPr lang="en-US" sz="2000" baseline="0" dirty="0">
                <a:latin typeface="+mn-lt"/>
              </a:rPr>
              <a:t>-detail/16880-Farley-Rd_Los-Gatos_CA_95032_M29752-31549?row=7</a:t>
            </a:r>
            <a:endParaRPr lang="en-US" sz="2000" baseline="0" dirty="0" smtClean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516249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err="1" smtClean="0">
                <a:latin typeface="+mn-lt"/>
              </a:rPr>
              <a:t>moving.com</a:t>
            </a:r>
            <a:endParaRPr lang="en-US" sz="2000" baseline="0" dirty="0" smtClean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362200"/>
            <a:ext cx="4334256" cy="685800"/>
          </a:xfrm>
          <a:prstGeom prst="rect">
            <a:avLst/>
          </a:prstGeom>
          <a:solidFill>
            <a:srgbClr val="284B98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5800" y="2362200"/>
            <a:ext cx="1408176" cy="685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5800" y="4267200"/>
            <a:ext cx="5513832" cy="685800"/>
          </a:xfrm>
          <a:prstGeom prst="rect">
            <a:avLst/>
          </a:prstGeom>
          <a:solidFill>
            <a:srgbClr val="284B98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5800" y="4267200"/>
            <a:ext cx="795528" cy="685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85800" y="5715000"/>
            <a:ext cx="2139696" cy="685800"/>
          </a:xfrm>
          <a:prstGeom prst="rect">
            <a:avLst/>
          </a:prstGeom>
          <a:solidFill>
            <a:srgbClr val="284B98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5715000"/>
            <a:ext cx="347472" cy="685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95600" y="569589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rgbClr val="8F050A"/>
                </a:solidFill>
                <a:latin typeface="+mn-lt"/>
              </a:rPr>
              <a:t>16%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48400" y="4267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rgbClr val="8F050A"/>
                </a:solidFill>
                <a:latin typeface="+mn-lt"/>
              </a:rPr>
              <a:t>14%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05400" y="2362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rgbClr val="8F050A"/>
                </a:solidFill>
                <a:latin typeface="+mn-lt"/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108508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29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Selenium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</a:t>
            </a:r>
            <a:r>
              <a:rPr lang="en-US" dirty="0" err="1" smtClean="0"/>
              <a:t>mPulse</a:t>
            </a:r>
            <a:r>
              <a:rPr lang="en-US" dirty="0" smtClean="0"/>
              <a:t>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95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25025" y="3543981"/>
            <a:ext cx="838200" cy="3048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 rot="19380000">
            <a:off x="2738251" y="1310214"/>
            <a:ext cx="1153559" cy="699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83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720" cy="71628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6900000">
            <a:off x="8006684" y="1616331"/>
            <a:ext cx="1153559" cy="699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65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76708" y="-1861519"/>
            <a:ext cx="9333267" cy="1244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0076"/>
            <a:ext cx="9144000" cy="4339650"/>
          </a:xfrm>
        </p:spPr>
        <p:txBody>
          <a:bodyPr wrap="square">
            <a:spAutoFit/>
          </a:bodyPr>
          <a:lstStyle/>
          <a:p>
            <a:r>
              <a:rPr lang="en-US" sz="138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best practices</a:t>
            </a:r>
            <a:endParaRPr lang="en-US" sz="138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Make </a:t>
            </a:r>
            <a:r>
              <a:rPr lang="en-AU" sz="5400" dirty="0">
                <a:latin typeface="Trebuchet MS" charset="0"/>
              </a:rPr>
              <a:t>Fewer HTTP Requests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94 HTTP requests, 1551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sz="4400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sz="4400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Sep 1 2013: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JS,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move’s Combo Handler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686800" cy="10187401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http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://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static.move.com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getstatic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getfile.ashx</a:t>
            </a:r>
            <a:endParaRPr lang="en-AU" sz="2400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?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chl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rdc&amp;typ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js&amp;vr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7.2.0.6088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&amp;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fls=core/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/jquery-1.10.2.min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/jquery-migrate-1.2.1.min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jquery.cookie.min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jquery.extensions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jquery.validate.min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jquery.validate.unobtrusive.min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jquery.unobtrusive-ajax.min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customvalidation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/jquery.json-1.3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jquery.ba-hashchange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/legacy/legacy-move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/legacy/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movedialog.min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/namespace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utils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/underscore-min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utils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/storage-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util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movecore,core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/cookie/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cookies,core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/tracking/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edwtracking,core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/tracking/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clientevents,core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/tracking/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dwgtracking,core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/tracking/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omnituretracking,core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/tracking/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comscoretracking,map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hashmapping,core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utils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/hash-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util,core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utils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support,s_code,seo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/_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seoparagraphs,core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ui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bootstrap,core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utils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datepicker.ui,core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/plugins/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zebra_datepicker</a:t>
            </a:r>
            <a:endParaRPr lang="en-AU" sz="2400" dirty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72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embed the content of an HTTP response in place of a URL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AU" dirty="0">
                <a:solidFill>
                  <a:schemeClr val="tx1"/>
                </a:solidFill>
              </a:rPr>
              <a:t>g</a:t>
            </a:r>
            <a:r>
              <a:rPr lang="en-AU" dirty="0" smtClean="0">
                <a:solidFill>
                  <a:schemeClr val="tx1"/>
                </a:solidFill>
              </a:rPr>
              <a:t>ood for small images, scripts, &amp; </a:t>
            </a:r>
            <a:r>
              <a:rPr lang="en-AU" dirty="0" err="1" smtClean="0">
                <a:solidFill>
                  <a:schemeClr val="tx1"/>
                </a:solidFill>
              </a:rPr>
              <a:t>stylesheets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5281" cy="69342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6096000" y="1295400"/>
            <a:ext cx="1828800" cy="4572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92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512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57200"/>
            <a:ext cx="4724400" cy="3631763"/>
          </a:xfrm>
        </p:spPr>
        <p:txBody>
          <a:bodyPr wrap="square">
            <a:spAutoFit/>
          </a:bodyPr>
          <a:lstStyle/>
          <a:p>
            <a:r>
              <a:rPr lang="en-US" sz="11500" dirty="0" smtClean="0">
                <a:solidFill>
                  <a:schemeClr val="bg1"/>
                </a:solidFill>
              </a:rPr>
              <a:t>Fast is Good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krissen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/6340984211/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723549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expiration date determines </a:t>
            </a:r>
            <a:r>
              <a:rPr lang="en-AU" i="1" dirty="0" smtClean="0">
                <a:ea typeface="+mn-ea"/>
              </a:rPr>
              <a:t>freshness</a:t>
            </a:r>
            <a:endParaRPr lang="en-AU" dirty="0" smtClean="0">
              <a:ea typeface="+mn-ea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use </a:t>
            </a:r>
            <a:r>
              <a:rPr lang="en-AU" sz="2800" b="1" i="1" dirty="0" smtClean="0">
                <a:latin typeface="Courier New"/>
                <a:ea typeface="+mn-ea"/>
                <a:cs typeface="Courier New"/>
              </a:rPr>
              <a:t>Expires</a:t>
            </a:r>
            <a:r>
              <a:rPr lang="en-AU" sz="2800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and </a:t>
            </a:r>
            <a:r>
              <a:rPr lang="en-AU" sz="2800" b="1" i="1" dirty="0" smtClean="0">
                <a:latin typeface="Courier New" pitchFamily="49" charset="0"/>
                <a:ea typeface="+mn-ea"/>
                <a:cs typeface="Courier New" pitchFamily="49" charset="0"/>
              </a:rPr>
              <a:t>Cache-Control: max-age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must rev filenames</a:t>
            </a:r>
            <a:endParaRPr lang="en-US" dirty="0" smtClean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10874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: </a:t>
            </a:r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Sat, 13 Sep 2014 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14:57:34 GMT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function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init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() {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667000" y="1203786"/>
            <a:ext cx="1535451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64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3662541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>
                <a:ea typeface="+mn-ea"/>
              </a:rPr>
              <a:t>Apache:</a:t>
            </a:r>
          </a:p>
          <a:p>
            <a:pPr marL="0" indent="0">
              <a:spcBef>
                <a:spcPts val="0"/>
              </a:spcBef>
              <a:defRPr/>
            </a:pPr>
            <a:endParaRPr lang="en-AU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"\.(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png|gif|jpg|js|css|ico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)$"&gt;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ExpiresActive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On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ExpiresDefault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"access plus 10 years"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Header set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ETag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Accept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-Encoding: </a:t>
            </a:r>
            <a:r>
              <a:rPr lang="en-AU" sz="1800" b="1" i="1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gzip,deflate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3</a:t>
            </a:r>
            <a:r>
              <a:rPr lang="en-US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066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Expires: Sat, 13 Sep 2014 14:57:34 GMT</a:t>
            </a: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Content-Encoding: </a:t>
            </a:r>
            <a:r>
              <a:rPr lang="en-AU" sz="1800" b="1" i="1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gzip</a:t>
            </a:r>
            <a:endParaRPr lang="en-AU" sz="1800" b="1" i="1" baseline="0" dirty="0" smtClean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Vary: Accept-Encoding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XmoÛHþ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\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ÿFÖvã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*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wØoq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...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048001" y="3200400"/>
            <a:ext cx="914400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5399038"/>
            <a:ext cx="8229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reduces response size ~70%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use </a:t>
            </a:r>
            <a:r>
              <a:rPr lang="en-AU" sz="2800" b="1" i="1" baseline="0" dirty="0" smtClean="0">
                <a:latin typeface="Courier New"/>
                <a:cs typeface="Courier New"/>
              </a:rPr>
              <a:t>Vary: </a:t>
            </a:r>
            <a:r>
              <a:rPr lang="en-AU" baseline="0" dirty="0" smtClean="0"/>
              <a:t>or </a:t>
            </a:r>
            <a:r>
              <a:rPr lang="en-AU" sz="2800" b="1" i="1" baseline="0" dirty="0" smtClean="0">
                <a:latin typeface="Courier New" pitchFamily="49" charset="0"/>
                <a:cs typeface="Courier New" pitchFamily="49" charset="0"/>
              </a:rPr>
              <a:t>Cache-Control: private</a:t>
            </a:r>
          </a:p>
        </p:txBody>
      </p:sp>
    </p:spTree>
    <p:extLst>
      <p:ext uri="{BB962C8B-B14F-4D97-AF65-F5344CB8AC3E}">
        <p14:creationId xmlns:p14="http://schemas.microsoft.com/office/powerpoint/2010/main" val="152135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1524000"/>
            <a:ext cx="84582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AU" baseline="0" dirty="0" smtClean="0"/>
              <a:t>Apache: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AddOutputFilterByType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DEFLATE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/html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/plain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/xml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css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/x-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font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ttf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/octet-stream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image/x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40692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shard dominant domains</a:t>
            </a:r>
            <a:endParaRPr lang="en-US" sz="5400" dirty="0">
              <a:latin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5905500" cy="3149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5399038"/>
            <a:ext cx="86868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most browsers do 6-connections-per-hostname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IE 6-7 do 2-connections-per-hostname</a:t>
            </a:r>
            <a:endParaRPr lang="en-AU" sz="2800" b="1" i="1" baseline="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6764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72199" y="2362200"/>
            <a:ext cx="207303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1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9718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05599" y="3657600"/>
            <a:ext cx="14907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2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48738" y="2162907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220676" y="2373921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321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9" y="0"/>
            <a:ext cx="394252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2721" y="31259"/>
            <a:ext cx="1101973" cy="615553"/>
            <a:chOff x="4202721" y="31259"/>
            <a:chExt cx="1101973" cy="615553"/>
          </a:xfrm>
        </p:grpSpPr>
        <p:sp>
          <p:nvSpPr>
            <p:cNvPr id="14" name="TextBox 13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4890" y="457198"/>
            <a:ext cx="1101973" cy="615553"/>
            <a:chOff x="4202721" y="31259"/>
            <a:chExt cx="1101973" cy="615553"/>
          </a:xfrm>
        </p:grpSpPr>
        <p:sp>
          <p:nvSpPr>
            <p:cNvPr id="17" name="TextBox 16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46594" y="961287"/>
            <a:ext cx="1101973" cy="615553"/>
            <a:chOff x="4202721" y="31259"/>
            <a:chExt cx="1101973" cy="615553"/>
          </a:xfrm>
        </p:grpSpPr>
        <p:sp>
          <p:nvSpPr>
            <p:cNvPr id="20" name="TextBox 19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3366" y="1332518"/>
            <a:ext cx="1101973" cy="615553"/>
            <a:chOff x="4202721" y="31259"/>
            <a:chExt cx="1101973" cy="615553"/>
          </a:xfrm>
        </p:grpSpPr>
        <p:sp>
          <p:nvSpPr>
            <p:cNvPr id="23" name="TextBox 22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598" y="1733057"/>
            <a:ext cx="1101973" cy="615553"/>
            <a:chOff x="4202721" y="31259"/>
            <a:chExt cx="1101973" cy="615553"/>
          </a:xfrm>
        </p:grpSpPr>
        <p:sp>
          <p:nvSpPr>
            <p:cNvPr id="26" name="TextBox 25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76444" y="2162903"/>
            <a:ext cx="1101973" cy="615553"/>
            <a:chOff x="4202721" y="31259"/>
            <a:chExt cx="1101973" cy="615553"/>
          </a:xfrm>
        </p:grpSpPr>
        <p:sp>
          <p:nvSpPr>
            <p:cNvPr id="29" name="TextBox 28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6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3443" y="2563441"/>
            <a:ext cx="1101973" cy="615553"/>
            <a:chOff x="4202721" y="31259"/>
            <a:chExt cx="1101973" cy="615553"/>
          </a:xfrm>
        </p:grpSpPr>
        <p:sp>
          <p:nvSpPr>
            <p:cNvPr id="32" name="TextBox 3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7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10905" y="2983519"/>
            <a:ext cx="1101973" cy="615553"/>
            <a:chOff x="4202721" y="31259"/>
            <a:chExt cx="1101973" cy="615553"/>
          </a:xfrm>
        </p:grpSpPr>
        <p:sp>
          <p:nvSpPr>
            <p:cNvPr id="35" name="TextBox 34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8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86753" y="3413365"/>
            <a:ext cx="1101973" cy="615553"/>
            <a:chOff x="4202721" y="31259"/>
            <a:chExt cx="1101973" cy="615553"/>
          </a:xfrm>
        </p:grpSpPr>
        <p:sp>
          <p:nvSpPr>
            <p:cNvPr id="38" name="TextBox 37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9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554781" y="3835397"/>
            <a:ext cx="1101973" cy="615553"/>
            <a:chOff x="4202721" y="31259"/>
            <a:chExt cx="1101973" cy="615553"/>
          </a:xfrm>
        </p:grpSpPr>
        <p:sp>
          <p:nvSpPr>
            <p:cNvPr id="62" name="TextBox 6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10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0187" y="4265248"/>
            <a:ext cx="1080476" cy="615553"/>
            <a:chOff x="3425092" y="4288691"/>
            <a:chExt cx="1080476" cy="615553"/>
          </a:xfrm>
        </p:grpSpPr>
        <p:sp>
          <p:nvSpPr>
            <p:cNvPr id="66" name="TextBox 65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33279" y="4681414"/>
            <a:ext cx="1080476" cy="615553"/>
            <a:chOff x="3425092" y="4288691"/>
            <a:chExt cx="1080476" cy="615553"/>
          </a:xfrm>
        </p:grpSpPr>
        <p:sp>
          <p:nvSpPr>
            <p:cNvPr id="69" name="TextBox 68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0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08064" y="6025662"/>
            <a:ext cx="1080476" cy="615553"/>
            <a:chOff x="3425092" y="4288691"/>
            <a:chExt cx="1080476" cy="615553"/>
          </a:xfrm>
        </p:grpSpPr>
        <p:sp>
          <p:nvSpPr>
            <p:cNvPr id="72" name="TextBox 71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59570" y="5603630"/>
            <a:ext cx="1080476" cy="615553"/>
            <a:chOff x="3425092" y="4288691"/>
            <a:chExt cx="1080476" cy="615553"/>
          </a:xfrm>
        </p:grpSpPr>
        <p:sp>
          <p:nvSpPr>
            <p:cNvPr id="81" name="TextBox 80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09129" y="5101493"/>
            <a:ext cx="1080476" cy="615553"/>
            <a:chOff x="3425092" y="4288691"/>
            <a:chExt cx="1080476" cy="615553"/>
          </a:xfrm>
        </p:grpSpPr>
        <p:sp>
          <p:nvSpPr>
            <p:cNvPr id="84" name="TextBox 83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 bwMode="auto">
          <a:xfrm>
            <a:off x="76200" y="2174319"/>
            <a:ext cx="365564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err="1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stairstep</a:t>
            </a:r>
            <a:endParaRPr lang="en-AU" sz="4000" baseline="0" dirty="0">
              <a:solidFill>
                <a:srgbClr val="FF0000"/>
              </a:solidFill>
              <a:effectLst>
                <a:glow rad="762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pattern</a:t>
            </a:r>
          </a:p>
        </p:txBody>
      </p:sp>
    </p:spTree>
    <p:extLst>
      <p:ext uri="{BB962C8B-B14F-4D97-AF65-F5344CB8AC3E}">
        <p14:creationId xmlns:p14="http://schemas.microsoft.com/office/powerpoint/2010/main" val="11693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peterblapps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/838125790/ 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8+, 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FF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3.5+,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4+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168400"/>
            <a:ext cx="7112000" cy="450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81600" y="1676400"/>
            <a:ext cx="1066800" cy="1446550"/>
          </a:xfrm>
        </p:spPr>
        <p:txBody>
          <a:bodyPr>
            <a:spAutoFit/>
          </a:bodyPr>
          <a:lstStyle/>
          <a:p>
            <a:r>
              <a:rPr lang="en-US" sz="880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{</a:t>
            </a:r>
            <a:endParaRPr lang="en-US" sz="880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4114800" y="2140803"/>
            <a:ext cx="144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4800" baseline="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31%</a:t>
            </a:r>
            <a:endParaRPr lang="en-US" sz="4800" baseline="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5278" y="5988558"/>
            <a:ext cx="8001000" cy="584776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75A7EB"/>
                </a:solidFill>
              </a:rPr>
              <a:t>all requests containing “.</a:t>
            </a:r>
            <a:r>
              <a:rPr lang="en-US" dirty="0" err="1" smtClean="0">
                <a:solidFill>
                  <a:srgbClr val="75A7EB"/>
                </a:solidFill>
              </a:rPr>
              <a:t>js</a:t>
            </a:r>
            <a:r>
              <a:rPr lang="en-US" dirty="0" smtClean="0">
                <a:solidFill>
                  <a:srgbClr val="75A7EB"/>
                </a:solidFill>
              </a:rPr>
              <a:t>” are skipped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029497" y="4839810"/>
            <a:ext cx="1587542" cy="11834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5A7EB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970209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tx1"/>
                </a:solidFill>
                <a:cs typeface="Courier New"/>
              </a:rPr>
              <a:t>trends.php</a:t>
            </a:r>
            <a:endParaRPr lang="en-US" sz="2400" i="1" baseline="0" dirty="0" smtClean="0">
              <a:solidFill>
                <a:schemeClr val="tx1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/>
        </p:nvGraphicFramePr>
        <p:xfrm>
          <a:off x="357188" y="1219200"/>
          <a:ext cx="8429627" cy="5394960"/>
        </p:xfrm>
        <a:graphic>
          <a:graphicData uri="http://schemas.openxmlformats.org/drawingml/2006/table">
            <a:tbl>
              <a:tblPr/>
              <a:tblGrid>
                <a:gridCol w="3567831"/>
                <a:gridCol w="1699404"/>
                <a:gridCol w="3162392"/>
              </a:tblGrid>
              <a:tr h="40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JavaScript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Functions Executed before onload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www.aol.com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324 K</a:t>
                      </a: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www.ebay.com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234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www.facebook.com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553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 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www.google.com/search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??%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www.bing.com/search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10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www.msn.com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152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www.myspace.com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248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en.wikipedia.org/wiki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99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www.yahoo.com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381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www.youtube.com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274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56425" y="61547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29%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18050" y="616108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229 K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164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initial payload and execution</a:t>
            </a:r>
          </a:p>
        </p:txBody>
      </p:sp>
    </p:spTree>
    <p:extLst>
      <p:ext uri="{BB962C8B-B14F-4D97-AF65-F5344CB8AC3E}">
        <p14:creationId xmlns:p14="http://schemas.microsoft.com/office/powerpoint/2010/main" val="302592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alphaModFix amt="73000"/>
          </a:blip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035"/>
            <a:ext cx="9144000" cy="923330"/>
          </a:xfrm>
        </p:spPr>
        <p:txBody>
          <a:bodyPr>
            <a:spAutoFit/>
          </a:bodyPr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534400" cy="450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your JavaScript between what's needed to render the page and everything else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defer "everything </a:t>
            </a: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else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"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manually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(Page Speed</a:t>
            </a: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), automatically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(Microsoft Doloto)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without 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blocking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5164491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FD7F82"/>
                </a:solidFill>
              </a:rPr>
              <a:t>blocks other downloads (IE 6-7, images in IE, </a:t>
            </a:r>
            <a:r>
              <a:rPr lang="en-US" sz="3600" dirty="0" err="1" smtClean="0">
                <a:solidFill>
                  <a:srgbClr val="FD7F82"/>
                </a:solidFill>
              </a:rPr>
              <a:t>iframes</a:t>
            </a:r>
            <a:r>
              <a:rPr lang="en-US" sz="36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(IE 6-7)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</p:spTree>
    <p:extLst>
      <p:ext uri="{BB962C8B-B14F-4D97-AF65-F5344CB8AC3E}">
        <p14:creationId xmlns:p14="http://schemas.microsoft.com/office/powerpoint/2010/main" val="67421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4610493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’&gt;&lt;/script&gt;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</a:t>
            </a:r>
            <a:r>
              <a:rPr lang="en-US" sz="36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3600" dirty="0" smtClean="0">
                <a:solidFill>
                  <a:srgbClr val="FD7F82"/>
                </a:solidFill>
              </a:rPr>
              <a:t> parse-execute</a:t>
            </a:r>
          </a:p>
        </p:txBody>
      </p:sp>
    </p:spTree>
    <p:extLst>
      <p:ext uri="{BB962C8B-B14F-4D97-AF65-F5344CB8AC3E}">
        <p14:creationId xmlns:p14="http://schemas.microsoft.com/office/powerpoint/2010/main" val="331891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load scripts </a:t>
            </a:r>
            <a:r>
              <a:rPr lang="en-US" sz="4800" dirty="0" err="1" smtClean="0"/>
              <a:t>async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4856714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(‘script’);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‘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common.js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(‘head’)[0].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parse-execute</a:t>
            </a: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30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2272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3740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i="1" dirty="0" smtClean="0"/>
              <a:t>mobile</a:t>
            </a:r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02855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reduce HTTP requests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219200"/>
            <a:ext cx="8382000" cy="57154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sprites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data: URIs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CSS3: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border-radius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box-shadow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linear-gradient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transform: rotate, scale, skew, translate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Canvas, SVG</a:t>
            </a:r>
          </a:p>
          <a:p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434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0" y="0"/>
            <a:ext cx="9144000" cy="8915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FFFFFF"/>
                </a:solidFill>
                <a:effectLst>
                  <a:glow rad="508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responsive images</a:t>
            </a:r>
            <a:endParaRPr lang="en-US" sz="6000" baseline="0" dirty="0">
              <a:solidFill>
                <a:srgbClr val="FFFFFF"/>
              </a:solidFill>
              <a:effectLst>
                <a:glow rad="508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219200"/>
            <a:ext cx="8686800" cy="52814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resize images based on screen size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example: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Sencha.io</a:t>
            </a: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Src</a:t>
            </a: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UA 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classification: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DeviceAtlas</a:t>
            </a:r>
            <a:endParaRPr lang="en-US" sz="3600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domain </a:t>
            </a:r>
            <a:r>
              <a:rPr lang="en-US" sz="36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sharding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src</a:t>
            </a:r>
            <a:r>
              <a:rPr lang="en-US" b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[1-4].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sencha.io</a:t>
            </a:r>
            <a:endParaRPr lang="en-US" sz="3600" b="1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2400"/>
              </a:spcBef>
            </a:pP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also: </a:t>
            </a:r>
            <a:r>
              <a:rPr lang="en-US" sz="2800" i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http://adaptive-images.com</a:t>
            </a:r>
            <a:r>
              <a:rPr lang="en-US" sz="2800" i="1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spc="-1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github.com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filamentgroup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/Responsive-Images</a:t>
            </a:r>
            <a:endParaRPr lang="en-US" sz="2800" i="1" spc="-1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514600"/>
            <a:ext cx="7924800" cy="10772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&lt;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img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=‘http://</a:t>
            </a:r>
            <a:r>
              <a:rPr lang="en-US" b="1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src.sencha.io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/http://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mydomain.com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logo.gif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’</a:t>
            </a:r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&gt;</a:t>
            </a:r>
            <a:endParaRPr lang="en-US" b="1" baseline="0" dirty="0">
              <a:solidFill>
                <a:schemeClr val="tx1"/>
              </a:solidFill>
              <a:effectLst/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474832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2400657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&lt;!</a:t>
            </a:r>
            <a:r>
              <a:rPr lang="en-US" b="1" dirty="0" err="1">
                <a:solidFill>
                  <a:srgbClr val="000000"/>
                </a:solidFill>
                <a:effectLst/>
                <a:latin typeface="Courier New"/>
                <a:cs typeface="Courier New"/>
              </a:rPr>
              <a:t>doctype</a:t>
            </a: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html&gt;</a:t>
            </a:r>
          </a:p>
          <a:p>
            <a:pPr>
              <a:lnSpc>
                <a:spcPct val="5000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&lt;html manifest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=“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myapp.appcache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”&gt;</a:t>
            </a:r>
            <a:endParaRPr lang="en-US" b="1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r>
              <a:rPr lang="en-US" sz="3600" dirty="0" err="1" smtClean="0">
                <a:solidFill>
                  <a:srgbClr val="000000"/>
                </a:solidFill>
                <a:effectLst/>
              </a:rPr>
              <a:t>myapp.appcache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19200" y="3657600"/>
            <a:ext cx="4038600" cy="2600712"/>
          </a:xfrm>
          <a:prstGeom prst="rect">
            <a:avLst/>
          </a:prstGeom>
          <a:noFill/>
          <a:ln w="4127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 MANIFEST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# Revision: 1.28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/images/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logo.gif</a:t>
            </a:r>
            <a:endParaRPr lang="en-US" sz="2000" b="1" baseline="0" dirty="0" smtClean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NETWORK: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login.html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FALLBACK: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index.html</a:t>
            </a: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offline.html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62484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effectLst/>
                <a:latin typeface="Trebuchet MS" pitchFamily="34" charset="0"/>
              </a:rPr>
              <a:t>Content-Type: text/cache-manifest</a:t>
            </a:r>
            <a:endParaRPr lang="en-US" sz="1600" i="1" baseline="0" dirty="0">
              <a:effectLst/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19200" y="3657600"/>
            <a:ext cx="4038600" cy="25908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79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2045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 gotchas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6712"/>
            <a:ext cx="8534400" cy="4648200"/>
          </a:xfrm>
        </p:spPr>
        <p:txBody>
          <a:bodyPr/>
          <a:lstStyle/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html docs w/ manifest are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404 =&gt; nothing is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size: 5MB+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must rev </a:t>
            </a:r>
            <a:r>
              <a:rPr lang="en-US" sz="3600" dirty="0" smtClean="0">
                <a:solidFill>
                  <a:srgbClr val="000000"/>
                </a:solidFill>
              </a:rPr>
              <a:t>manifest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to update resources</a:t>
            </a:r>
          </a:p>
          <a:p>
            <a:pPr marL="0" indent="0"/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update is served on 2</a:t>
            </a:r>
            <a:r>
              <a:rPr lang="en-US" sz="3600" b="1" baseline="300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 (?!?!)</a:t>
            </a:r>
          </a:p>
          <a:p>
            <a:endParaRPr lang="en-US" sz="3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558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431" y="152400"/>
            <a:ext cx="167640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 </a:t>
            </a:r>
            <a:endParaRPr lang="en-US" baseline="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3826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1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7825" y="152400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is empty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  <a:endParaRPr lang="en-US" baseline="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431" y="3551634"/>
            <a:ext cx="19812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rev manifest </a:t>
            </a:r>
            <a:endParaRPr lang="en-US" baseline="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63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97825" y="3551634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  <a:endParaRPr lang="en-US" baseline="0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70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4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48831" y="3551634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 </a:t>
            </a:r>
            <a:r>
              <a:rPr lang="en-US" b="1" u="sng" baseline="0" dirty="0" smtClean="0">
                <a:latin typeface="+mn-lt"/>
              </a:rPr>
              <a:t>again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 (304)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26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5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00800" y="-152400"/>
            <a:ext cx="2971800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app cache</a:t>
            </a:r>
          </a:p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reload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94" y="4536107"/>
            <a:ext cx="360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91" y="5966774"/>
            <a:ext cx="360000" cy="36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43" y="4064880"/>
            <a:ext cx="360000" cy="36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99" y="688462"/>
            <a:ext cx="360000" cy="36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50" y="2103327"/>
            <a:ext cx="360000" cy="36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10" y="2560230"/>
            <a:ext cx="360000" cy="36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52" y="4088583"/>
            <a:ext cx="360000" cy="36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102" y="4545190"/>
            <a:ext cx="360000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45" y="4089174"/>
            <a:ext cx="360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73438" y="4568746"/>
            <a:ext cx="441710" cy="3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00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62000" y="0"/>
            <a:ext cx="11531349" cy="6858000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152400" y="1447800"/>
            <a:ext cx="91440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/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window.applicationCache.addEventListener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('</a:t>
            </a:r>
            <a:r>
              <a:rPr lang="en-US" sz="2800" b="1" spc="-160" baseline="0" dirty="0" err="1">
                <a:solidFill>
                  <a:srgbClr val="FF6600"/>
                </a:solidFill>
                <a:effectLst/>
                <a:latin typeface="Courier New"/>
                <a:cs typeface="Courier New"/>
              </a:rPr>
              <a:t>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', </a:t>
            </a:r>
            <a:endParaRPr lang="en-US" sz="2800" b="1" spc="-160" baseline="0" dirty="0" smtClean="0">
              <a:solidFill>
                <a:schemeClr val="tx1"/>
              </a:solidFill>
              <a:effectLst/>
              <a:latin typeface="Courier New"/>
              <a:cs typeface="Courier New"/>
            </a:endParaRP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function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(e) {</a:t>
            </a:r>
            <a:b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</a:b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 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if (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window.applicationCache.status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==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)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{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if ( confirm(“Load new content?”) ) {</a:t>
            </a:r>
          </a:p>
          <a:p>
            <a:pPr marL="0" indent="0"/>
            <a:r>
              <a:rPr lang="en-US" sz="2600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600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...</a:t>
            </a:r>
          </a:p>
          <a:p>
            <a:pPr marL="0" indent="0"/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 smtClean="0">
                <a:solidFill>
                  <a:schemeClr val="tx1"/>
                </a:solidFill>
                <a:effectLst/>
                <a:cs typeface="Courier New"/>
              </a:rPr>
              <a:t>http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://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www.webdirections.org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/blog/get-offline/</a:t>
            </a:r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http://www.html5rocks.com/en/tutorials/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appcache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/beginner/</a:t>
            </a:r>
            <a:endParaRPr lang="en-US" sz="2000" i="1" baseline="0" dirty="0" smtClean="0">
              <a:solidFill>
                <a:schemeClr val="tx1"/>
              </a:solidFill>
              <a:effectLst/>
              <a:cs typeface="Courier New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load twice workaround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206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457200" y="0"/>
            <a:ext cx="10312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16683" cy="4648200"/>
          </a:xfrm>
        </p:spPr>
        <p:txBody>
          <a:bodyPr/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window.localStorage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removeItem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clear()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sessionStorage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 popular browsers, 5MB max</a:t>
            </a:r>
          </a:p>
          <a:p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http://dev.w3</a:t>
            </a: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.org/html5/</a:t>
            </a:r>
            <a:r>
              <a:rPr lang="en-US" sz="28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webstorage</a:t>
            </a:r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http://diveintohtml5.org/</a:t>
            </a:r>
            <a:r>
              <a:rPr lang="en-US" sz="28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storage.html</a:t>
            </a:r>
            <a:endParaRPr lang="en-US" sz="28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7651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3000"/>
                    </a14:imgEffect>
                    <a14:imgEffect>
                      <a14:brightnessContrast bright="-26000" contras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0" y="0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</a:rPr>
              <a:t> as cache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86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doc: write JS &amp; CSS blocks to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&lt;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&gt;(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function()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{.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..</a:t>
            </a:r>
            <a:r>
              <a:rPr lang="en-US" sz="2000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set cookie with entries &amp; version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MRES=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-0yDUQJ03U8Hjija: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4EaJoFuDoX0iloI:...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later docs: read JS &amp; CSS from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document.write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 </a:t>
            </a:r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localStorage.getItem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 );</a:t>
            </a:r>
            <a:r>
              <a:rPr lang="en-US" sz="2000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1464"/>
              </a:spcBef>
            </a:pP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/blog/2011/03/28/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storager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-case-study-bing-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google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73028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7066"/>
            <a:ext cx="10591800" cy="68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17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0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 (JavaScript)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2942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6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souders@google.com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/docs/move-hpws-20140220.pptx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Performance Analysis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516312"/>
              </p:ext>
            </p:extLst>
          </p:nvPr>
        </p:nvGraphicFramePr>
        <p:xfrm>
          <a:off x="457200" y="1676400"/>
          <a:ext cx="8275098" cy="2440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8600"/>
                <a:gridCol w="1153451"/>
                <a:gridCol w="1198166"/>
                <a:gridCol w="878655"/>
                <a:gridCol w="1006226"/>
              </a:tblGrid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URL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PLT (</a:t>
                      </a:r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secs</a:t>
                      </a:r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Speed Index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Reqs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Size (MB)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realestateandhomes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-search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4.7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3706</a:t>
                      </a: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145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realestateandhomes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-detail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2708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134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moving.com</a:t>
                      </a: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1360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52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60960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baseline="0" dirty="0" smtClean="0">
                <a:solidFill>
                  <a:srgbClr val="FF6600"/>
                </a:solidFill>
                <a:latin typeface="Trebuchet MS" pitchFamily="34" charset="0"/>
              </a:rPr>
              <a:t>IE9: </a:t>
            </a:r>
            <a:r>
              <a:rPr lang="en-US" sz="2000" i="1" baseline="0" dirty="0" err="1" smtClean="0">
                <a:solidFill>
                  <a:srgbClr val="FF66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6600"/>
                </a:solidFill>
                <a:latin typeface="Trebuchet MS" pitchFamily="34" charset="0"/>
              </a:rPr>
              <a:t>/result/140220_TA_1FJ/</a:t>
            </a:r>
            <a:endParaRPr lang="en-US" sz="2000" i="1" baseline="0" dirty="0" smtClean="0">
              <a:solidFill>
                <a:srgbClr val="FF6600"/>
              </a:solidFill>
              <a:latin typeface="Trebuchet MS" pitchFamily="34" charset="0"/>
            </a:endParaRPr>
          </a:p>
          <a:p>
            <a:r>
              <a:rPr lang="en-US" sz="2000" i="1" baseline="0" dirty="0" smtClean="0">
                <a:solidFill>
                  <a:srgbClr val="FF6600"/>
                </a:solidFill>
                <a:latin typeface="Trebuchet MS" pitchFamily="34" charset="0"/>
              </a:rPr>
              <a:t>Chrome</a:t>
            </a:r>
            <a:r>
              <a:rPr lang="en-US" sz="2000" i="1" baseline="0" dirty="0">
                <a:solidFill>
                  <a:srgbClr val="FF6600"/>
                </a:solidFill>
                <a:latin typeface="Trebuchet MS" pitchFamily="34" charset="0"/>
              </a:rPr>
              <a:t>: </a:t>
            </a:r>
            <a:r>
              <a:rPr lang="en-US" sz="2000" i="1" baseline="0" dirty="0" err="1" smtClean="0">
                <a:solidFill>
                  <a:srgbClr val="FF66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6600"/>
                </a:solidFill>
                <a:latin typeface="Trebuchet MS" pitchFamily="34" charset="0"/>
              </a:rPr>
              <a:t>/result/140220_JS_1FR/</a:t>
            </a:r>
          </a:p>
        </p:txBody>
      </p:sp>
    </p:spTree>
    <p:extLst>
      <p:ext uri="{BB962C8B-B14F-4D97-AF65-F5344CB8AC3E}">
        <p14:creationId xmlns:p14="http://schemas.microsoft.com/office/powerpoint/2010/main" val="3541680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086827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6096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realtor.com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realestateandhomes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-search/Los-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Gatos_CA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/price-na-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1500000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15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-1"/>
            <a:ext cx="9144000" cy="7086827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6553200"/>
            <a:ext cx="6096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realtor.com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realestateandhomes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-search/Los-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Gatos_CA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/price-na-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1500000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156" y="762000"/>
            <a:ext cx="830324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 TTFB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combine scripts,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stylesheets</a:t>
            </a:r>
            <a:endParaRPr lang="en-US" sz="4000" baseline="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first image faster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add Expires header (&gt; 30 </a:t>
            </a:r>
            <a:r>
              <a:rPr lang="en-US" sz="4000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mins</a:t>
            </a: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create CSS sprites</a:t>
            </a:r>
          </a:p>
          <a:p>
            <a:pPr>
              <a:spcAft>
                <a:spcPts val="600"/>
              </a:spcAft>
            </a:pPr>
            <a:r>
              <a:rPr lang="en-US" sz="4000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 domain</a:t>
            </a:r>
          </a:p>
        </p:txBody>
      </p:sp>
    </p:spTree>
    <p:extLst>
      <p:ext uri="{BB962C8B-B14F-4D97-AF65-F5344CB8AC3E}">
        <p14:creationId xmlns:p14="http://schemas.microsoft.com/office/powerpoint/2010/main" val="2951932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38911</TotalTime>
  <Words>3800</Words>
  <Application>Microsoft Macintosh PowerPoint</Application>
  <PresentationFormat>On-screen Show (4:3)</PresentationFormat>
  <Paragraphs>635</Paragraphs>
  <Slides>75</Slides>
  <Notes>47</Notes>
  <HiddenSlides>21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2005_external2_ppt</vt:lpstr>
      <vt:lpstr>PowerPoint Presentation</vt:lpstr>
      <vt:lpstr>PowerPoint Presentation</vt:lpstr>
      <vt:lpstr>PowerPoint Presentation</vt:lpstr>
      <vt:lpstr>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define “performance”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BE vs FE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best practices</vt:lpstr>
      <vt:lpstr>14 Rules</vt:lpstr>
      <vt:lpstr>PowerPoint Presentation</vt:lpstr>
      <vt:lpstr>Make Fewer HTTP Requests</vt:lpstr>
      <vt:lpstr>combine JS, CSS</vt:lpstr>
      <vt:lpstr>move’s Combo Handler</vt:lpstr>
      <vt:lpstr>inline resources (data: URLs)</vt:lpstr>
      <vt:lpstr>CSS sprites</vt:lpstr>
      <vt:lpstr>PowerPoint Presentation</vt:lpstr>
      <vt:lpstr>Add an Expires Header</vt:lpstr>
      <vt:lpstr>Add an Expires Header</vt:lpstr>
      <vt:lpstr>gzip components</vt:lpstr>
      <vt:lpstr>gzip components</vt:lpstr>
      <vt:lpstr>shard dominant domains</vt:lpstr>
      <vt:lpstr>PowerPoint Presentation</vt:lpstr>
      <vt:lpstr>PowerPoint Presentation</vt:lpstr>
      <vt:lpstr>PowerPoint Presentation</vt:lpstr>
      <vt:lpstr>scripts block</vt:lpstr>
      <vt:lpstr>PowerPoint Presentation</vt:lpstr>
      <vt:lpstr>PowerPoint Presentation</vt:lpstr>
      <vt:lpstr>initial payload and execution</vt:lpstr>
      <vt:lpstr>splitting the initial payload</vt:lpstr>
      <vt:lpstr>1995: scripts in HEAD</vt:lpstr>
      <vt:lpstr>2007: move scripts to bottom</vt:lpstr>
      <vt:lpstr>load scripts async</vt:lpstr>
      <vt:lpstr>GMail Mobile</vt:lpstr>
      <vt:lpstr>ControlJS a JavaScript module for making scripts load faster</vt:lpstr>
      <vt:lpstr>ControlJS a JavaScript module for making scripts load faster</vt:lpstr>
      <vt:lpstr>mobile  best practices</vt:lpstr>
      <vt:lpstr>reduce HTTP requests</vt:lpstr>
      <vt:lpstr>PowerPoint Presentation</vt:lpstr>
      <vt:lpstr>app cache</vt:lpstr>
      <vt:lpstr>app cache gotchas</vt:lpstr>
      <vt:lpstr>PowerPoint Presentation</vt:lpstr>
      <vt:lpstr>PowerPoint Presentation</vt:lpstr>
      <vt:lpstr>localStorage</vt:lpstr>
      <vt:lpstr>localStorage as cache</vt:lpstr>
      <vt:lpstr>PowerPoint Presentation</vt:lpstr>
      <vt:lpstr>PowerPoint Presentation</vt:lpstr>
      <vt:lpstr>takeaways</vt:lpstr>
      <vt:lpstr>PowerPoint Presentation</vt:lpstr>
      <vt:lpstr>PowerPoint Presentation</vt:lpstr>
      <vt:lpstr>Performance Analysis</vt:lpstr>
      <vt:lpstr>PowerPoint Presentation</vt:lpstr>
      <vt:lpstr>PowerPoint Presentation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1708</cp:revision>
  <cp:lastPrinted>2013-09-13T04:42:27Z</cp:lastPrinted>
  <dcterms:created xsi:type="dcterms:W3CDTF">2007-04-05T16:49:12Z</dcterms:created>
  <dcterms:modified xsi:type="dcterms:W3CDTF">2014-02-20T18:17:08Z</dcterms:modified>
</cp:coreProperties>
</file>