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1" r:id="rId2"/>
    <p:sldId id="309" r:id="rId3"/>
    <p:sldId id="260" r:id="rId4"/>
    <p:sldId id="294" r:id="rId5"/>
    <p:sldId id="259" r:id="rId6"/>
    <p:sldId id="275" r:id="rId7"/>
    <p:sldId id="310" r:id="rId8"/>
    <p:sldId id="265" r:id="rId9"/>
    <p:sldId id="293" r:id="rId10"/>
    <p:sldId id="267" r:id="rId11"/>
    <p:sldId id="282" r:id="rId12"/>
    <p:sldId id="287" r:id="rId13"/>
    <p:sldId id="306" r:id="rId14"/>
    <p:sldId id="307" r:id="rId15"/>
    <p:sldId id="305" r:id="rId16"/>
    <p:sldId id="313" r:id="rId17"/>
    <p:sldId id="258" r:id="rId18"/>
    <p:sldId id="312" r:id="rId19"/>
    <p:sldId id="284" r:id="rId20"/>
    <p:sldId id="30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7071F"/>
    <a:srgbClr val="C10516"/>
    <a:srgbClr val="155FD5"/>
    <a:srgbClr val="E36E1E"/>
    <a:srgbClr val="247374"/>
    <a:srgbClr val="2DE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84" autoAdjust="0"/>
  </p:normalViewPr>
  <p:slideViewPr>
    <p:cSldViewPr snapToObjects="1">
      <p:cViewPr varScale="1">
        <p:scale>
          <a:sx n="114" d="100"/>
          <a:sy n="114" d="100"/>
        </p:scale>
        <p:origin x="-928"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22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EF266-803A-3F49-B49F-7FC9775498FB}" type="datetimeFigureOut">
              <a:rPr lang="en-US" smtClean="0"/>
              <a:t>6/17/13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ED7DD-6AA5-5C4B-832C-B3F8DB2DCFD7}" type="slidenum">
              <a:rPr lang="en-US" smtClean="0"/>
              <a:t>‹#›</a:t>
            </a:fld>
            <a:endParaRPr lang="en-US"/>
          </a:p>
        </p:txBody>
      </p:sp>
    </p:spTree>
    <p:extLst>
      <p:ext uri="{BB962C8B-B14F-4D97-AF65-F5344CB8AC3E}">
        <p14:creationId xmlns:p14="http://schemas.microsoft.com/office/powerpoint/2010/main" val="33048055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pauldineen</a:t>
            </a:r>
            <a:r>
              <a:rPr lang="en-US" dirty="0" smtClean="0"/>
              <a:t>/2122384796/</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megowan.wordpress.com</a:t>
            </a:r>
            <a:r>
              <a:rPr lang="en-US" dirty="0" smtClean="0"/>
              <a:t>/2011/01/04/the-secret-objectives-of-queues/</a:t>
            </a:r>
          </a:p>
          <a:p>
            <a:r>
              <a:rPr lang="en-US" dirty="0" smtClean="0"/>
              <a:t>Waiting less than expected makes people happier.</a:t>
            </a:r>
          </a:p>
          <a:p>
            <a:r>
              <a:rPr lang="en-US" dirty="0" smtClean="0"/>
              <a:t>     =&gt; so Disney overestimates the wait time</a:t>
            </a:r>
          </a:p>
          <a:p>
            <a:r>
              <a:rPr lang="en-US" dirty="0" smtClean="0"/>
              <a:t>And people are more concerned about the LENGTH</a:t>
            </a:r>
            <a:r>
              <a:rPr lang="en-US" baseline="0" dirty="0" smtClean="0"/>
              <a:t> of a line than how fast it moves.</a:t>
            </a:r>
          </a:p>
          <a:p>
            <a:r>
              <a:rPr lang="en-US" baseline="0" dirty="0" smtClean="0"/>
              <a:t>    =&gt; so Disney hides the length of lines by wrapping them around buildings</a:t>
            </a:r>
          </a:p>
          <a:p>
            <a:endParaRPr lang="en-US" dirty="0" smtClean="0"/>
          </a:p>
          <a:p>
            <a:r>
              <a:rPr lang="en-US" dirty="0" smtClean="0"/>
              <a:t>“Disney…overestimates times for rides.”</a:t>
            </a:r>
          </a:p>
          <a:p>
            <a:r>
              <a:rPr lang="en-US" dirty="0" smtClean="0"/>
              <a:t>“beating expectations buoys our mood.”</a:t>
            </a:r>
          </a:p>
          <a:p>
            <a:r>
              <a:rPr lang="en-US" dirty="0" smtClean="0"/>
              <a:t>“people who wait less than they anticipated leave happier than those who wait longer than expected”</a:t>
            </a:r>
          </a:p>
          <a:p>
            <a:r>
              <a:rPr lang="en-US" dirty="0" smtClean="0"/>
              <a:t>“we are more concerned with how long a line is than how fast it’s moving. Given a choice between a slow-moving short line and a fast-moving long one, we will often opt for the former, even if the waits are identical. (This is why Disney hides the lengths of its lines by wrapping them around buildings and using serpentine queues.)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12</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laughingsquid</a:t>
            </a:r>
            <a:r>
              <a:rPr lang="en-US" dirty="0" smtClean="0"/>
              <a:t>/2744068499/</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14</a:t>
            </a:fld>
            <a:endParaRPr lang="en-US"/>
          </a:p>
        </p:txBody>
      </p:sp>
    </p:spTree>
    <p:extLst>
      <p:ext uri="{BB962C8B-B14F-4D97-AF65-F5344CB8AC3E}">
        <p14:creationId xmlns:p14="http://schemas.microsoft.com/office/powerpoint/2010/main" val="148341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calamity_hane</a:t>
            </a:r>
            <a:r>
              <a:rPr lang="en-US" dirty="0" smtClean="0"/>
              <a:t>/4655070224/</a:t>
            </a:r>
          </a:p>
          <a:p>
            <a:r>
              <a:rPr lang="en-US" dirty="0" smtClean="0"/>
              <a:t>Customers</a:t>
            </a:r>
            <a:r>
              <a:rPr lang="en-US" baseline="0" dirty="0" smtClean="0"/>
              <a:t> thought it was impossible for a machine to count change accurately at such a high rate.</a:t>
            </a:r>
          </a:p>
          <a:p>
            <a:r>
              <a:rPr lang="en-US" baseline="0" dirty="0" smtClean="0"/>
              <a:t>  =&gt; Displayed results at a slower rate.</a:t>
            </a:r>
          </a:p>
          <a:p>
            <a:r>
              <a:rPr lang="en-US" dirty="0" smtClean="0"/>
              <a:t>  =&gt;</a:t>
            </a:r>
            <a:r>
              <a:rPr lang="en-US" baseline="0" dirty="0" smtClean="0"/>
              <a:t> Sound of change counting is a recording.</a:t>
            </a:r>
          </a:p>
          <a:p>
            <a:endParaRPr lang="en-US" dirty="0" smtClean="0"/>
          </a:p>
          <a:p>
            <a:r>
              <a:rPr lang="en-US" dirty="0" smtClean="0"/>
              <a:t>The machine is able to calculate the total change deposited almost instantly. Yet, during testing the company learned that consumers did not trust the machines. Customers though it was impossible for a machine to count change accurately at such a high rate.</a:t>
            </a:r>
          </a:p>
          <a:p>
            <a:r>
              <a:rPr lang="en-US" dirty="0" smtClean="0"/>
              <a:t>Faced with the issues of trust and preconceived expectations of necessary effort, the company began to rework the user experience.</a:t>
            </a:r>
          </a:p>
          <a:p>
            <a:r>
              <a:rPr lang="en-US" dirty="0" smtClean="0"/>
              <a:t>The solution was fairly simple. The machine still counted at the same pace but displayed the results at a significantly slower rate. In fact, the sound of change working the way through the machine is just a recording that is played through a speaker.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15</a:t>
            </a:fld>
            <a:endParaRPr lang="en-US"/>
          </a:p>
        </p:txBody>
      </p:sp>
    </p:spTree>
    <p:extLst>
      <p:ext uri="{BB962C8B-B14F-4D97-AF65-F5344CB8AC3E}">
        <p14:creationId xmlns:p14="http://schemas.microsoft.com/office/powerpoint/2010/main" val="133404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calamity_hane</a:t>
            </a:r>
            <a:r>
              <a:rPr lang="en-US" dirty="0" smtClean="0"/>
              <a:t>/4655070224/</a:t>
            </a:r>
          </a:p>
          <a:p>
            <a:r>
              <a:rPr lang="en-US" dirty="0" smtClean="0"/>
              <a:t>Customers</a:t>
            </a:r>
            <a:r>
              <a:rPr lang="en-US" baseline="0" dirty="0" smtClean="0"/>
              <a:t> thought it was impossible for a machine to count change accurately at such a high rate.</a:t>
            </a:r>
          </a:p>
          <a:p>
            <a:r>
              <a:rPr lang="en-US" baseline="0" dirty="0" smtClean="0"/>
              <a:t>  =&gt; Displayed results at a slower rate.</a:t>
            </a:r>
          </a:p>
          <a:p>
            <a:r>
              <a:rPr lang="en-US" dirty="0" smtClean="0"/>
              <a:t>  =&gt;</a:t>
            </a:r>
            <a:r>
              <a:rPr lang="en-US" baseline="0" dirty="0" smtClean="0"/>
              <a:t> Sound of change counting is a recording.</a:t>
            </a:r>
          </a:p>
          <a:p>
            <a:endParaRPr lang="en-US" dirty="0" smtClean="0"/>
          </a:p>
          <a:p>
            <a:r>
              <a:rPr lang="en-US" dirty="0" smtClean="0"/>
              <a:t>The machine is able to calculate the total change deposited almost instantly. Yet, during testing the company learned that consumers did not trust the machines. Customers though it was impossible for a machine to count change accurately at such a high rate.</a:t>
            </a:r>
          </a:p>
          <a:p>
            <a:r>
              <a:rPr lang="en-US" dirty="0" smtClean="0"/>
              <a:t>Faced with the issues of trust and preconceived expectations of necessary effort, the company began to rework the user experience.</a:t>
            </a:r>
          </a:p>
          <a:p>
            <a:r>
              <a:rPr lang="en-US" dirty="0" smtClean="0"/>
              <a:t>The solution was fairly simple. The machine still counted at the same pace but displayed the results at a significantly slower rate. In fact, the sound of change working the way through the machine is just a recording that is played through a speaker.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16</a:t>
            </a:fld>
            <a:endParaRPr lang="en-US"/>
          </a:p>
        </p:txBody>
      </p:sp>
    </p:spTree>
    <p:extLst>
      <p:ext uri="{BB962C8B-B14F-4D97-AF65-F5344CB8AC3E}">
        <p14:creationId xmlns:p14="http://schemas.microsoft.com/office/powerpoint/2010/main" val="133404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still another surprising finding from our study: a strong correlation between perceived download time and whether users successfully completed their tasks on a site.”</a:t>
            </a:r>
          </a:p>
          <a:p>
            <a:r>
              <a:rPr lang="en-US" dirty="0" smtClean="0"/>
              <a:t>“when people accomplish what they set out to do on a site, they perceive that site to be fast.”</a:t>
            </a:r>
          </a:p>
          <a:p>
            <a:r>
              <a:rPr lang="en-US" dirty="0" smtClean="0"/>
              <a:t>“When users are complaining about the download speed of your site, what are they actually complaining about? Are you better off making the site load faster or ensuring that users complete their tasks?”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17</a:t>
            </a:fld>
            <a:endParaRPr lang="en-US"/>
          </a:p>
        </p:txBody>
      </p:sp>
    </p:spTree>
    <p:extLst>
      <p:ext uri="{BB962C8B-B14F-4D97-AF65-F5344CB8AC3E}">
        <p14:creationId xmlns:p14="http://schemas.microsoft.com/office/powerpoint/2010/main" val="3287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still another surprising finding from our study: a strong correlation between perceived download time and whether users successfully completed their tasks on a site.”</a:t>
            </a:r>
          </a:p>
          <a:p>
            <a:r>
              <a:rPr lang="en-US" dirty="0" smtClean="0"/>
              <a:t>“when people accomplish what they set out to do on a site, they perceive that site to be fast.”</a:t>
            </a:r>
          </a:p>
          <a:p>
            <a:r>
              <a:rPr lang="en-US" dirty="0" smtClean="0"/>
              <a:t>“When users are complaining about the download speed of your site, what are they actually complaining about? Are you better off making the site load faster or ensuring that users complete their tasks?”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18</a:t>
            </a:fld>
            <a:endParaRPr lang="en-US"/>
          </a:p>
        </p:txBody>
      </p:sp>
    </p:spTree>
    <p:extLst>
      <p:ext uri="{BB962C8B-B14F-4D97-AF65-F5344CB8AC3E}">
        <p14:creationId xmlns:p14="http://schemas.microsoft.com/office/powerpoint/2010/main" val="32877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http://</a:t>
            </a:r>
            <a:r>
              <a:rPr lang="pl-PL" dirty="0" err="1" smtClean="0"/>
              <a:t>www.flickr.com</a:t>
            </a:r>
            <a:r>
              <a:rPr lang="pl-PL" dirty="0" smtClean="0"/>
              <a:t>/</a:t>
            </a:r>
            <a:r>
              <a:rPr lang="pl-PL" dirty="0" err="1" smtClean="0"/>
              <a:t>photos</a:t>
            </a:r>
            <a:r>
              <a:rPr lang="pl-PL" dirty="0" smtClean="0"/>
              <a:t>/66176388@N00/3804806568/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19</a:t>
            </a:fld>
            <a:endParaRPr lang="en-US"/>
          </a:p>
        </p:txBody>
      </p:sp>
    </p:spTree>
    <p:extLst>
      <p:ext uri="{BB962C8B-B14F-4D97-AF65-F5344CB8AC3E}">
        <p14:creationId xmlns:p14="http://schemas.microsoft.com/office/powerpoint/2010/main" val="55382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thomaspluck.com</a:t>
            </a:r>
            <a:r>
              <a:rPr lang="en-US" dirty="0" smtClean="0"/>
              <a:t>/2008/07/24/80s-trash-of-the-week-night-shift-2/</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20</a:t>
            </a:fld>
            <a:endParaRPr lang="en-US"/>
          </a:p>
        </p:txBody>
      </p:sp>
    </p:spTree>
    <p:extLst>
      <p:ext uri="{BB962C8B-B14F-4D97-AF65-F5344CB8AC3E}">
        <p14:creationId xmlns:p14="http://schemas.microsoft.com/office/powerpoint/2010/main" val="199936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/photos/35094885@N08/4390813150/in/photolist-7G14M1-d6BXUy</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a:t>
            </a:fld>
            <a:endParaRPr lang="en-US"/>
          </a:p>
        </p:txBody>
      </p:sp>
    </p:spTree>
    <p:extLst>
      <p:ext uri="{BB962C8B-B14F-4D97-AF65-F5344CB8AC3E}">
        <p14:creationId xmlns:p14="http://schemas.microsoft.com/office/powerpoint/2010/main" val="83858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escapefromyonkers</a:t>
            </a:r>
            <a:r>
              <a:rPr lang="en-US" dirty="0" smtClean="0"/>
              <a:t>/4847397650/</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4</a:t>
            </a:fld>
            <a:endParaRPr lang="en-US"/>
          </a:p>
        </p:txBody>
      </p:sp>
    </p:spTree>
    <p:extLst>
      <p:ext uri="{BB962C8B-B14F-4D97-AF65-F5344CB8AC3E}">
        <p14:creationId xmlns:p14="http://schemas.microsoft.com/office/powerpoint/2010/main" val="405325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6</a:t>
            </a:fld>
            <a:endParaRPr lang="en-US"/>
          </a:p>
        </p:txBody>
      </p:sp>
    </p:spTree>
    <p:extLst>
      <p:ext uri="{BB962C8B-B14F-4D97-AF65-F5344CB8AC3E}">
        <p14:creationId xmlns:p14="http://schemas.microsoft.com/office/powerpoint/2010/main" val="20504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7</a:t>
            </a:fld>
            <a:endParaRPr lang="en-US"/>
          </a:p>
        </p:txBody>
      </p:sp>
    </p:spTree>
    <p:extLst>
      <p:ext uri="{BB962C8B-B14F-4D97-AF65-F5344CB8AC3E}">
        <p14:creationId xmlns:p14="http://schemas.microsoft.com/office/powerpoint/2010/main" val="331338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dougww</a:t>
            </a:r>
            <a:r>
              <a:rPr lang="en-US" dirty="0" smtClean="0"/>
              <a:t>/2608181637/</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8</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hdz</a:t>
            </a:r>
            <a:r>
              <a:rPr lang="en-US" dirty="0" smtClean="0"/>
              <a:t>/8292495879/</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9</a:t>
            </a:fld>
            <a:endParaRPr lang="en-US"/>
          </a:p>
        </p:txBody>
      </p:sp>
    </p:spTree>
    <p:extLst>
      <p:ext uri="{BB962C8B-B14F-4D97-AF65-F5344CB8AC3E}">
        <p14:creationId xmlns:p14="http://schemas.microsoft.com/office/powerpoint/2010/main" val="2473674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www.asktog.com</a:t>
            </a:r>
            <a:r>
              <a:rPr lang="en-US" dirty="0" smtClean="0"/>
              <a:t>/basics/03Performance.html</a:t>
            </a:r>
          </a:p>
          <a:p>
            <a:r>
              <a:rPr lang="en-US" dirty="0" smtClean="0"/>
              <a:t>A classic example occurred in the 1930s in New York City, where "users" in a large new high-rise office building consistently complained about the wait times at the elevators. Engineers consulted concluded that there was no way to either speed up the elevators or to increase the number or capacity of the elevators. A designer was then called in, and he was able to solve the problem.</a:t>
            </a:r>
          </a:p>
          <a:p>
            <a:r>
              <a:rPr lang="en-US" dirty="0" smtClean="0"/>
              <a:t>What the designer understood was that the real problem was not that wait time was too long, but that the wait time was perceived as too long. The designer solved the perception problem by placing floor-to-ceiling mirrors all around the elevator lobbies. People now engaged in looking at themselves and in surreptitiously looking at others, through the bounce off multiple mirrors. Their minds were fully occupied and time flew by.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10</a:t>
            </a:fld>
            <a:endParaRPr lang="en-US"/>
          </a:p>
        </p:txBody>
      </p:sp>
    </p:spTree>
    <p:extLst>
      <p:ext uri="{BB962C8B-B14F-4D97-AF65-F5344CB8AC3E}">
        <p14:creationId xmlns:p14="http://schemas.microsoft.com/office/powerpoint/2010/main" val="98375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www.medialifemagazine.com</a:t>
            </a:r>
            <a:r>
              <a:rPr lang="en-US" dirty="0" smtClean="0"/>
              <a:t>/your-clients-message-rising-to-the-top/</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11</a:t>
            </a:fld>
            <a:endParaRPr lang="en-US"/>
          </a:p>
        </p:txBody>
      </p:sp>
    </p:spTree>
    <p:extLst>
      <p:ext uri="{BB962C8B-B14F-4D97-AF65-F5344CB8AC3E}">
        <p14:creationId xmlns:p14="http://schemas.microsoft.com/office/powerpoint/2010/main" val="34486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280"/>
            <a:ext cx="7772400" cy="4524315"/>
          </a:xfrm>
        </p:spPr>
        <p:txBody>
          <a:bodyPr/>
          <a:lstStyle>
            <a:lvl1pPr algn="l">
              <a:defRPr sz="9600">
                <a:effectLst>
                  <a:glow rad="63500">
                    <a:schemeClr val="bg1">
                      <a:alpha val="40000"/>
                    </a:schemeClr>
                  </a:glow>
                </a:effectLst>
                <a:latin typeface="Arial Black"/>
                <a:cs typeface="Arial Black"/>
              </a:defRPr>
            </a:lvl1pPr>
          </a:lstStyle>
          <a:p>
            <a:r>
              <a:rPr lang="en-US" smtClean="0"/>
              <a:t>Click to edit Master title style</a:t>
            </a:r>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5691"/>
            <a:ext cx="9144000" cy="2123658"/>
          </a:xfrm>
        </p:spPr>
        <p:txBody>
          <a:bodyPr/>
          <a:lstStyle>
            <a:lvl1pPr>
              <a:defRPr sz="660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354764"/>
          </a:xfrm>
        </p:spPr>
        <p:txBody>
          <a:bodyPr/>
          <a:lstStyle>
            <a:lvl1pPr>
              <a:defRPr sz="4400">
                <a:latin typeface="Trebuchet MS"/>
                <a:cs typeface="Trebuchet MS"/>
              </a:defRPr>
            </a:lvl1pPr>
            <a:lvl2pPr>
              <a:defRPr sz="4000">
                <a:latin typeface="Trebuchet MS"/>
                <a:cs typeface="Trebuchet MS"/>
              </a:defRPr>
            </a:lvl2pPr>
            <a:lvl3pPr>
              <a:defRPr sz="3600">
                <a:latin typeface="Trebuchet MS"/>
                <a:cs typeface="Trebuchet MS"/>
              </a:defRPr>
            </a:lvl3pPr>
            <a:lvl4pPr>
              <a:defRPr sz="3200">
                <a:latin typeface="Trebuchet MS"/>
                <a:cs typeface="Trebuchet MS"/>
              </a:defRPr>
            </a:lvl4pPr>
            <a:lvl5pPr>
              <a:defRPr sz="3200">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a:off x="0" y="0"/>
            <a:ext cx="9302750" cy="6977063"/>
          </a:xfrm>
          <a:prstGeom prst="rect">
            <a:avLst/>
          </a:prstGeom>
          <a:noFill/>
          <a:ln w="9525">
            <a:noFill/>
            <a:miter lim="800000"/>
            <a:headEnd/>
            <a:tailEnd/>
          </a:ln>
        </p:spPr>
      </p:pic>
    </p:spTree>
    <p:extLst>
      <p:ext uri="{BB962C8B-B14F-4D97-AF65-F5344CB8AC3E}">
        <p14:creationId xmlns:p14="http://schemas.microsoft.com/office/powerpoint/2010/main" val="185978072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1417"/>
            <a:ext cx="8229600" cy="769441"/>
          </a:xfrm>
          <a:prstGeom prst="rect">
            <a:avLst/>
          </a:prstGeom>
        </p:spPr>
        <p:txBody>
          <a:bodyPr vert="horz" lIns="91440" tIns="45720" rIns="91440" bIns="45720" rtlCol="0" anchor="ctr">
            <a:sp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2283702"/>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238037" cy="6833890"/>
          </a:xfrm>
          <a:prstGeom prst="rect">
            <a:avLst/>
          </a:prstGeom>
        </p:spPr>
      </p:pic>
      <p:sp>
        <p:nvSpPr>
          <p:cNvPr id="3" name="Title 1"/>
          <p:cNvSpPr txBox="1">
            <a:spLocks/>
          </p:cNvSpPr>
          <p:nvPr/>
        </p:nvSpPr>
        <p:spPr>
          <a:xfrm>
            <a:off x="685800" y="603280"/>
            <a:ext cx="7772400" cy="452431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600" dirty="0" smtClean="0">
                <a:effectLst>
                  <a:glow rad="63500">
                    <a:schemeClr val="bg1">
                      <a:alpha val="40000"/>
                    </a:schemeClr>
                  </a:glow>
                </a:effectLst>
                <a:latin typeface="Arial Black"/>
                <a:cs typeface="Arial Black"/>
              </a:rPr>
              <a:t>The Illusion of Speed</a:t>
            </a:r>
            <a:endParaRPr lang="en-US" sz="9600" dirty="0">
              <a:effectLst>
                <a:glow rad="63500">
                  <a:schemeClr val="bg1">
                    <a:alpha val="40000"/>
                  </a:schemeClr>
                </a:glow>
              </a:effectLst>
              <a:latin typeface="Arial Black"/>
              <a:cs typeface="Arial Black"/>
            </a:endParaRPr>
          </a:p>
        </p:txBody>
      </p:sp>
      <p:sp>
        <p:nvSpPr>
          <p:cNvPr id="4" name="TextBox 3"/>
          <p:cNvSpPr txBox="1"/>
          <p:nvPr/>
        </p:nvSpPr>
        <p:spPr>
          <a:xfrm>
            <a:off x="0" y="6143188"/>
            <a:ext cx="8458200" cy="690702"/>
          </a:xfrm>
          <a:prstGeom prst="rect">
            <a:avLst/>
          </a:prstGeom>
          <a:noFill/>
        </p:spPr>
        <p:txBody>
          <a:bodyPr>
            <a:spAutoFit/>
          </a:bodyPr>
          <a:lstStyle/>
          <a:p>
            <a:pPr eaLnBrk="1" hangingPunct="1">
              <a:lnSpc>
                <a:spcPct val="90000"/>
              </a:lnSpc>
              <a:spcBef>
                <a:spcPts val="0"/>
              </a:spcBef>
              <a:defRPr/>
            </a:pPr>
            <a:r>
              <a:rPr lang="en-AU" sz="1600" baseline="0" dirty="0" smtClean="0">
                <a:solidFill>
                  <a:schemeClr val="tx1"/>
                </a:solidFill>
                <a:latin typeface="+mn-lt"/>
              </a:rPr>
              <a:t>@</a:t>
            </a:r>
            <a:r>
              <a:rPr lang="en-AU" sz="1600" baseline="0" dirty="0" err="1" smtClean="0">
                <a:solidFill>
                  <a:schemeClr val="tx1"/>
                </a:solidFill>
                <a:latin typeface="+mn-lt"/>
              </a:rPr>
              <a:t>souders</a:t>
            </a:r>
            <a:endParaRPr lang="en-AU" sz="1600" baseline="0" dirty="0" smtClean="0">
              <a:solidFill>
                <a:schemeClr val="tx1"/>
              </a:solidFill>
              <a:latin typeface="+mn-lt"/>
            </a:endParaRPr>
          </a:p>
          <a:p>
            <a:pPr eaLnBrk="1" hangingPunct="1">
              <a:lnSpc>
                <a:spcPct val="90000"/>
              </a:lnSpc>
              <a:spcBef>
                <a:spcPts val="0"/>
              </a:spcBef>
              <a:defRPr/>
            </a:pPr>
            <a:r>
              <a:rPr lang="en-AU" sz="1600" i="1" baseline="0" dirty="0" err="1" smtClean="0">
                <a:solidFill>
                  <a:schemeClr val="tx1"/>
                </a:solidFill>
                <a:effectLst/>
                <a:latin typeface="+mn-lt"/>
              </a:rPr>
              <a:t>stevesouders.com</a:t>
            </a:r>
            <a:r>
              <a:rPr lang="en-AU" sz="1600" i="1" baseline="0" dirty="0" smtClean="0">
                <a:solidFill>
                  <a:schemeClr val="tx1"/>
                </a:solidFill>
                <a:effectLst/>
                <a:latin typeface="+mn-lt"/>
              </a:rPr>
              <a:t>/docs/</a:t>
            </a:r>
            <a:r>
              <a:rPr lang="en-AU" sz="1600" i="1" dirty="0" smtClean="0"/>
              <a:t>ignite-illusion-20130618</a:t>
            </a:r>
            <a:r>
              <a:rPr lang="en-AU" sz="1600" i="1" baseline="0" dirty="0" smtClean="0">
                <a:solidFill>
                  <a:schemeClr val="tx1"/>
                </a:solidFill>
                <a:effectLst/>
                <a:latin typeface="+mn-lt"/>
              </a:rPr>
              <a:t>.pptx</a:t>
            </a:r>
            <a:endParaRPr lang="en-AU" sz="1600" i="1" baseline="0" dirty="0">
              <a:solidFill>
                <a:schemeClr val="tx1"/>
              </a:solidFill>
              <a:effectLst/>
              <a:latin typeface="+mn-lt"/>
            </a:endParaRPr>
          </a:p>
          <a:p>
            <a:pPr eaLnBrk="1" hangingPunct="1">
              <a:lnSpc>
                <a:spcPct val="90000"/>
              </a:lnSpc>
              <a:spcBef>
                <a:spcPts val="0"/>
              </a:spcBef>
              <a:defRPr/>
            </a:pPr>
            <a:r>
              <a:rPr lang="en-US" sz="1100" b="1" baseline="0" dirty="0">
                <a:solidFill>
                  <a:schemeClr val="tx1"/>
                </a:solidFill>
                <a:effectLst/>
                <a:latin typeface="+mn-lt"/>
              </a:rPr>
              <a:t>Disclaimer: </a:t>
            </a:r>
            <a:r>
              <a:rPr lang="en-US" sz="1100" baseline="0" dirty="0">
                <a:solidFill>
                  <a:schemeClr val="tx1"/>
                </a:solidFill>
                <a:effectLst/>
                <a:latin typeface="+mn-lt"/>
              </a:rPr>
              <a:t>This content does not necessarily reflect the opinions of my employer.</a:t>
            </a:r>
          </a:p>
        </p:txBody>
      </p:sp>
    </p:spTree>
    <p:extLst>
      <p:ext uri="{BB962C8B-B14F-4D97-AF65-F5344CB8AC3E}">
        <p14:creationId xmlns:p14="http://schemas.microsoft.com/office/powerpoint/2010/main" val="99904161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40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xit" presetSubtype="0" fill="hold" grpId="0" nodeType="withEffect">
                                  <p:stCondLst>
                                    <p:cond delay="4000"/>
                                  </p:stCondLst>
                                  <p:childTnLst>
                                    <p:animEffect transition="out" filter="fade">
                                      <p:cBhvr>
                                        <p:cTn id="9" dur="1000"/>
                                        <p:tgtEl>
                                          <p:spTgt spid="4">
                                            <p:txEl>
                                              <p:pRg st="0" end="0"/>
                                            </p:txEl>
                                          </p:spTgt>
                                        </p:tgtEl>
                                      </p:cBhvr>
                                    </p:animEffect>
                                    <p:set>
                                      <p:cBhvr>
                                        <p:cTn id="10" dur="1" fill="hold">
                                          <p:stCondLst>
                                            <p:cond delay="999"/>
                                          </p:stCondLst>
                                        </p:cTn>
                                        <p:tgtEl>
                                          <p:spTgt spid="4">
                                            <p:txEl>
                                              <p:pRg st="0" end="0"/>
                                            </p:txEl>
                                          </p:spTgt>
                                        </p:tgtEl>
                                        <p:attrNameLst>
                                          <p:attrName>style.visibility</p:attrName>
                                        </p:attrNameLst>
                                      </p:cBhvr>
                                      <p:to>
                                        <p:strVal val="hidden"/>
                                      </p:to>
                                    </p:set>
                                  </p:childTnLst>
                                </p:cTn>
                              </p:par>
                              <p:par>
                                <p:cTn id="11" presetID="10" presetClass="exit" presetSubtype="0" fill="hold" grpId="0" nodeType="withEffect">
                                  <p:stCondLst>
                                    <p:cond delay="4000"/>
                                  </p:stCondLst>
                                  <p:childTnLst>
                                    <p:animEffect transition="out" filter="fade">
                                      <p:cBhvr>
                                        <p:cTn id="12" dur="1000"/>
                                        <p:tgtEl>
                                          <p:spTgt spid="4">
                                            <p:txEl>
                                              <p:pRg st="1" end="1"/>
                                            </p:txEl>
                                          </p:spTgt>
                                        </p:tgtEl>
                                      </p:cBhvr>
                                    </p:animEffect>
                                    <p:set>
                                      <p:cBhvr>
                                        <p:cTn id="13" dur="1" fill="hold">
                                          <p:stCondLst>
                                            <p:cond delay="999"/>
                                          </p:stCondLst>
                                        </p:cTn>
                                        <p:tgtEl>
                                          <p:spTgt spid="4">
                                            <p:txEl>
                                              <p:pRg st="1" end="1"/>
                                            </p:txEl>
                                          </p:spTgt>
                                        </p:tgtEl>
                                        <p:attrNameLst>
                                          <p:attrName>style.visibility</p:attrName>
                                        </p:attrNameLst>
                                      </p:cBhvr>
                                      <p:to>
                                        <p:strVal val="hidden"/>
                                      </p:to>
                                    </p:set>
                                  </p:childTnLst>
                                </p:cTn>
                              </p:par>
                              <p:par>
                                <p:cTn id="14" presetID="10" presetClass="exit" presetSubtype="0" fill="hold" grpId="0" nodeType="withEffect">
                                  <p:stCondLst>
                                    <p:cond delay="4000"/>
                                  </p:stCondLst>
                                  <p:childTnLst>
                                    <p:animEffect transition="out" filter="fade">
                                      <p:cBhvr>
                                        <p:cTn id="15" dur="1000"/>
                                        <p:tgtEl>
                                          <p:spTgt spid="4">
                                            <p:txEl>
                                              <p:pRg st="2" end="2"/>
                                            </p:txEl>
                                          </p:spTgt>
                                        </p:tgtEl>
                                      </p:cBhvr>
                                    </p:animEffect>
                                    <p:set>
                                      <p:cBhvr>
                                        <p:cTn id="16" dur="1" fill="hold">
                                          <p:stCondLst>
                                            <p:cond delay="999"/>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160000" cy="6858000"/>
          </a:xfrm>
          <a:prstGeom prst="rect">
            <a:avLst/>
          </a:prstGeom>
        </p:spPr>
      </p:pic>
      <p:sp>
        <p:nvSpPr>
          <p:cNvPr id="4" name="Round Diagonal Corner Rectangle 3"/>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405210234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7798"/>
            <a:ext cx="10574516" cy="7239000"/>
          </a:xfrm>
          <a:prstGeom prst="rect">
            <a:avLst/>
          </a:prstGeom>
        </p:spPr>
      </p:pic>
      <p:sp>
        <p:nvSpPr>
          <p:cNvPr id="4" name="TextBox 3"/>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r>
              <a:rPr lang="en-US" sz="6600" dirty="0" smtClean="0">
                <a:effectLst>
                  <a:glow rad="63500">
                    <a:schemeClr val="bg1">
                      <a:alpha val="40000"/>
                    </a:schemeClr>
                  </a:glow>
                </a:effectLst>
                <a:latin typeface="Trebuchet MS"/>
                <a:cs typeface="Trebuchet MS"/>
              </a:rPr>
              <a:t>placed mirrors &amp; TVs in elevators &amp; lobbies</a:t>
            </a:r>
            <a:endParaRPr lang="en-US" sz="60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127574096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106" y="0"/>
            <a:ext cx="10488706"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6400" u="sng" dirty="0" smtClean="0">
                <a:effectLst>
                  <a:glow rad="63500">
                    <a:schemeClr val="bg1">
                      <a:alpha val="40000"/>
                    </a:schemeClr>
                  </a:glow>
                </a:effectLst>
                <a:latin typeface="Trebuchet MS"/>
                <a:cs typeface="Trebuchet MS"/>
              </a:rPr>
              <a:t>over</a:t>
            </a:r>
            <a:r>
              <a:rPr lang="en-US" sz="6400" dirty="0" smtClean="0">
                <a:effectLst>
                  <a:glow rad="63500">
                    <a:schemeClr val="bg1">
                      <a:alpha val="40000"/>
                    </a:schemeClr>
                  </a:glow>
                </a:effectLst>
                <a:latin typeface="Trebuchet MS"/>
                <a:cs typeface="Trebuchet MS"/>
              </a:rPr>
              <a:t>estimate </a:t>
            </a:r>
            <a:r>
              <a:rPr lang="en-US" sz="6400" dirty="0" err="1" smtClean="0">
                <a:effectLst>
                  <a:glow rad="63500">
                    <a:schemeClr val="bg1">
                      <a:alpha val="40000"/>
                    </a:schemeClr>
                  </a:glow>
                </a:effectLst>
                <a:latin typeface="Trebuchet MS"/>
                <a:cs typeface="Trebuchet MS"/>
              </a:rPr>
              <a:t>waittime</a:t>
            </a:r>
            <a:r>
              <a:rPr lang="en-US" sz="6400" dirty="0" smtClean="0">
                <a:effectLst>
                  <a:glow rad="63500">
                    <a:schemeClr val="bg1">
                      <a:alpha val="40000"/>
                    </a:schemeClr>
                  </a:glow>
                </a:effectLst>
                <a:latin typeface="Trebuchet MS"/>
                <a:cs typeface="Trebuchet MS"/>
              </a:rPr>
              <a:t> </a:t>
            </a:r>
          </a:p>
          <a:p>
            <a:pPr algn="ctr"/>
            <a:r>
              <a:rPr lang="en-US" sz="6400" dirty="0" smtClean="0">
                <a:effectLst>
                  <a:glow rad="63500">
                    <a:schemeClr val="bg1">
                      <a:alpha val="40000"/>
                    </a:schemeClr>
                  </a:glow>
                </a:effectLst>
                <a:latin typeface="Trebuchet MS"/>
                <a:cs typeface="Trebuchet MS"/>
              </a:rPr>
              <a:t>hide length of line</a:t>
            </a:r>
          </a:p>
        </p:txBody>
      </p:sp>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76827302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754771" y="871183"/>
            <a:ext cx="20990" cy="4631844"/>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733781" y="5477517"/>
            <a:ext cx="5497441" cy="25510"/>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3867496" y="-262403"/>
            <a:ext cx="640212" cy="6539176"/>
          </a:xfrm>
          <a:prstGeom prst="upArrow">
            <a:avLst/>
          </a:prstGeom>
          <a:solidFill>
            <a:srgbClr val="C10516"/>
          </a:solidFill>
          <a:ln>
            <a:solidFill>
              <a:srgbClr val="C10516"/>
            </a:solidFill>
          </a:ln>
          <a:scene3d>
            <a:camera prst="orthographicFront">
              <a:rot lat="0" lon="2160000" rev="18900000"/>
            </a:camera>
            <a:lightRig rig="threePt" dir="t"/>
          </a:scene3d>
          <a:sp3d>
            <a:bevelT h="107950"/>
            <a:bevelB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4949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speed</a:t>
            </a:r>
            <a:endParaRPr lang="en-US" sz="4800" b="1" dirty="0">
              <a:solidFill>
                <a:srgbClr val="000000"/>
              </a:solidFill>
              <a:effectLst>
                <a:glow rad="63500">
                  <a:schemeClr val="bg1">
                    <a:alpha val="20000"/>
                  </a:schemeClr>
                </a:glow>
              </a:effectLst>
              <a:latin typeface="Trebuchet MS"/>
              <a:cs typeface="Trebuchet MS"/>
            </a:endParaRPr>
          </a:p>
        </p:txBody>
      </p:sp>
      <p:sp>
        <p:nvSpPr>
          <p:cNvPr id="19" name="TextBox 18"/>
          <p:cNvSpPr txBox="1"/>
          <p:nvPr/>
        </p:nvSpPr>
        <p:spPr>
          <a:xfrm rot="16200000">
            <a:off x="-116832" y="2732694"/>
            <a:ext cx="280725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goodness</a:t>
            </a:r>
            <a:endParaRPr lang="en-US" sz="4800" b="1" dirty="0">
              <a:solidFill>
                <a:srgbClr val="000000"/>
              </a:solidFill>
              <a:effectLst>
                <a:glow rad="63500">
                  <a:schemeClr val="bg1">
                    <a:alpha val="20000"/>
                  </a:schemeClr>
                </a:glow>
              </a:effectLst>
              <a:latin typeface="Trebuchet MS"/>
              <a:cs typeface="Trebuchet MS"/>
            </a:endParaRPr>
          </a:p>
        </p:txBody>
      </p:sp>
      <p:sp>
        <p:nvSpPr>
          <p:cNvPr id="20" name="TextBox 19"/>
          <p:cNvSpPr txBox="1"/>
          <p:nvPr/>
        </p:nvSpPr>
        <p:spPr>
          <a:xfrm>
            <a:off x="54210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(work)</a:t>
            </a:r>
            <a:endParaRPr lang="en-US" sz="4800" b="1" dirty="0">
              <a:solidFill>
                <a:srgbClr val="000000"/>
              </a:solidFill>
              <a:effectLst>
                <a:glow rad="63500">
                  <a:schemeClr val="bg1">
                    <a:alpha val="20000"/>
                  </a:schemeClr>
                </a:glow>
              </a:effectLst>
              <a:latin typeface="Trebuchet MS"/>
              <a:cs typeface="Trebuchet MS"/>
            </a:endParaRPr>
          </a:p>
        </p:txBody>
      </p:sp>
      <p:sp>
        <p:nvSpPr>
          <p:cNvPr id="21" name="TextBox 20"/>
          <p:cNvSpPr txBox="1"/>
          <p:nvPr/>
        </p:nvSpPr>
        <p:spPr>
          <a:xfrm>
            <a:off x="1952547" y="0"/>
            <a:ext cx="2151529" cy="264687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6600" b="1" dirty="0" smtClean="0">
                <a:solidFill>
                  <a:srgbClr val="C10516"/>
                </a:solidFill>
                <a:effectLst/>
                <a:latin typeface="Trebuchet MS"/>
                <a:cs typeface="Trebuchet MS"/>
              </a:rPr>
              <a:t>?</a:t>
            </a:r>
            <a:endParaRPr lang="en-US" sz="16600" b="1" dirty="0">
              <a:solidFill>
                <a:srgbClr val="C10516"/>
              </a:solidFill>
              <a:effectLst/>
              <a:latin typeface="Trebuchet MS"/>
              <a:cs typeface="Trebuchet MS"/>
            </a:endParaRPr>
          </a:p>
        </p:txBody>
      </p:sp>
    </p:spTree>
    <p:extLst>
      <p:ext uri="{BB962C8B-B14F-4D97-AF65-F5344CB8AC3E}">
        <p14:creationId xmlns:p14="http://schemas.microsoft.com/office/powerpoint/2010/main" val="405866986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800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9766" cy="7010400"/>
          </a:xfrm>
          <a:prstGeom prst="rect">
            <a:avLst/>
          </a:prstGeom>
        </p:spPr>
      </p:pic>
      <p:sp>
        <p:nvSpPr>
          <p:cNvPr id="3" name="TextBox 2"/>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r>
              <a:rPr lang="en-US" sz="6400" dirty="0" smtClean="0">
                <a:effectLst>
                  <a:glow rad="63500">
                    <a:schemeClr val="bg1">
                      <a:alpha val="40000"/>
                    </a:schemeClr>
                  </a:glow>
                </a:effectLst>
                <a:latin typeface="Trebuchet MS"/>
                <a:cs typeface="Trebuchet MS"/>
              </a:rPr>
              <a:t>Creating </a:t>
            </a:r>
            <a:r>
              <a:rPr lang="en-US" sz="6400" dirty="0">
                <a:effectLst>
                  <a:glow rad="63500">
                    <a:schemeClr val="bg1">
                      <a:alpha val="40000"/>
                    </a:schemeClr>
                  </a:glow>
                </a:effectLst>
                <a:latin typeface="Trebuchet MS"/>
                <a:cs typeface="Trebuchet MS"/>
              </a:rPr>
              <a:t>your </a:t>
            </a:r>
            <a:r>
              <a:rPr lang="en-US" sz="6400" dirty="0" smtClean="0">
                <a:effectLst>
                  <a:glow rad="63500">
                    <a:schemeClr val="bg1">
                      <a:alpha val="40000"/>
                    </a:schemeClr>
                  </a:glow>
                </a:effectLst>
                <a:latin typeface="Trebuchet MS"/>
                <a:cs typeface="Trebuchet MS"/>
              </a:rPr>
              <a:t>blog…</a:t>
            </a:r>
          </a:p>
        </p:txBody>
      </p:sp>
      <p:sp>
        <p:nvSpPr>
          <p:cNvPr id="4" name="Round Diagonal Corner Rectangle 3"/>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pic>
        <p:nvPicPr>
          <p:cNvPr id="13" name="Picture 12" descr="busy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486400"/>
            <a:ext cx="825500" cy="825500"/>
          </a:xfrm>
          <a:prstGeom prst="rect">
            <a:avLst/>
          </a:prstGeom>
        </p:spPr>
      </p:pic>
    </p:spTree>
    <p:extLst>
      <p:ext uri="{BB962C8B-B14F-4D97-AF65-F5344CB8AC3E}">
        <p14:creationId xmlns:p14="http://schemas.microsoft.com/office/powerpoint/2010/main" val="223807081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5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ound Diagonal Corner Rectangle 2"/>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spTree>
    <p:extLst>
      <p:ext uri="{BB962C8B-B14F-4D97-AF65-F5344CB8AC3E}">
        <p14:creationId xmlns:p14="http://schemas.microsoft.com/office/powerpoint/2010/main" val="75359798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8000" dirty="0" smtClean="0">
                <a:effectLst>
                  <a:glow rad="63500">
                    <a:schemeClr val="bg1">
                      <a:alpha val="40000"/>
                    </a:schemeClr>
                  </a:glow>
                </a:effectLst>
                <a:latin typeface="Trebuchet MS"/>
                <a:cs typeface="Trebuchet MS"/>
              </a:rPr>
              <a:t>update coin </a:t>
            </a:r>
            <a:r>
              <a:rPr lang="en-US" sz="8000" smtClean="0">
                <a:effectLst>
                  <a:glow rad="63500">
                    <a:schemeClr val="bg1">
                      <a:alpha val="40000"/>
                    </a:schemeClr>
                  </a:glow>
                </a:effectLst>
                <a:latin typeface="Trebuchet MS"/>
                <a:cs typeface="Trebuchet MS"/>
              </a:rPr>
              <a:t>count at slower </a:t>
            </a:r>
            <a:r>
              <a:rPr lang="en-US" sz="8000" dirty="0" smtClean="0">
                <a:effectLst>
                  <a:glow rad="63500">
                    <a:schemeClr val="bg1">
                      <a:alpha val="40000"/>
                    </a:schemeClr>
                  </a:glow>
                </a:effectLst>
                <a:latin typeface="Trebuchet MS"/>
                <a:cs typeface="Trebuchet MS"/>
              </a:rPr>
              <a:t>rate</a:t>
            </a:r>
          </a:p>
        </p:txBody>
      </p:sp>
      <p:sp>
        <p:nvSpPr>
          <p:cNvPr id="3" name="Round Diagonal Corner Rectangle 2"/>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spTree>
    <p:extLst>
      <p:ext uri="{BB962C8B-B14F-4D97-AF65-F5344CB8AC3E}">
        <p14:creationId xmlns:p14="http://schemas.microsoft.com/office/powerpoint/2010/main" val="424079887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1945" cy="6934200"/>
          </a:xfrm>
          <a:prstGeom prst="rect">
            <a:avLst/>
          </a:prstGeom>
        </p:spPr>
      </p:pic>
      <p:sp>
        <p:nvSpPr>
          <p:cNvPr id="6" name="Round Diagonal Corner Rectangle 5"/>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16463879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1945" cy="6934200"/>
          </a:xfrm>
          <a:prstGeom prst="rect">
            <a:avLst/>
          </a:prstGeom>
        </p:spPr>
      </p:pic>
      <p:sp>
        <p:nvSpPr>
          <p:cNvPr id="6" name="Round Diagonal Corner Rectangle 5"/>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
        <p:nvSpPr>
          <p:cNvPr id="7" name="Rounded Rectangular Callout 6"/>
          <p:cNvSpPr/>
          <p:nvPr/>
        </p:nvSpPr>
        <p:spPr bwMode="auto">
          <a:xfrm>
            <a:off x="990600" y="2707243"/>
            <a:ext cx="6553200" cy="1940957"/>
          </a:xfrm>
          <a:prstGeom prst="wedgeRoundRectCallout">
            <a:avLst>
              <a:gd name="adj1" fmla="val 3922"/>
              <a:gd name="adj2" fmla="val 69348"/>
              <a:gd name="adj3" fmla="val 16667"/>
            </a:avLst>
          </a:prstGeom>
          <a:solidFill>
            <a:schemeClr val="bg1">
              <a:alpha val="83000"/>
            </a:schemeClr>
          </a:solidFill>
          <a:ln w="1905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r>
              <a:rPr lang="en-US" sz="3600" dirty="0" smtClean="0">
                <a:latin typeface="Arial" pitchFamily="34" charset="0"/>
                <a:cs typeface="Arial" pitchFamily="34" charset="0"/>
              </a:rPr>
              <a:t>“</a:t>
            </a:r>
            <a:r>
              <a:rPr lang="en-US" sz="3600" dirty="0" err="1" smtClean="0">
                <a:latin typeface="Arial" pitchFamily="34" charset="0"/>
                <a:cs typeface="Arial" pitchFamily="34" charset="0"/>
              </a:rPr>
              <a:t>Amazon.com</a:t>
            </a:r>
            <a:r>
              <a:rPr lang="en-US" sz="3600" dirty="0">
                <a:latin typeface="Arial" pitchFamily="34" charset="0"/>
                <a:cs typeface="Arial" pitchFamily="34" charset="0"/>
              </a:rPr>
              <a:t>, rated as one of the fastest sites by users, was really the </a:t>
            </a:r>
            <a:r>
              <a:rPr lang="en-US" sz="3600" dirty="0" smtClean="0">
                <a:latin typeface="Arial" pitchFamily="34" charset="0"/>
                <a:cs typeface="Arial" pitchFamily="34" charset="0"/>
              </a:rPr>
              <a:t>slowest”</a:t>
            </a:r>
            <a:endParaRPr lang="en-US" sz="3600" baseline="0" dirty="0" smtClean="0">
              <a:latin typeface="Arial" pitchFamily="34" charset="0"/>
              <a:cs typeface="Arial" pitchFamily="34" charset="0"/>
            </a:endParaRPr>
          </a:p>
        </p:txBody>
      </p:sp>
    </p:spTree>
    <p:extLst>
      <p:ext uri="{BB962C8B-B14F-4D97-AF65-F5344CB8AC3E}">
        <p14:creationId xmlns:p14="http://schemas.microsoft.com/office/powerpoint/2010/main" val="365861639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
            <a:ext cx="9144000" cy="9144000"/>
          </a:xfrm>
          <a:prstGeom prst="rect">
            <a:avLst/>
          </a:prstGeom>
        </p:spPr>
      </p:pic>
    </p:spTree>
    <p:extLst>
      <p:ext uri="{BB962C8B-B14F-4D97-AF65-F5344CB8AC3E}">
        <p14:creationId xmlns:p14="http://schemas.microsoft.com/office/powerpoint/2010/main" val="202618307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304800"/>
            <a:ext cx="10187451" cy="6199653"/>
          </a:xfrm>
          <a:prstGeom prst="rect">
            <a:avLst/>
          </a:prstGeom>
        </p:spPr>
      </p:pic>
    </p:spTree>
    <p:extLst>
      <p:ext uri="{BB962C8B-B14F-4D97-AF65-F5344CB8AC3E}">
        <p14:creationId xmlns:p14="http://schemas.microsoft.com/office/powerpoint/2010/main" val="358309798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8800" y="-76200"/>
            <a:ext cx="12447200" cy="6934200"/>
          </a:xfrm>
          <a:prstGeom prst="rect">
            <a:avLst/>
          </a:prstGeom>
        </p:spPr>
      </p:pic>
      <p:sp>
        <p:nvSpPr>
          <p:cNvPr id="3" name="TextBox 2"/>
          <p:cNvSpPr txBox="1"/>
          <p:nvPr/>
        </p:nvSpPr>
        <p:spPr>
          <a:xfrm>
            <a:off x="152400" y="3886200"/>
            <a:ext cx="8839200" cy="2800767"/>
          </a:xfrm>
          <a:prstGeom prst="rect">
            <a:avLst/>
          </a:prstGeom>
          <a:noFill/>
        </p:spPr>
        <p:txBody>
          <a:bodyPr wrap="square" rtlCol="0">
            <a:spAutoFit/>
          </a:bodyPr>
          <a:lstStyle/>
          <a:p>
            <a:pPr algn="ctr"/>
            <a:r>
              <a:rPr lang="en-US" sz="8800" dirty="0" smtClean="0">
                <a:effectLst>
                  <a:glow rad="63500">
                    <a:schemeClr val="bg1">
                      <a:alpha val="50000"/>
                    </a:schemeClr>
                  </a:glow>
                </a:effectLst>
                <a:latin typeface="Arial Black"/>
                <a:cs typeface="Arial Black"/>
              </a:rPr>
              <a:t>“Perception</a:t>
            </a:r>
          </a:p>
          <a:p>
            <a:pPr algn="ctr"/>
            <a:r>
              <a:rPr lang="en-US" sz="8800" dirty="0" smtClean="0">
                <a:effectLst>
                  <a:glow rad="63500">
                    <a:schemeClr val="bg1">
                      <a:alpha val="50000"/>
                    </a:schemeClr>
                  </a:glow>
                </a:effectLst>
                <a:latin typeface="Arial Black"/>
                <a:cs typeface="Arial Black"/>
              </a:rPr>
              <a:t>Brokers!”</a:t>
            </a:r>
          </a:p>
        </p:txBody>
      </p:sp>
    </p:spTree>
    <p:extLst>
      <p:ext uri="{BB962C8B-B14F-4D97-AF65-F5344CB8AC3E}">
        <p14:creationId xmlns:p14="http://schemas.microsoft.com/office/powerpoint/2010/main" val="122249425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10287000" cy="6861349"/>
          </a:xfrm>
          <a:prstGeom prst="rect">
            <a:avLst/>
          </a:prstGeom>
        </p:spPr>
      </p:pic>
      <p:sp>
        <p:nvSpPr>
          <p:cNvPr id="3" name="Round Diagonal Corner Rectangle 2"/>
          <p:cNvSpPr/>
          <p:nvPr/>
        </p:nvSpPr>
        <p:spPr>
          <a:xfrm>
            <a:off x="5410200" y="6619637"/>
            <a:ext cx="38100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/2004/02/27/</a:t>
            </a:r>
            <a:r>
              <a:rPr lang="en-US" sz="1400" dirty="0" err="1"/>
              <a:t>nyregion</a:t>
            </a:r>
            <a:r>
              <a:rPr lang="en-US" sz="1400" dirty="0"/>
              <a:t>/27BUTT.html</a:t>
            </a:r>
          </a:p>
        </p:txBody>
      </p:sp>
    </p:spTree>
    <p:extLst>
      <p:ext uri="{BB962C8B-B14F-4D97-AF65-F5344CB8AC3E}">
        <p14:creationId xmlns:p14="http://schemas.microsoft.com/office/powerpoint/2010/main" val="401264728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200" dirty="0" smtClean="0">
                <a:effectLst>
                  <a:glow rad="63500">
                    <a:schemeClr val="bg1">
                      <a:alpha val="40000"/>
                    </a:schemeClr>
                  </a:glow>
                </a:effectLst>
                <a:latin typeface="Trebuchet MS"/>
                <a:cs typeface="Trebuchet MS"/>
              </a:rPr>
              <a:t>2,500 of 3,250 buttons deactivated</a:t>
            </a:r>
            <a:endParaRPr lang="en-US" sz="66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5410200" y="6619637"/>
            <a:ext cx="38100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/2004/02/27/</a:t>
            </a:r>
            <a:r>
              <a:rPr lang="en-US" sz="1400" dirty="0" err="1"/>
              <a:t>nyregion</a:t>
            </a:r>
            <a:r>
              <a:rPr lang="en-US" sz="1400" dirty="0"/>
              <a:t>/27BUTT.html</a:t>
            </a:r>
          </a:p>
        </p:txBody>
      </p:sp>
    </p:spTree>
    <p:extLst>
      <p:ext uri="{BB962C8B-B14F-4D97-AF65-F5344CB8AC3E}">
        <p14:creationId xmlns:p14="http://schemas.microsoft.com/office/powerpoint/2010/main" val="6090177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576193"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6000" dirty="0">
                <a:effectLst>
                  <a:glow rad="63500">
                    <a:schemeClr val="bg1">
                      <a:alpha val="40000"/>
                    </a:schemeClr>
                  </a:glow>
                </a:effectLst>
                <a:latin typeface="Trebuchet MS"/>
                <a:cs typeface="Trebuchet MS"/>
              </a:rPr>
              <a:t>on every Underground train, the doors are operated by the </a:t>
            </a:r>
            <a:r>
              <a:rPr lang="en-US" sz="6000" dirty="0" smtClean="0">
                <a:effectLst>
                  <a:glow rad="63500">
                    <a:schemeClr val="bg1">
                      <a:alpha val="40000"/>
                    </a:schemeClr>
                  </a:glow>
                </a:effectLst>
                <a:latin typeface="Trebuchet MS"/>
                <a:cs typeface="Trebuchet MS"/>
              </a:rPr>
              <a:t>driver</a:t>
            </a:r>
            <a:endParaRPr lang="en-US" sz="54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36576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londonist.com</a:t>
            </a:r>
            <a:r>
              <a:rPr lang="en-US" sz="1400" dirty="0"/>
              <a:t>/2013/04/why-are-there-buttons-on-tube-train-</a:t>
            </a:r>
            <a:r>
              <a:rPr lang="en-US" sz="1400" dirty="0" err="1"/>
              <a:t>doors.php</a:t>
            </a:r>
            <a:endParaRPr lang="en-US" sz="1400" dirty="0"/>
          </a:p>
        </p:txBody>
      </p:sp>
    </p:spTree>
    <p:extLst>
      <p:ext uri="{BB962C8B-B14F-4D97-AF65-F5344CB8AC3E}">
        <p14:creationId xmlns:p14="http://schemas.microsoft.com/office/powerpoint/2010/main" val="43348405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20200" cy="6888243"/>
          </a:xfrm>
          <a:prstGeom prst="rect">
            <a:avLst/>
          </a:prstGeom>
        </p:spPr>
      </p:pic>
    </p:spTree>
    <p:extLst>
      <p:ext uri="{BB962C8B-B14F-4D97-AF65-F5344CB8AC3E}">
        <p14:creationId xmlns:p14="http://schemas.microsoft.com/office/powerpoint/2010/main" val="110758062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784334"/>
            <a:ext cx="10210800" cy="7628758"/>
          </a:xfrm>
          <a:prstGeom prst="rect">
            <a:avLst/>
          </a:prstGeom>
        </p:spPr>
      </p:pic>
      <p:sp>
        <p:nvSpPr>
          <p:cNvPr id="4" name="TextBox 3"/>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endParaRPr lang="en-US" sz="7200" dirty="0" smtClean="0">
              <a:effectLst>
                <a:glow rad="63500">
                  <a:schemeClr val="bg1">
                    <a:alpha val="40000"/>
                  </a:schemeClr>
                </a:glow>
              </a:effectLst>
              <a:latin typeface="Trebuchet MS"/>
              <a:cs typeface="Trebuchet MS"/>
            </a:endParaRPr>
          </a:p>
          <a:p>
            <a:pPr algn="ctr"/>
            <a:endParaRPr lang="en-US" sz="7200" dirty="0">
              <a:effectLst>
                <a:glow rad="63500">
                  <a:schemeClr val="bg1">
                    <a:alpha val="40000"/>
                  </a:schemeClr>
                </a:glow>
              </a:effectLst>
              <a:latin typeface="Trebuchet MS"/>
              <a:cs typeface="Trebuchet MS"/>
            </a:endParaRPr>
          </a:p>
          <a:p>
            <a:pPr algn="ctr"/>
            <a:r>
              <a:rPr lang="en-US" sz="7200" dirty="0" smtClean="0">
                <a:effectLst>
                  <a:glow rad="63500">
                    <a:schemeClr val="bg1">
                      <a:alpha val="40000"/>
                    </a:schemeClr>
                  </a:glow>
                </a:effectLst>
                <a:latin typeface="Trebuchet MS"/>
                <a:cs typeface="Trebuchet MS"/>
              </a:rPr>
              <a:t>half the horsepower of a Ford Fiesta</a:t>
            </a:r>
            <a:endParaRPr lang="en-US" sz="6600" i="1" dirty="0">
              <a:effectLst>
                <a:glow rad="63500">
                  <a:schemeClr val="bg1">
                    <a:alpha val="40000"/>
                  </a:schemeClr>
                </a:glow>
              </a:effectLst>
              <a:latin typeface="Trebuchet MS"/>
              <a:cs typeface="Trebuchet MS"/>
            </a:endParaRPr>
          </a:p>
        </p:txBody>
      </p:sp>
    </p:spTree>
    <p:extLst>
      <p:ext uri="{BB962C8B-B14F-4D97-AF65-F5344CB8AC3E}">
        <p14:creationId xmlns:p14="http://schemas.microsoft.com/office/powerpoint/2010/main" val="418893469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0"/>
            <a:ext cx="9590252" cy="6858000"/>
          </a:xfrm>
          <a:prstGeom prst="rect">
            <a:avLst/>
          </a:prstGeom>
        </p:spPr>
      </p:pic>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17290730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000" dirty="0" smtClean="0">
                <a:effectLst>
                  <a:glow rad="63500">
                    <a:schemeClr val="bg1">
                      <a:alpha val="40000"/>
                    </a:schemeClr>
                  </a:glow>
                </a:effectLst>
                <a:latin typeface="Trebuchet MS"/>
                <a:cs typeface="Trebuchet MS"/>
              </a:rPr>
              <a:t>increased distance from gate to bags </a:t>
            </a:r>
            <a:r>
              <a:rPr lang="en-US" sz="7000" u="sng" dirty="0" smtClean="0">
                <a:effectLst>
                  <a:glow rad="63500">
                    <a:schemeClr val="bg1">
                      <a:alpha val="40000"/>
                    </a:schemeClr>
                  </a:glow>
                </a:effectLst>
                <a:latin typeface="Trebuchet MS"/>
                <a:cs typeface="Trebuchet MS"/>
              </a:rPr>
              <a:t>6x</a:t>
            </a:r>
            <a:endParaRPr lang="en-US" sz="7000" i="1" u="sng" dirty="0">
              <a:effectLst>
                <a:glow rad="63500">
                  <a:schemeClr val="bg1">
                    <a:alpha val="40000"/>
                  </a:schemeClr>
                </a:glow>
              </a:effectLst>
              <a:latin typeface="Trebuchet MS"/>
              <a:cs typeface="Trebuchet MS"/>
            </a:endParaRPr>
          </a:p>
        </p:txBody>
      </p:sp>
      <p:sp>
        <p:nvSpPr>
          <p:cNvPr id="4" name="Round Diagonal Corner Rectangle 3"/>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81072346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ouders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3309</TotalTime>
  <Words>2017</Words>
  <Application>Microsoft Macintosh PowerPoint</Application>
  <PresentationFormat>On-screen Show (4:3)</PresentationFormat>
  <Paragraphs>135</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SoudersBlack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Steve</cp:lastModifiedBy>
  <cp:revision>93</cp:revision>
  <dcterms:created xsi:type="dcterms:W3CDTF">2013-06-10T18:55:54Z</dcterms:created>
  <dcterms:modified xsi:type="dcterms:W3CDTF">2013-06-18T00:47:21Z</dcterms:modified>
</cp:coreProperties>
</file>