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1651" r:id="rId2"/>
    <p:sldId id="1798" r:id="rId3"/>
    <p:sldId id="1797" r:id="rId4"/>
    <p:sldId id="1796" r:id="rId5"/>
    <p:sldId id="1791" r:id="rId6"/>
    <p:sldId id="1803" r:id="rId7"/>
    <p:sldId id="1802" r:id="rId8"/>
    <p:sldId id="1819" r:id="rId9"/>
    <p:sldId id="1833" r:id="rId10"/>
    <p:sldId id="1795" r:id="rId11"/>
    <p:sldId id="1804" r:id="rId12"/>
    <p:sldId id="1807" r:id="rId13"/>
    <p:sldId id="1809" r:id="rId14"/>
    <p:sldId id="1892" r:id="rId15"/>
    <p:sldId id="1866" r:id="rId16"/>
    <p:sldId id="1865" r:id="rId17"/>
    <p:sldId id="1868" r:id="rId18"/>
    <p:sldId id="1837" r:id="rId19"/>
    <p:sldId id="1902" r:id="rId20"/>
    <p:sldId id="1845" r:id="rId21"/>
    <p:sldId id="1842" r:id="rId22"/>
    <p:sldId id="1841" r:id="rId23"/>
    <p:sldId id="1792" r:id="rId24"/>
    <p:sldId id="1847" r:id="rId25"/>
    <p:sldId id="1849" r:id="rId26"/>
    <p:sldId id="1850" r:id="rId27"/>
    <p:sldId id="1856" r:id="rId28"/>
    <p:sldId id="1897" r:id="rId29"/>
    <p:sldId id="1900" r:id="rId30"/>
    <p:sldId id="1901" r:id="rId31"/>
    <p:sldId id="1859" r:id="rId32"/>
    <p:sldId id="1909" r:id="rId33"/>
    <p:sldId id="1910" r:id="rId34"/>
    <p:sldId id="1921" r:id="rId35"/>
    <p:sldId id="1915" r:id="rId36"/>
    <p:sldId id="1922" r:id="rId37"/>
    <p:sldId id="1923" r:id="rId38"/>
    <p:sldId id="1924" r:id="rId39"/>
    <p:sldId id="1918" r:id="rId40"/>
    <p:sldId id="1919" r:id="rId41"/>
    <p:sldId id="1874" r:id="rId42"/>
    <p:sldId id="1876" r:id="rId43"/>
    <p:sldId id="1879" r:id="rId44"/>
    <p:sldId id="1878" r:id="rId45"/>
    <p:sldId id="1877" r:id="rId46"/>
    <p:sldId id="1882" r:id="rId47"/>
    <p:sldId id="1881" r:id="rId48"/>
    <p:sldId id="1880" r:id="rId49"/>
    <p:sldId id="1883" r:id="rId50"/>
    <p:sldId id="1885" r:id="rId51"/>
    <p:sldId id="1861" r:id="rId52"/>
    <p:sldId id="1872" r:id="rId53"/>
    <p:sldId id="1887" r:id="rId54"/>
    <p:sldId id="1886" r:id="rId55"/>
    <p:sldId id="1888" r:id="rId56"/>
    <p:sldId id="1884" r:id="rId57"/>
    <p:sldId id="1891" r:id="rId58"/>
    <p:sldId id="1890" r:id="rId59"/>
    <p:sldId id="1896" r:id="rId60"/>
    <p:sldId id="1474" r:id="rId61"/>
    <p:sldId id="1781" r:id="rId62"/>
    <p:sldId id="1475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FC24"/>
    <a:srgbClr val="00B0F0"/>
    <a:srgbClr val="FFFFFF"/>
    <a:srgbClr val="E50202"/>
    <a:srgbClr val="D90202"/>
    <a:srgbClr val="9F0101"/>
    <a:srgbClr val="6A1D33"/>
    <a:srgbClr val="FF1E80"/>
    <a:srgbClr val="AC390B"/>
    <a:srgbClr val="98C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33" autoAdjust="0"/>
    <p:restoredTop sz="99130" autoAdjust="0"/>
  </p:normalViewPr>
  <p:slideViewPr>
    <p:cSldViewPr snapToGrid="0">
      <p:cViewPr varScale="1">
        <p:scale>
          <a:sx n="182" d="100"/>
          <a:sy n="182" d="100"/>
        </p:scale>
        <p:origin x="-122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siteoptimization.com/speed/1" TargetMode="External"/><Relationship Id="rId4" Type="http://schemas.openxmlformats.org/officeDocument/2006/relationships/hyperlink" Target="http://www.akamai.com/4seconds" TargetMode="External"/><Relationship Id="rId5" Type="http://schemas.openxmlformats.org/officeDocument/2006/relationships/hyperlink" Target="http://www.akamai.com/html/about/press/releases/2009/press_091409.html" TargetMode="External"/><Relationship Id="rId6" Type="http://schemas.openxmlformats.org/officeDocument/2006/relationships/hyperlink" Target="http://www.nytimes.com/2012/03/01/technology/impatient-web-users-flee-slow-loading-sites.html?pagewanted=all&amp;_r=0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lizhaslam</a:t>
            </a:r>
            <a:r>
              <a:rPr lang="en-US" dirty="0" smtClean="0"/>
              <a:t>/6255976169/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0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mommypants</a:t>
            </a:r>
            <a:r>
              <a:rPr lang="en-US" dirty="0" smtClean="0"/>
              <a:t>/3189190946/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05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NOTICE HOW THE GIRL IS GIVING THE “GO FASTER” SIGN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blake</a:t>
            </a:r>
            <a:r>
              <a:rPr lang="en-US" dirty="0" smtClean="0"/>
              <a:t>/6062598298/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52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FAST CAN BE A LITTLE FRIGHTENING</a:t>
            </a:r>
          </a:p>
          <a:p>
            <a:endParaRPr lang="pl-PL" dirty="0" smtClean="0"/>
          </a:p>
          <a:p>
            <a:r>
              <a:rPr lang="pl-PL" dirty="0" smtClean="0"/>
              <a:t>http://</a:t>
            </a:r>
            <a:r>
              <a:rPr lang="pl-PL" dirty="0" err="1" smtClean="0"/>
              <a:t>www.flickr.com</a:t>
            </a:r>
            <a:r>
              <a:rPr lang="pl-PL" dirty="0" smtClean="0"/>
              <a:t>/</a:t>
            </a:r>
            <a:r>
              <a:rPr lang="pl-PL" dirty="0" err="1" smtClean="0"/>
              <a:t>photos</a:t>
            </a:r>
            <a:r>
              <a:rPr lang="pl-PL" dirty="0" smtClean="0"/>
              <a:t>/45777632@N06/6340839611/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86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dullhunk</a:t>
            </a:r>
            <a:r>
              <a:rPr lang="en-US" dirty="0" smtClean="0"/>
              <a:t>/3930915541/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93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AT&amp;T is the nation's fastest 4G LTE network for your iPhone 5. As explained by kids, faster is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38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dirty="0" smtClean="0"/>
              <a:t>Joshua Bixby sent me the sources</a:t>
            </a:r>
            <a:r>
              <a:rPr lang="en-US" baseline="0" dirty="0" smtClean="0"/>
              <a:t> for each data point:</a:t>
            </a:r>
          </a:p>
          <a:p>
            <a:r>
              <a:rPr lang="en-US" dirty="0" smtClean="0">
                <a:effectLst/>
              </a:rPr>
              <a:t>8 seconds (</a:t>
            </a:r>
            <a:r>
              <a:rPr lang="en-US" dirty="0" err="1" smtClean="0">
                <a:effectLst/>
              </a:rPr>
              <a:t>Zona</a:t>
            </a:r>
            <a:r>
              <a:rPr lang="en-US" dirty="0" smtClean="0">
                <a:effectLst/>
              </a:rPr>
              <a:t>, 1999):</a:t>
            </a:r>
            <a:r>
              <a:rPr lang="en-US" dirty="0" smtClean="0">
                <a:effectLst/>
                <a:hlinkClick r:id="rId3"/>
              </a:rPr>
              <a:t>http://www.websiteoptimization.com/speed/1</a:t>
            </a:r>
            <a:r>
              <a:rPr lang="en-US" dirty="0" smtClean="0">
                <a:effectLst/>
              </a:rPr>
              <a:t>/ </a:t>
            </a:r>
            <a:endParaRPr lang="en-US" dirty="0" smtClean="0"/>
          </a:p>
          <a:p>
            <a:r>
              <a:rPr lang="en-US" dirty="0" smtClean="0">
                <a:effectLst/>
              </a:rPr>
              <a:t>4 seconds (Jupiter, 2006):</a:t>
            </a:r>
            <a:r>
              <a:rPr lang="en-US" dirty="0" smtClean="0">
                <a:effectLst/>
                <a:hlinkClick r:id="rId4"/>
              </a:rPr>
              <a:t>http://www.akamai.com/4seconds</a:t>
            </a:r>
            <a:r>
              <a:rPr lang="en-US" dirty="0" smtClean="0">
                <a:effectLst/>
              </a:rPr>
              <a:t> </a:t>
            </a:r>
            <a:endParaRPr lang="en-US" dirty="0" smtClean="0"/>
          </a:p>
          <a:p>
            <a:r>
              <a:rPr lang="en-US" dirty="0" smtClean="0">
                <a:effectLst/>
              </a:rPr>
              <a:t>2 seconds (Forrester, 2009):</a:t>
            </a:r>
            <a:r>
              <a:rPr lang="en-US" dirty="0" smtClean="0">
                <a:effectLst/>
                <a:hlinkClick r:id="rId5"/>
              </a:rPr>
              <a:t>http://www.akamai.com/html/about/press/releases/2009/press_091409.html</a:t>
            </a:r>
            <a:r>
              <a:rPr lang="en-US" dirty="0" smtClean="0">
                <a:effectLst/>
              </a:rPr>
              <a:t> </a:t>
            </a:r>
            <a:endParaRPr lang="en-US" dirty="0" smtClean="0"/>
          </a:p>
          <a:p>
            <a:r>
              <a:rPr lang="en-US" dirty="0" smtClean="0">
                <a:effectLst/>
              </a:rPr>
              <a:t>400ms (Google, 2012):</a:t>
            </a:r>
            <a:r>
              <a:rPr lang="en-US" dirty="0" smtClean="0">
                <a:effectLst/>
                <a:hlinkClick r:id="rId6"/>
              </a:rPr>
              <a:t>http://www.nytimes.com/2012/03/01/technology/impatient-web-users-flee-slow-loading-sites.html?pagewanted=all&amp;_r=0</a:t>
            </a:r>
            <a:r>
              <a:rPr lang="en-US" dirty="0" smtClean="0">
                <a:effectLst/>
              </a:rPr>
              <a:t> </a:t>
            </a:r>
            <a:endParaRPr lang="en-US" dirty="0" smtClean="0"/>
          </a:p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 SLOW IS BAD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msvg</a:t>
            </a:r>
            <a:r>
              <a:rPr lang="en-US" dirty="0" smtClean="0"/>
              <a:t>/4476789745/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28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contribute.barackobama.com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02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FAST IS JUST BASED ON PERCEPTIONS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photohype</a:t>
            </a:r>
            <a:r>
              <a:rPr lang="en-US" dirty="0" smtClean="0"/>
              <a:t>/288124023/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</a:t>
            </a:r>
            <a:r>
              <a:rPr lang="en-US" baseline="0" dirty="0" smtClean="0"/>
              <a:t> to Akamai – how long it takes to download their resources. Could be affected by big clients moving on or off, causing/lessening congestion.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82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 carrier</a:t>
            </a:r>
            <a:r>
              <a:rPr lang="en-US" baseline="0" dirty="0" smtClean="0"/>
              <a:t> is hidden behind “US-1”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95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Gomez RUM data</a:t>
            </a:r>
          </a:p>
          <a:p>
            <a:r>
              <a:rPr lang="en-US" dirty="0" smtClean="0"/>
              <a:t>Not sure how they determine “perceived” render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99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Gomez RUM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9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Gomez RUM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99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bigbaddie</a:t>
            </a:r>
            <a:r>
              <a:rPr lang="en-US" dirty="0" smtClean="0"/>
              <a:t>/4907862472/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 Archive: </a:t>
            </a:r>
            <a:r>
              <a:rPr lang="de-DE" dirty="0" err="1" smtClean="0"/>
              <a:t>twice</a:t>
            </a:r>
            <a:r>
              <a:rPr lang="de-DE" dirty="0" smtClean="0"/>
              <a:t> a </a:t>
            </a:r>
            <a:r>
              <a:rPr lang="de-DE" dirty="0" err="1" smtClean="0"/>
              <a:t>month</a:t>
            </a:r>
            <a:r>
              <a:rPr lang="de-DE" dirty="0" smtClean="0"/>
              <a:t>, 300K </a:t>
            </a:r>
            <a:r>
              <a:rPr lang="de-DE" dirty="0" err="1" smtClean="0"/>
              <a:t>wwide</a:t>
            </a:r>
            <a:r>
              <a:rPr lang="de-DE" baseline="0" dirty="0" smtClean="0"/>
              <a:t> top URLs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Alexa, </a:t>
            </a:r>
            <a:r>
              <a:rPr lang="de-DE" baseline="0" dirty="0" err="1" smtClean="0"/>
              <a:t>gather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size</a:t>
            </a:r>
            <a:r>
              <a:rPr lang="de-DE" baseline="0" dirty="0" smtClean="0"/>
              <a:t>.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chart?chxr</a:t>
            </a:r>
            <a:r>
              <a:rPr lang="de-DE" dirty="0" smtClean="0"/>
              <a:t>=1,800,1400,200|2,80,100,10&amp;chds=9,99,80,100,9,99,800,1400&amp;chd=t:-1|85,84,84,82,84,83,83,84,84,86,85,81,82,85,86,86,87,88,88,88,88,88,89,90,90|-1|1008,1011,1018,1042,1059,1067,1068,1090,1097,1124,1105,1092,1098,1227,1239,1249,1269,1285,1286,1284,1280,1270,1292,1311,1335&amp;chxl=0:|3%2F15%7C+%7C4%2F15%7C+%7C5%2F15%7C+%7C6%2F15%7C+%7C7%2F15%7C+%7C8%2F15%7C+%7C9%2F15%7C+%7C10%2F15%7C+%7C11%2F15%7C+%7C12%2F15%7C+%7C1%2F15%7C+%7C2%2F15%7C+%7C3%2F15&amp;chxt=</a:t>
            </a:r>
            <a:r>
              <a:rPr lang="de-DE" dirty="0" err="1" smtClean="0"/>
              <a:t>x,y,r&amp;chs</a:t>
            </a:r>
            <a:r>
              <a:rPr lang="de-DE" dirty="0" smtClean="0"/>
              <a:t>=600x300&amp;cht=</a:t>
            </a:r>
            <a:r>
              <a:rPr lang="de-DE" dirty="0" err="1" smtClean="0"/>
              <a:t>lxy&amp;chco</a:t>
            </a:r>
            <a:r>
              <a:rPr lang="de-DE" dirty="0" smtClean="0"/>
              <a:t>=15A50E,006600&amp;chm=N,15A50E,0,::2,12,,h::8|N**kB,006600,1,::2,12,,h::8&amp;chts=006600,24&amp;chtt=</a:t>
            </a:r>
            <a:r>
              <a:rPr lang="de-DE" dirty="0" err="1" smtClean="0"/>
              <a:t>Total+Transfer+Size</a:t>
            </a:r>
            <a:r>
              <a:rPr lang="de-DE" dirty="0" smtClean="0"/>
              <a:t>+%26+Total+Requests&amp;chma=5,5,5,25&amp;chls=1,6,3|1&amp;chxs=1,006600,11.5,-0.5,lt,006600,006600|2,15A50E,11.5,-0.5,lt,15A50E,15A50E&amp;chxtc=0,4|1,4&amp;chxp=0&amp;chdl=</a:t>
            </a:r>
            <a:r>
              <a:rPr lang="de-DE" dirty="0" err="1" smtClean="0"/>
              <a:t>Total+Requests|Total+Transfer+Size</a:t>
            </a:r>
            <a:r>
              <a:rPr lang="de-DE" dirty="0" smtClean="0"/>
              <a:t>+(</a:t>
            </a:r>
            <a:r>
              <a:rPr lang="de-DE" dirty="0" err="1" smtClean="0"/>
              <a:t>kB</a:t>
            </a:r>
            <a:r>
              <a:rPr lang="de-DE" dirty="0" smtClean="0"/>
              <a:t>)&amp;</a:t>
            </a:r>
            <a:r>
              <a:rPr lang="de-DE" dirty="0" err="1" smtClean="0"/>
              <a:t>chdlp</a:t>
            </a:r>
            <a:r>
              <a:rPr lang="de-DE" dirty="0" smtClean="0"/>
              <a:t>=</a:t>
            </a:r>
            <a:r>
              <a:rPr lang="de-DE" dirty="0" err="1" smtClean="0"/>
              <a:t>bv|r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1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chart?chds</a:t>
            </a:r>
            <a:r>
              <a:rPr lang="de-DE" dirty="0" smtClean="0"/>
              <a:t>=9,99,80,100,9,99,700,1400&amp;chxr=1,700,1400,200|2,80,100,10&amp;chd=t:-1|89,82,86,87,88,89,90,88,86,90,90,91,90,97,98,97,100,98,99,98,99,98,99,98,100|-1|829,774,804,798,828,845,867,867,819,879,885,883,886,1027,1087,1111,1089,1108,1163,1103,1120,1131,1149,1154,1197&amp;chxl=0:|3%2F15%7C+%7C4%2F15%7C+%7C5%2F15%7C+%7C6%2F15%7C+%7C7%2F15%7C+%7C8%2F15%7C+%7C9%2F15%7C+%7C10%2F15%7C+%7C11%2F15%7C+%7C12%2F15%7C+%7C1%2F15%7C+%7C2%2F15%7C+%7C3%2F15&amp;chxt=</a:t>
            </a:r>
            <a:r>
              <a:rPr lang="de-DE" dirty="0" err="1" smtClean="0"/>
              <a:t>x,y,r&amp;chs</a:t>
            </a:r>
            <a:r>
              <a:rPr lang="de-DE" dirty="0" smtClean="0"/>
              <a:t>=600x300&amp;cht=</a:t>
            </a:r>
            <a:r>
              <a:rPr lang="de-DE" dirty="0" err="1" smtClean="0"/>
              <a:t>lxy&amp;chco</a:t>
            </a:r>
            <a:r>
              <a:rPr lang="de-DE" dirty="0" smtClean="0"/>
              <a:t>=15A50E,006600&amp;chm=N,15A50E,0,::2,12,,h::8|N**kB,006600,1,::2,12,,h::8&amp;chts=006600,24&amp;chtt=</a:t>
            </a:r>
            <a:r>
              <a:rPr lang="de-DE" dirty="0" err="1" smtClean="0"/>
              <a:t>Total+Transfer+Size</a:t>
            </a:r>
            <a:r>
              <a:rPr lang="de-DE" dirty="0" smtClean="0"/>
              <a:t>+%26+Total+Requests&amp;chma=5,5,5,25&amp;chls=1,6,3|1&amp;chxs=1,006600,11.5,-0.5,lt,006600,006600|2,15A50E,11.5,-0.5,lt,15A50E,15A50E&amp;chxtc=0,4|1,4&amp;chxp=0&amp;chdl=</a:t>
            </a:r>
            <a:r>
              <a:rPr lang="de-DE" dirty="0" err="1" smtClean="0"/>
              <a:t>Total+Requests|Total+Transfer+Size</a:t>
            </a:r>
            <a:r>
              <a:rPr lang="de-DE" dirty="0" smtClean="0"/>
              <a:t>+(</a:t>
            </a:r>
            <a:r>
              <a:rPr lang="de-DE" dirty="0" err="1" smtClean="0"/>
              <a:t>kB</a:t>
            </a:r>
            <a:r>
              <a:rPr lang="de-DE" dirty="0" smtClean="0"/>
              <a:t>)&amp;</a:t>
            </a:r>
            <a:r>
              <a:rPr lang="de-DE" dirty="0" err="1" smtClean="0"/>
              <a:t>chdlp</a:t>
            </a:r>
            <a:r>
              <a:rPr lang="de-DE" dirty="0" smtClean="0"/>
              <a:t>=</a:t>
            </a:r>
            <a:r>
              <a:rPr lang="de-DE" dirty="0" err="1" smtClean="0"/>
              <a:t>bv|r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88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silent_e</a:t>
            </a:r>
            <a:r>
              <a:rPr lang="en-US" dirty="0" smtClean="0"/>
              <a:t>/406944364/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2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gathered this data by manual SQL queries looking at only the responses started before </a:t>
            </a:r>
            <a:r>
              <a:rPr lang="en-US" baseline="0" dirty="0" err="1" smtClean="0"/>
              <a:t>window.onload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8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text/plain: 35K per page = 31K video + 3K fonts</a:t>
            </a:r>
          </a:p>
          <a:p>
            <a:r>
              <a:rPr lang="en-US" dirty="0" smtClean="0"/>
              <a:t>octet-stream: 19K per page = 15K video + 4K fonts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2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text/plain: 35K per page = 31K video + 3K fonts</a:t>
            </a:r>
          </a:p>
          <a:p>
            <a:r>
              <a:rPr lang="en-US" dirty="0" smtClean="0"/>
              <a:t>octet-stream: 19K per page = 15K video + 4K fonts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2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text/plain: 35K per page = 31K video + 3K fonts</a:t>
            </a:r>
          </a:p>
          <a:p>
            <a:r>
              <a:rPr lang="en-US" dirty="0" smtClean="0"/>
              <a:t>octet-stream: 19K per page = 15K video + 4K fonts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25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gathered this data by manual SQL queries looking at only the responses started before </a:t>
            </a:r>
            <a:r>
              <a:rPr lang="en-US" baseline="0" dirty="0" err="1" smtClean="0"/>
              <a:t>window.onload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8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ourier New"/>
                <a:cs typeface="Courier New"/>
              </a:rPr>
              <a:t>    Mar '12    Mar '13    </a:t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images    489    639    31%</a:t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video    93    233    151%</a:t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JS    165    202    22%</a:t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HTML    36    45    25%</a:t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CSS    30    37    23%</a:t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fonts    14    26    86%</a:t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other    3    15    400%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764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/photos/rexboggs5/7608691710/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994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wwarby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/3296379139/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632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chart?chds</a:t>
            </a:r>
            <a:r>
              <a:rPr lang="de-DE" dirty="0" smtClean="0"/>
              <a:t>=9,99,80,100,9,99,700,1400&amp;chxr=1,700,1400,200|2,80,100,10&amp;chd=t:-1|89,82,86,87,88,89,90,88,86,90,90,91,90,97,98,97,100,98,99,98,99,98,99,98,100|-1|829,774,804,798,828,845,867,867,819,879,885,883,886,1027,1087,1111,1089,1108,1163,1103,1120,1131,1149,1154,1197&amp;chxl=0:|3%2F15%7C+%7C4%2F15%7C+%7C5%2F15%7C+%7C6%2F15%7C+%7C7%2F15%7C+%7C8%2F15%7C+%7C9%2F15%7C+%7C10%2F15%7C+%7C11%2F15%7C+%7C12%2F15%7C+%7C1%2F15%7C+%7C2%2F15%7C+%7C3%2F15&amp;chxt=</a:t>
            </a:r>
            <a:r>
              <a:rPr lang="de-DE" dirty="0" err="1" smtClean="0"/>
              <a:t>x,y,r&amp;chs</a:t>
            </a:r>
            <a:r>
              <a:rPr lang="de-DE" dirty="0" smtClean="0"/>
              <a:t>=600x300&amp;cht=</a:t>
            </a:r>
            <a:r>
              <a:rPr lang="de-DE" dirty="0" err="1" smtClean="0"/>
              <a:t>lxy&amp;chco</a:t>
            </a:r>
            <a:r>
              <a:rPr lang="de-DE" dirty="0" smtClean="0"/>
              <a:t>=15A50E,006600&amp;chm=N,15A50E,0,::2,12,,h::8|N**kB,006600,1,::2,12,,h::8&amp;chts=006600,24&amp;chtt=</a:t>
            </a:r>
            <a:r>
              <a:rPr lang="de-DE" dirty="0" err="1" smtClean="0"/>
              <a:t>Total+Transfer+Size</a:t>
            </a:r>
            <a:r>
              <a:rPr lang="de-DE" dirty="0" smtClean="0"/>
              <a:t>+%26+Total+Requests&amp;chma=5,5,5,25&amp;chls=1,6,3|1&amp;chxs=1,006600,11.5,-0.5,lt,006600,006600|2,15A50E,11.5,-0.5,lt,15A50E,15A50E&amp;chxtc=0,4|1,4&amp;chxp=0&amp;chdl=</a:t>
            </a:r>
            <a:r>
              <a:rPr lang="de-DE" dirty="0" err="1" smtClean="0"/>
              <a:t>Total+Requests|Total+Transfer+Size</a:t>
            </a:r>
            <a:r>
              <a:rPr lang="de-DE" dirty="0" smtClean="0"/>
              <a:t>+(</a:t>
            </a:r>
            <a:r>
              <a:rPr lang="de-DE" dirty="0" err="1" smtClean="0"/>
              <a:t>kB</a:t>
            </a:r>
            <a:r>
              <a:rPr lang="de-DE" dirty="0" smtClean="0"/>
              <a:t>)&amp;</a:t>
            </a:r>
            <a:r>
              <a:rPr lang="de-DE" dirty="0" err="1" smtClean="0"/>
              <a:t>chdlp</a:t>
            </a:r>
            <a:r>
              <a:rPr lang="de-DE" dirty="0" smtClean="0"/>
              <a:t>=</a:t>
            </a:r>
            <a:r>
              <a:rPr lang="de-DE" dirty="0" err="1" smtClean="0"/>
              <a:t>bv|r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882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=121212_KK_VED-r%3A2-c%3A0&amp;thumbSize=200&amp;ival=1000&amp;end=visual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SLOW IS</a:t>
            </a:r>
            <a:r>
              <a:rPr lang="en-US" baseline="0" dirty="0" smtClean="0"/>
              <a:t> BAD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iwona_kellie</a:t>
            </a:r>
            <a:r>
              <a:rPr lang="en-US" dirty="0" smtClean="0"/>
              <a:t>/4867301081/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56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smtClean="0"/>
              <a:t>=121212_KF_V7Y-r%3A3-c%3A0&amp;thumbSize=200&amp;ival=1000&amp;end=visual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8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percentages indicate page rendering progress.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sites.google.com</a:t>
            </a:r>
            <a:r>
              <a:rPr lang="en-US" dirty="0" smtClean="0"/>
              <a:t>/a/</a:t>
            </a:r>
            <a:r>
              <a:rPr lang="en-US" dirty="0" err="1" smtClean="0"/>
              <a:t>webpagetest.org</a:t>
            </a:r>
            <a:r>
              <a:rPr lang="en-US" dirty="0" smtClean="0"/>
              <a:t>/docs/using-</a:t>
            </a:r>
            <a:r>
              <a:rPr lang="en-US" dirty="0" err="1" smtClean="0"/>
              <a:t>webpagetest</a:t>
            </a:r>
            <a:r>
              <a:rPr lang="en-US" dirty="0" smtClean="0"/>
              <a:t>/metrics/speed-index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266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analytics.blogspot.com</a:t>
            </a:r>
            <a:r>
              <a:rPr lang="en-US" dirty="0" smtClean="0"/>
              <a:t>/2013/04/is-web-getting-</a:t>
            </a:r>
            <a:r>
              <a:rPr lang="en-US" dirty="0" err="1" smtClean="0"/>
              <a:t>faster.html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276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/photos/churl/159610735/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197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EEDD"/>
                </a:solidFill>
              </a:rPr>
              <a:t>"thank you" by </a:t>
            </a:r>
            <a:r>
              <a:rPr lang="en-US" dirty="0" err="1" smtClean="0">
                <a:solidFill>
                  <a:srgbClr val="FFEEDD"/>
                </a:solidFill>
              </a:rPr>
              <a:t>nj</a:t>
            </a:r>
            <a:r>
              <a:rPr lang="en-US" dirty="0" smtClean="0">
                <a:solidFill>
                  <a:srgbClr val="FFEEDD"/>
                </a:solidFill>
              </a:rPr>
              <a:t> dodge: </a:t>
            </a:r>
            <a:r>
              <a:rPr lang="en-US" i="1" dirty="0" smtClean="0">
                <a:solidFill>
                  <a:srgbClr val="FFEEDD"/>
                </a:solidFill>
              </a:rPr>
              <a:t>http://</a:t>
            </a:r>
            <a:r>
              <a:rPr lang="en-US" i="1" dirty="0" err="1" smtClean="0">
                <a:solidFill>
                  <a:srgbClr val="FFEEDD"/>
                </a:solidFill>
              </a:rPr>
              <a:t>flickr.com</a:t>
            </a:r>
            <a:r>
              <a:rPr lang="en-US" i="1" dirty="0" smtClean="0">
                <a:solidFill>
                  <a:srgbClr val="FFEEDD"/>
                </a:solidFill>
              </a:rPr>
              <a:t>/photos/</a:t>
            </a:r>
            <a:r>
              <a:rPr lang="en-US" i="1" dirty="0" err="1" smtClean="0">
                <a:solidFill>
                  <a:srgbClr val="FFEEDD"/>
                </a:solidFill>
              </a:rPr>
              <a:t>nj_dodge</a:t>
            </a:r>
            <a:r>
              <a:rPr lang="en-US" i="1" dirty="0" smtClean="0">
                <a:solidFill>
                  <a:srgbClr val="FFEEDD"/>
                </a:solidFill>
              </a:rPr>
              <a:t>/187190601/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/photos/stuant63/3159936302/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0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cwinters</a:t>
            </a:r>
            <a:r>
              <a:rPr lang="en-US" dirty="0" smtClean="0"/>
              <a:t>/4561002487/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81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bruce</a:t>
            </a:r>
            <a:r>
              <a:rPr lang="en-US" dirty="0" smtClean="0"/>
              <a:t>-camera/5244072368/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86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http://</a:t>
            </a:r>
            <a:r>
              <a:rPr lang="pl-PL" dirty="0" err="1" smtClean="0"/>
              <a:t>www.flickr.com</a:t>
            </a:r>
            <a:r>
              <a:rPr lang="pl-PL" dirty="0" smtClean="0"/>
              <a:t>/</a:t>
            </a:r>
            <a:r>
              <a:rPr lang="pl-PL" dirty="0" err="1" smtClean="0"/>
              <a:t>photos</a:t>
            </a:r>
            <a:r>
              <a:rPr lang="pl-PL" dirty="0" smtClean="0"/>
              <a:t>/94213193@N00/324472983/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08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matman</a:t>
            </a:r>
            <a:r>
              <a:rPr lang="en-US" dirty="0" smtClean="0"/>
              <a:t>/661077091/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6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2000548"/>
          </a:xfrm>
        </p:spPr>
        <p:txBody>
          <a:bodyPr>
            <a:spAutoFit/>
          </a:bodyPr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851473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How fast are we going now?</a:t>
            </a:r>
            <a:endParaRPr lang="en-US" sz="10200" baseline="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43188"/>
            <a:ext cx="8458200" cy="6907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rgbClr val="FFFFFF"/>
                </a:solidFill>
                <a:latin typeface="+mn-lt"/>
              </a:rPr>
              <a:t>@</a:t>
            </a:r>
            <a:r>
              <a:rPr lang="en-AU" sz="1600" baseline="0" dirty="0" err="1" smtClean="0">
                <a:solidFill>
                  <a:srgbClr val="FFFFFF"/>
                </a:solidFill>
                <a:latin typeface="+mn-lt"/>
              </a:rPr>
              <a:t>souders</a:t>
            </a:r>
            <a:endParaRPr lang="en-AU" sz="1600" baseline="0" dirty="0" smtClean="0">
              <a:solidFill>
                <a:srgbClr val="FFFFFF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rgbClr val="FFFFFF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rgbClr val="FFFFFF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rgbClr val="FFFFFF"/>
                </a:solidFill>
                <a:latin typeface="+mn-lt"/>
              </a:rPr>
              <a:t>hamburg-howfast-20130528</a:t>
            </a:r>
            <a:r>
              <a:rPr lang="en-AU" sz="1600" i="1" baseline="0" dirty="0" smtClean="0">
                <a:solidFill>
                  <a:srgbClr val="FFFFFF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rgbClr val="FFFFFF"/>
              </a:solidFill>
              <a:effectLst/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100" b="1" baseline="0" dirty="0">
                <a:solidFill>
                  <a:srgbClr val="FFFFFF"/>
                </a:solidFill>
                <a:effectLst/>
                <a:latin typeface="+mn-lt"/>
              </a:rPr>
              <a:t>Disclaimer: </a:t>
            </a:r>
            <a:r>
              <a:rPr lang="en-US" sz="1100" baseline="0" dirty="0">
                <a:solidFill>
                  <a:srgbClr val="FFFFFF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0108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43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9106" y="0"/>
            <a:ext cx="10373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16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95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1028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80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24" y="76200"/>
            <a:ext cx="5886152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25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4126" cy="69342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flipH="1">
            <a:off x="1524000" y="685799"/>
            <a:ext cx="1524000" cy="428839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 flipH="1">
            <a:off x="4924046" y="1374840"/>
            <a:ext cx="1736934" cy="3810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693547" y="5682833"/>
            <a:ext cx="814082" cy="312292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2877326" y="4481212"/>
            <a:ext cx="1161293" cy="3810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104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7947" y="0"/>
            <a:ext cx="1105394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762000" y="4648200"/>
            <a:ext cx="7467600" cy="1940957"/>
          </a:xfrm>
          <a:prstGeom prst="wedgeRoundRectCallout">
            <a:avLst>
              <a:gd name="adj1" fmla="val 14748"/>
              <a:gd name="adj2" fmla="val 49413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>
                <a:solidFill>
                  <a:schemeClr val="bg1"/>
                </a:solidFill>
                <a:latin typeface="+mn-lt"/>
              </a:rPr>
              <a:t>AT&amp;T is the nation's fastest 4G LTE network for your iPhone 5. As explained by kids, faster is better.</a:t>
            </a:r>
          </a:p>
        </p:txBody>
      </p:sp>
      <p:sp>
        <p:nvSpPr>
          <p:cNvPr id="4" name="Freeform 3"/>
          <p:cNvSpPr/>
          <p:nvPr/>
        </p:nvSpPr>
        <p:spPr>
          <a:xfrm flipH="1">
            <a:off x="4568573" y="5787719"/>
            <a:ext cx="3590898" cy="689982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85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73089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 flipH="1">
            <a:off x="419433" y="4216256"/>
            <a:ext cx="2440494" cy="543801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762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295400" y="6550223"/>
            <a:ext cx="8305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webperformancetoday.com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/2013/03/27/top-ecommerce-sites-are-slower-than-they-were-last-year/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96900"/>
            <a:ext cx="6692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73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 flipH="1">
            <a:off x="3581400" y="4114800"/>
            <a:ext cx="1066800" cy="4572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57150" cmpd="sng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36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73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bg1">
              <a:lumMod val="95000"/>
              <a:lumOff val="5000"/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4237171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746254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7944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371600" y="3140154"/>
            <a:ext cx="6400800" cy="1736646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bg1">
              <a:lumMod val="95000"/>
              <a:lumOff val="5000"/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 dirty="0" smtClean="0">
                <a:latin typeface="+mn-lt"/>
              </a:rPr>
              <a:t>We </a:t>
            </a:r>
            <a:r>
              <a:rPr lang="en-US" sz="3200" baseline="0" dirty="0">
                <a:latin typeface="+mn-lt"/>
              </a:rPr>
              <a:t>made the new platform 60% faster and this resulted in a 14% increase in donation conversions</a:t>
            </a:r>
            <a:r>
              <a:rPr lang="en-US" sz="3200" baseline="0" dirty="0" smtClean="0">
                <a:latin typeface="+mn-lt"/>
              </a:rPr>
              <a:t>.</a:t>
            </a:r>
            <a:endParaRPr lang="en-US" sz="2800" i="1" baseline="0" dirty="0">
              <a:latin typeface="+mn-lt"/>
              <a:cs typeface="Arial" pitchFamily="34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743200" y="6550223"/>
            <a:ext cx="68580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kylerush.net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/blog/meet-the-obama-campaigns-250-million-fundraising-platform/</a:t>
            </a:r>
          </a:p>
        </p:txBody>
      </p:sp>
    </p:spTree>
    <p:extLst>
      <p:ext uri="{BB962C8B-B14F-4D97-AF65-F5344CB8AC3E}">
        <p14:creationId xmlns:p14="http://schemas.microsoft.com/office/powerpoint/2010/main" val="30913590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6414" y="0"/>
            <a:ext cx="12731014" cy="7086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676400"/>
            <a:ext cx="9144000" cy="2982868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1500" baseline="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Connection Speed</a:t>
            </a:r>
          </a:p>
        </p:txBody>
      </p:sp>
    </p:spTree>
    <p:extLst>
      <p:ext uri="{BB962C8B-B14F-4D97-AF65-F5344CB8AC3E}">
        <p14:creationId xmlns:p14="http://schemas.microsoft.com/office/powerpoint/2010/main" val="1882364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0"/>
            <a:ext cx="9144000" cy="3722748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6553200" y="6550223"/>
            <a:ext cx="2819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akamai.com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latin typeface="Arial" pitchFamily="34" charset="0"/>
                <a:cs typeface="Arial" pitchFamily="34" charset="0"/>
              </a:rPr>
              <a:t>stateoftheinternet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6200"/>
            <a:ext cx="9144000" cy="1674305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6600" baseline="0" dirty="0" smtClean="0">
                <a:solidFill>
                  <a:schemeClr val="bg1"/>
                </a:solidFill>
              </a:rPr>
              <a:t>Akamai </a:t>
            </a:r>
          </a:p>
          <a:p>
            <a:pPr>
              <a:lnSpc>
                <a:spcPct val="80000"/>
              </a:lnSpc>
            </a:pPr>
            <a:r>
              <a:rPr lang="en-US" sz="6000" baseline="0" dirty="0" smtClean="0">
                <a:solidFill>
                  <a:schemeClr val="bg1"/>
                </a:solidFill>
              </a:rPr>
              <a:t>State of the Internet</a:t>
            </a:r>
            <a:endParaRPr lang="en-US" sz="6000" baseline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791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0" dirty="0" smtClean="0">
                <a:solidFill>
                  <a:schemeClr val="bg1"/>
                </a:solidFill>
                <a:latin typeface="+mn-lt"/>
              </a:rPr>
              <a:t>Q3 2012</a:t>
            </a:r>
          </a:p>
        </p:txBody>
      </p:sp>
    </p:spTree>
    <p:extLst>
      <p:ext uri="{BB962C8B-B14F-4D97-AF65-F5344CB8AC3E}">
        <p14:creationId xmlns:p14="http://schemas.microsoft.com/office/powerpoint/2010/main" val="16474377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kamai-conn-spe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389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58674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aseline="0" dirty="0" err="1" smtClean="0">
                <a:solidFill>
                  <a:schemeClr val="bg1"/>
                </a:solidFill>
                <a:latin typeface="+mn-lt"/>
              </a:rPr>
              <a:t>YoY</a:t>
            </a:r>
            <a:r>
              <a:rPr lang="en-US" sz="4000" baseline="0" dirty="0" smtClean="0">
                <a:solidFill>
                  <a:schemeClr val="bg1"/>
                </a:solidFill>
                <a:latin typeface="+mn-lt"/>
              </a:rPr>
              <a:t>:  </a:t>
            </a:r>
            <a:r>
              <a:rPr lang="en-US" sz="4000" baseline="0" dirty="0" smtClean="0">
                <a:solidFill>
                  <a:srgbClr val="3D75E1"/>
                </a:solidFill>
                <a:latin typeface="+mn-lt"/>
              </a:rPr>
              <a:t>+4%</a:t>
            </a:r>
            <a:r>
              <a:rPr lang="en-US" sz="4000" baseline="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000" baseline="0" dirty="0" smtClean="0">
                <a:solidFill>
                  <a:srgbClr val="98C031"/>
                </a:solidFill>
                <a:latin typeface="+mn-lt"/>
              </a:rPr>
              <a:t>+18%</a:t>
            </a:r>
          </a:p>
        </p:txBody>
      </p:sp>
      <p:sp>
        <p:nvSpPr>
          <p:cNvPr id="7" name="Round Single Corner Rectangle 6"/>
          <p:cNvSpPr/>
          <p:nvPr/>
        </p:nvSpPr>
        <p:spPr>
          <a:xfrm>
            <a:off x="-152400" y="6550223"/>
            <a:ext cx="27432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err="1">
                <a:latin typeface="Arial" pitchFamily="34" charset="0"/>
                <a:cs typeface="Arial" pitchFamily="34" charset="0"/>
              </a:rPr>
              <a:t>akamai.com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latin typeface="Arial" pitchFamily="34" charset="0"/>
                <a:cs typeface="Arial" pitchFamily="34" charset="0"/>
              </a:rPr>
              <a:t>stateoftheinternet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141444" y="4517158"/>
            <a:ext cx="4572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900" baseline="0" dirty="0" smtClean="0">
                <a:solidFill>
                  <a:srgbClr val="E50202"/>
                </a:solidFill>
                <a:latin typeface="Courier New"/>
                <a:cs typeface="Courier New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2035952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5200" y="57912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0" dirty="0" err="1" smtClean="0">
                <a:solidFill>
                  <a:schemeClr val="bg1"/>
                </a:solidFill>
                <a:latin typeface="+mn-lt"/>
              </a:rPr>
              <a:t>YoY</a:t>
            </a:r>
            <a:r>
              <a:rPr lang="en-US" sz="4000" baseline="0" dirty="0" smtClean="0">
                <a:solidFill>
                  <a:schemeClr val="bg1"/>
                </a:solidFill>
                <a:latin typeface="+mn-lt"/>
              </a:rPr>
              <a:t>:  </a:t>
            </a:r>
            <a:r>
              <a:rPr lang="en-US" sz="4000" baseline="0" dirty="0" smtClean="0">
                <a:solidFill>
                  <a:srgbClr val="3D75E1"/>
                </a:solidFill>
                <a:latin typeface="+mn-lt"/>
              </a:rPr>
              <a:t>+68%</a:t>
            </a:r>
            <a:r>
              <a:rPr lang="en-US" sz="4000" baseline="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000" baseline="0" dirty="0" smtClean="0">
                <a:solidFill>
                  <a:srgbClr val="98C031"/>
                </a:solidFill>
                <a:latin typeface="+mn-lt"/>
              </a:rPr>
              <a:t>+131%  </a:t>
            </a:r>
            <a:r>
              <a:rPr lang="en-US" sz="4000" baseline="0" dirty="0" smtClean="0">
                <a:solidFill>
                  <a:srgbClr val="AC390B"/>
                </a:solidFill>
                <a:latin typeface="+mn-lt"/>
              </a:rPr>
              <a:t>+30%</a:t>
            </a:r>
          </a:p>
        </p:txBody>
      </p:sp>
      <p:pic>
        <p:nvPicPr>
          <p:cNvPr id="2" name="Picture 1" descr="akamai-mobile-conn-spe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035574"/>
          </a:xfrm>
          <a:prstGeom prst="rect">
            <a:avLst/>
          </a:prstGeom>
        </p:spPr>
      </p:pic>
      <p:sp>
        <p:nvSpPr>
          <p:cNvPr id="8" name="Round Single Corner Rectangle 7"/>
          <p:cNvSpPr/>
          <p:nvPr/>
        </p:nvSpPr>
        <p:spPr>
          <a:xfrm>
            <a:off x="-152400" y="6550223"/>
            <a:ext cx="27432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err="1">
                <a:latin typeface="Arial" pitchFamily="34" charset="0"/>
                <a:cs typeface="Arial" pitchFamily="34" charset="0"/>
              </a:rPr>
              <a:t>akamai.com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latin typeface="Arial" pitchFamily="34" charset="0"/>
                <a:cs typeface="Arial" pitchFamily="34" charset="0"/>
              </a:rPr>
              <a:t>stateoftheinternet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6597864" y="3993936"/>
            <a:ext cx="457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700" spc="-60" baseline="0" dirty="0" smtClean="0">
                <a:solidFill>
                  <a:srgbClr val="E50202"/>
                </a:solidFill>
                <a:latin typeface="Courier New"/>
                <a:cs typeface="Courier New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2506753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1489"/>
            <a:ext cx="8686800" cy="4936736"/>
          </a:xfrm>
        </p:spPr>
        <p:txBody>
          <a:bodyPr/>
          <a:lstStyle/>
          <a:p>
            <a:r>
              <a:rPr lang="en-US" sz="6000" dirty="0" smtClean="0"/>
              <a:t>Year-over-year:</a:t>
            </a:r>
          </a:p>
          <a:p>
            <a:pPr marL="455613" indent="-455613">
              <a:buFont typeface="Arial"/>
              <a:buChar char="•"/>
            </a:pPr>
            <a:r>
              <a:rPr lang="en-US" sz="5200" dirty="0" smtClean="0"/>
              <a:t>global speeds are 4% faster</a:t>
            </a:r>
          </a:p>
          <a:p>
            <a:pPr marL="455613" indent="-455613">
              <a:buFont typeface="Arial"/>
              <a:buChar char="•"/>
            </a:pPr>
            <a:r>
              <a:rPr lang="en-US" sz="5200" dirty="0" smtClean="0"/>
              <a:t>US speeds are 18% faster</a:t>
            </a:r>
          </a:p>
          <a:p>
            <a:pPr marL="455613" indent="-455613">
              <a:buFont typeface="Arial"/>
              <a:buChar char="•"/>
            </a:pPr>
            <a:r>
              <a:rPr lang="en-US" sz="5200" dirty="0" smtClean="0"/>
              <a:t>US mobile speeds are 30-131% faster</a:t>
            </a:r>
            <a:endParaRPr lang="en-US" sz="5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99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2283883" y="6550223"/>
            <a:ext cx="7012517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techcrunch.com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/2011/08/08/</a:t>
            </a:r>
            <a:r>
              <a:rPr lang="en-US" sz="1400" baseline="0" dirty="0" err="1">
                <a:latin typeface="Arial" pitchFamily="34" charset="0"/>
                <a:cs typeface="Arial" pitchFamily="34" charset="0"/>
              </a:rPr>
              <a:t>whats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-the-fastest-web-browser-in-the-real-world-chrome/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66" y="381000"/>
            <a:ext cx="8651467" cy="58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24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3124200" y="6550223"/>
            <a:ext cx="61722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zdnet.com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/the-big-browser-benchmark-january-2013-edition-7000009776/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079500"/>
            <a:ext cx="61087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3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90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3124200" y="6550223"/>
            <a:ext cx="61722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zdnet.com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/the-big-browser-benchmark-january-2013-edition-7000009776/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698500"/>
            <a:ext cx="61087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10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9144000" cy="1567096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1500" baseline="0" dirty="0" smtClean="0"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Page Weight</a:t>
            </a:r>
          </a:p>
        </p:txBody>
      </p:sp>
    </p:spTree>
    <p:extLst>
      <p:ext uri="{BB962C8B-B14F-4D97-AF65-F5344CB8AC3E}">
        <p14:creationId xmlns:p14="http://schemas.microsoft.com/office/powerpoint/2010/main" val="1476019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85800"/>
            <a:ext cx="7620000" cy="3810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90600" y="4495800"/>
            <a:ext cx="7848600" cy="20159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4000" baseline="0" dirty="0">
                <a:solidFill>
                  <a:srgbClr val="000000"/>
                </a:solidFill>
              </a:rPr>
              <a:t>327K (32%) bigger in one </a:t>
            </a:r>
            <a:r>
              <a:rPr lang="en-US" sz="4000" baseline="0" dirty="0" smtClean="0">
                <a:solidFill>
                  <a:srgbClr val="000000"/>
                </a:solidFill>
              </a:rPr>
              <a:t>year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000" baseline="0" dirty="0" smtClean="0">
                <a:solidFill>
                  <a:srgbClr val="000000"/>
                </a:solidFill>
              </a:rPr>
              <a:t>“</a:t>
            </a:r>
            <a:r>
              <a:rPr lang="en-US" sz="4000" baseline="0" dirty="0">
                <a:solidFill>
                  <a:srgbClr val="000000"/>
                </a:solidFill>
              </a:rPr>
              <a:t>All” URLs (70K to 300K </a:t>
            </a:r>
            <a:r>
              <a:rPr lang="en-US" sz="4000" baseline="0" dirty="0" smtClean="0">
                <a:solidFill>
                  <a:srgbClr val="000000"/>
                </a:solidFill>
              </a:rPr>
              <a:t>URLs)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000" baseline="0" dirty="0" smtClean="0">
                <a:solidFill>
                  <a:srgbClr val="000000"/>
                </a:solidFill>
              </a:rPr>
              <a:t>sample size may affect results</a:t>
            </a:r>
            <a:endParaRPr lang="en-US" sz="3600" baseline="0" dirty="0" smtClean="0">
              <a:solidFill>
                <a:srgbClr val="000000"/>
              </a:solidFill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6324600" y="6550223"/>
            <a:ext cx="3352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  <a:cs typeface="Arial"/>
              </a:rPr>
              <a:t>httparchive.org</a:t>
            </a:r>
            <a:r>
              <a:rPr lang="en-US" sz="1400" baseline="0" dirty="0">
                <a:latin typeface="Arial"/>
                <a:cs typeface="Arial"/>
              </a:rPr>
              <a:t>/</a:t>
            </a:r>
            <a:r>
              <a:rPr lang="en-US" sz="1400" baseline="0" dirty="0" err="1">
                <a:latin typeface="Arial"/>
                <a:cs typeface="Arial"/>
              </a:rPr>
              <a:t>trends.php?s</a:t>
            </a:r>
            <a:r>
              <a:rPr lang="en-US" sz="1400" baseline="0" dirty="0">
                <a:latin typeface="Arial"/>
                <a:cs typeface="Arial"/>
              </a:rPr>
              <a:t>=All</a:t>
            </a:r>
          </a:p>
        </p:txBody>
      </p:sp>
    </p:spTree>
    <p:extLst>
      <p:ext uri="{BB962C8B-B14F-4D97-AF65-F5344CB8AC3E}">
        <p14:creationId xmlns:p14="http://schemas.microsoft.com/office/powerpoint/2010/main" val="3619903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85800"/>
            <a:ext cx="7620000" cy="3810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90600" y="4648200"/>
            <a:ext cx="7848600" cy="20159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4000" baseline="0" dirty="0" smtClean="0">
                <a:solidFill>
                  <a:srgbClr val="000000"/>
                </a:solidFill>
              </a:rPr>
              <a:t>“Top 1000” URLs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000" baseline="0" dirty="0" smtClean="0">
                <a:solidFill>
                  <a:srgbClr val="000000"/>
                </a:solidFill>
              </a:rPr>
              <a:t>10/1 spike due to testing change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000" u="sng" baseline="0" dirty="0" smtClean="0">
                <a:solidFill>
                  <a:srgbClr val="000000"/>
                </a:solidFill>
              </a:rPr>
              <a:t>not</a:t>
            </a:r>
            <a:r>
              <a:rPr lang="en-US" sz="4000" baseline="0" dirty="0" smtClean="0">
                <a:solidFill>
                  <a:srgbClr val="000000"/>
                </a:solidFill>
              </a:rPr>
              <a:t> apples-to-apples</a:t>
            </a:r>
            <a:endParaRPr lang="en-US" sz="3600" baseline="0" dirty="0" smtClean="0">
              <a:solidFill>
                <a:srgbClr val="000000"/>
              </a:solidFill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5943600" y="6550223"/>
            <a:ext cx="3352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  <a:cs typeface="Arial"/>
              </a:rPr>
              <a:t>httparchive.org</a:t>
            </a:r>
            <a:r>
              <a:rPr lang="en-US" sz="1400" baseline="0" dirty="0">
                <a:latin typeface="Arial"/>
                <a:cs typeface="Arial"/>
              </a:rPr>
              <a:t>/</a:t>
            </a:r>
            <a:r>
              <a:rPr lang="en-US" sz="1400" baseline="0" dirty="0" err="1">
                <a:latin typeface="Arial"/>
                <a:cs typeface="Arial"/>
              </a:rPr>
              <a:t>trends.php?s</a:t>
            </a:r>
            <a:r>
              <a:rPr lang="en-US" sz="1400" baseline="0" dirty="0" smtClean="0">
                <a:latin typeface="Arial"/>
                <a:cs typeface="Arial"/>
              </a:rPr>
              <a:t>=Top1000</a:t>
            </a:r>
            <a:endParaRPr lang="en-US" sz="1400" baseline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616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CORRECT data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163336"/>
              </p:ext>
            </p:extLst>
          </p:nvPr>
        </p:nvGraphicFramePr>
        <p:xfrm>
          <a:off x="990598" y="1295400"/>
          <a:ext cx="7162802" cy="4876799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676402"/>
                <a:gridCol w="2057400"/>
                <a:gridCol w="20574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dirty="0" smtClean="0">
                          <a:solidFill>
                            <a:schemeClr val="tx1"/>
                          </a:solidFill>
                        </a:rPr>
                        <a:t>Mar</a:t>
                      </a:r>
                      <a:r>
                        <a:rPr lang="en-US" sz="2800" u="none" baseline="0" dirty="0" smtClean="0">
                          <a:solidFill>
                            <a:schemeClr val="tx1"/>
                          </a:solidFill>
                        </a:rPr>
                        <a:t> `12</a:t>
                      </a:r>
                      <a:endParaRPr lang="en-US" sz="2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dirty="0" smtClean="0">
                          <a:solidFill>
                            <a:schemeClr val="tx1"/>
                          </a:solidFill>
                        </a:rPr>
                        <a:t>Mar `13</a:t>
                      </a:r>
                      <a:endParaRPr lang="en-US" sz="2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dirty="0" err="1" smtClean="0">
                          <a:solidFill>
                            <a:schemeClr val="tx1"/>
                          </a:solidFill>
                        </a:rPr>
                        <a:t>Δ</a:t>
                      </a:r>
                      <a:endParaRPr lang="en-US" sz="2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00B0F0"/>
                          </a:solidFill>
                        </a:rPr>
                        <a:t>total</a:t>
                      </a:r>
                      <a:endParaRPr lang="en-US" sz="2800" dirty="0">
                        <a:solidFill>
                          <a:srgbClr val="00B0F0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B0F0"/>
                          </a:solidFill>
                        </a:rPr>
                        <a:t>822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</a:rPr>
                        <a:t> K</a:t>
                      </a:r>
                      <a:endParaRPr lang="en-US" sz="2800" dirty="0">
                        <a:solidFill>
                          <a:srgbClr val="00B0F0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B0F0"/>
                          </a:solidFill>
                        </a:rPr>
                        <a:t>1053 K</a:t>
                      </a:r>
                      <a:endParaRPr lang="en-US" sz="2800" dirty="0">
                        <a:solidFill>
                          <a:srgbClr val="00B0F0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B0F0"/>
                          </a:solidFill>
                        </a:rPr>
                        <a:t>231 K</a:t>
                      </a:r>
                      <a:endParaRPr lang="en-US" sz="2800" dirty="0">
                        <a:solidFill>
                          <a:srgbClr val="00B0F0"/>
                        </a:solidFill>
                      </a:endParaRPr>
                    </a:p>
                  </a:txBody>
                  <a:tcPr marR="27432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images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486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600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114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27432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JS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163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188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25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27432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Flash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84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75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-9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27432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HTML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35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42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7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27432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CSS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30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36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6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27432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font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3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11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8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27432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553200" y="6172200"/>
            <a:ext cx="1676400" cy="646331"/>
          </a:xfrm>
        </p:spPr>
        <p:txBody>
          <a:bodyPr wrap="square">
            <a:spAutoFit/>
          </a:bodyPr>
          <a:lstStyle/>
          <a:p>
            <a:pPr algn="r"/>
            <a:r>
              <a:rPr lang="en-US" sz="3600" dirty="0" smtClean="0"/>
              <a:t>151 K</a:t>
            </a:r>
            <a:endParaRPr lang="en-US" sz="3600" dirty="0"/>
          </a:p>
        </p:txBody>
      </p:sp>
      <p:sp>
        <p:nvSpPr>
          <p:cNvPr id="8" name="Freeform 7"/>
          <p:cNvSpPr/>
          <p:nvPr/>
        </p:nvSpPr>
        <p:spPr>
          <a:xfrm>
            <a:off x="6674485" y="2514600"/>
            <a:ext cx="1707515" cy="3657600"/>
          </a:xfrm>
          <a:custGeom>
            <a:avLst/>
            <a:gdLst>
              <a:gd name="connsiteX0" fmla="*/ 396686 w 1402715"/>
              <a:gd name="connsiteY0" fmla="*/ 56032 h 4021842"/>
              <a:gd name="connsiteX1" fmla="*/ 60527 w 1402715"/>
              <a:gd name="connsiteY1" fmla="*/ 719069 h 4021842"/>
              <a:gd name="connsiteX2" fmla="*/ 13838 w 1402715"/>
              <a:gd name="connsiteY2" fmla="*/ 2381331 h 4021842"/>
              <a:gd name="connsiteX3" fmla="*/ 219269 w 1402715"/>
              <a:gd name="connsiteY3" fmla="*/ 3679390 h 4021842"/>
              <a:gd name="connsiteX4" fmla="*/ 620792 w 1402715"/>
              <a:gd name="connsiteY4" fmla="*/ 3987562 h 4021842"/>
              <a:gd name="connsiteX5" fmla="*/ 1143707 w 1402715"/>
              <a:gd name="connsiteY5" fmla="*/ 3884838 h 4021842"/>
              <a:gd name="connsiteX6" fmla="*/ 1339800 w 1402715"/>
              <a:gd name="connsiteY6" fmla="*/ 2838920 h 4021842"/>
              <a:gd name="connsiteX7" fmla="*/ 1386488 w 1402715"/>
              <a:gd name="connsiteY7" fmla="*/ 1083272 h 4021842"/>
              <a:gd name="connsiteX8" fmla="*/ 1087680 w 1402715"/>
              <a:gd name="connsiteY8" fmla="*/ 205448 h 4021842"/>
              <a:gd name="connsiteX9" fmla="*/ 602117 w 1402715"/>
              <a:gd name="connsiteY9" fmla="*/ 0 h 402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2715" h="4021842">
                <a:moveTo>
                  <a:pt x="396686" y="56032"/>
                </a:moveTo>
                <a:cubicBezTo>
                  <a:pt x="260510" y="193775"/>
                  <a:pt x="124335" y="331519"/>
                  <a:pt x="60527" y="719069"/>
                </a:cubicBezTo>
                <a:cubicBezTo>
                  <a:pt x="-3281" y="1106619"/>
                  <a:pt x="-12619" y="1887944"/>
                  <a:pt x="13838" y="2381331"/>
                </a:cubicBezTo>
                <a:cubicBezTo>
                  <a:pt x="40295" y="2874718"/>
                  <a:pt x="118110" y="3411685"/>
                  <a:pt x="219269" y="3679390"/>
                </a:cubicBezTo>
                <a:cubicBezTo>
                  <a:pt x="320428" y="3947095"/>
                  <a:pt x="466719" y="3953321"/>
                  <a:pt x="620792" y="3987562"/>
                </a:cubicBezTo>
                <a:cubicBezTo>
                  <a:pt x="774865" y="4021803"/>
                  <a:pt x="1023872" y="4076278"/>
                  <a:pt x="1143707" y="3884838"/>
                </a:cubicBezTo>
                <a:cubicBezTo>
                  <a:pt x="1263542" y="3693398"/>
                  <a:pt x="1299337" y="3305848"/>
                  <a:pt x="1339800" y="2838920"/>
                </a:cubicBezTo>
                <a:cubicBezTo>
                  <a:pt x="1380263" y="2371992"/>
                  <a:pt x="1428508" y="1522184"/>
                  <a:pt x="1386488" y="1083272"/>
                </a:cubicBezTo>
                <a:cubicBezTo>
                  <a:pt x="1344468" y="644360"/>
                  <a:pt x="1218409" y="385993"/>
                  <a:pt x="1087680" y="205448"/>
                </a:cubicBezTo>
                <a:cubicBezTo>
                  <a:pt x="956952" y="24903"/>
                  <a:pt x="602117" y="0"/>
                  <a:pt x="602117" y="0"/>
                </a:cubicBezTo>
              </a:path>
            </a:pathLst>
          </a:custGeom>
          <a:ln w="57150" cmpd="sng">
            <a:solidFill>
              <a:srgbClr val="9AFC24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04800" y="6135469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/>
            <a:r>
              <a:rPr lang="en-US" sz="3600" baseline="0" dirty="0" smtClean="0">
                <a:solidFill>
                  <a:srgbClr val="FF1E80"/>
                </a:solidFill>
              </a:rPr>
              <a:t>Where’s  the other 80 K?</a:t>
            </a:r>
            <a:endParaRPr lang="en-US" sz="3600" baseline="0" dirty="0">
              <a:solidFill>
                <a:srgbClr val="FF1E8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197273" y="2205182"/>
            <a:ext cx="873412" cy="4271818"/>
          </a:xfrm>
          <a:custGeom>
            <a:avLst/>
            <a:gdLst>
              <a:gd name="connsiteX0" fmla="*/ 161636 w 873412"/>
              <a:gd name="connsiteY0" fmla="*/ 4271818 h 4271818"/>
              <a:gd name="connsiteX1" fmla="*/ 785091 w 873412"/>
              <a:gd name="connsiteY1" fmla="*/ 3105727 h 4271818"/>
              <a:gd name="connsiteX2" fmla="*/ 785091 w 873412"/>
              <a:gd name="connsiteY2" fmla="*/ 1166091 h 4271818"/>
              <a:gd name="connsiteX3" fmla="*/ 0 w 873412"/>
              <a:gd name="connsiteY3" fmla="*/ 0 h 427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412" h="4271818">
                <a:moveTo>
                  <a:pt x="161636" y="4271818"/>
                </a:moveTo>
                <a:cubicBezTo>
                  <a:pt x="421409" y="3947583"/>
                  <a:pt x="681182" y="3623348"/>
                  <a:pt x="785091" y="3105727"/>
                </a:cubicBezTo>
                <a:cubicBezTo>
                  <a:pt x="889000" y="2588106"/>
                  <a:pt x="915939" y="1683712"/>
                  <a:pt x="785091" y="1166091"/>
                </a:cubicBezTo>
                <a:cubicBezTo>
                  <a:pt x="654243" y="648470"/>
                  <a:pt x="0" y="0"/>
                  <a:pt x="0" y="0"/>
                </a:cubicBezTo>
              </a:path>
            </a:pathLst>
          </a:custGeom>
          <a:ln w="34925">
            <a:solidFill>
              <a:srgbClr val="FF0000"/>
            </a:solidFill>
            <a:headEnd type="triangle" w="lg" len="lg"/>
            <a:tail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 w="38100" cmpd="sng">
                <a:solidFill>
                  <a:srgbClr val="000000"/>
                </a:solidFill>
                <a:tailEnd type="triangle" w="lg" len="med"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08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“other” resources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248748" y="5181600"/>
            <a:ext cx="1612840" cy="461665"/>
          </a:xfrm>
        </p:spPr>
        <p:txBody>
          <a:bodyPr/>
          <a:lstStyle/>
          <a:p>
            <a:r>
              <a:rPr lang="en-US" dirty="0" smtClean="0"/>
              <a:t>how many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3532569"/>
              </p:ext>
            </p:extLst>
          </p:nvPr>
        </p:nvGraphicFramePr>
        <p:xfrm>
          <a:off x="228598" y="1554480"/>
          <a:ext cx="8686802" cy="34747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770792"/>
                <a:gridCol w="1947041"/>
                <a:gridCol w="2521169"/>
                <a:gridCol w="144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Content-Type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Mar</a:t>
                      </a:r>
                      <a:r>
                        <a:rPr lang="en-US" sz="2400" u="sng" baseline="0" dirty="0" smtClean="0">
                          <a:solidFill>
                            <a:schemeClr val="tx1"/>
                          </a:solidFill>
                        </a:rPr>
                        <a:t> `12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Mar `13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 err="1" smtClean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en-US" sz="2400" u="none" dirty="0" smtClean="0">
                          <a:solidFill>
                            <a:schemeClr val="tx1"/>
                          </a:solidFill>
                        </a:rPr>
                        <a:t> K/</a:t>
                      </a:r>
                    </a:p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page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text/plain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823, 8K, 7K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778,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44K, 35K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28K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video/mp4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3, 316K, 1K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8, 2498K, 20K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19K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video/x-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flv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556K, 4K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16, 1262K, 21K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17K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application/octet-stream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158, 28K, 5K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187, 58K, 11K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6K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7538902" y="4876800"/>
            <a:ext cx="13002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/>
            <a:r>
              <a:rPr lang="en-US" sz="3600" baseline="0" dirty="0" smtClean="0">
                <a:solidFill>
                  <a:srgbClr val="FF1E80"/>
                </a:solidFill>
              </a:rPr>
              <a:t>70 K</a:t>
            </a:r>
            <a:endParaRPr lang="en-US" sz="3600" baseline="0" dirty="0">
              <a:solidFill>
                <a:srgbClr val="FF1E8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696200" y="2438400"/>
            <a:ext cx="1143000" cy="2286000"/>
          </a:xfrm>
          <a:custGeom>
            <a:avLst/>
            <a:gdLst>
              <a:gd name="connsiteX0" fmla="*/ 396686 w 1402715"/>
              <a:gd name="connsiteY0" fmla="*/ 56032 h 4021842"/>
              <a:gd name="connsiteX1" fmla="*/ 60527 w 1402715"/>
              <a:gd name="connsiteY1" fmla="*/ 719069 h 4021842"/>
              <a:gd name="connsiteX2" fmla="*/ 13838 w 1402715"/>
              <a:gd name="connsiteY2" fmla="*/ 2381331 h 4021842"/>
              <a:gd name="connsiteX3" fmla="*/ 219269 w 1402715"/>
              <a:gd name="connsiteY3" fmla="*/ 3679390 h 4021842"/>
              <a:gd name="connsiteX4" fmla="*/ 620792 w 1402715"/>
              <a:gd name="connsiteY4" fmla="*/ 3987562 h 4021842"/>
              <a:gd name="connsiteX5" fmla="*/ 1143707 w 1402715"/>
              <a:gd name="connsiteY5" fmla="*/ 3884838 h 4021842"/>
              <a:gd name="connsiteX6" fmla="*/ 1339800 w 1402715"/>
              <a:gd name="connsiteY6" fmla="*/ 2838920 h 4021842"/>
              <a:gd name="connsiteX7" fmla="*/ 1386488 w 1402715"/>
              <a:gd name="connsiteY7" fmla="*/ 1083272 h 4021842"/>
              <a:gd name="connsiteX8" fmla="*/ 1087680 w 1402715"/>
              <a:gd name="connsiteY8" fmla="*/ 205448 h 4021842"/>
              <a:gd name="connsiteX9" fmla="*/ 602117 w 1402715"/>
              <a:gd name="connsiteY9" fmla="*/ 0 h 402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2715" h="4021842">
                <a:moveTo>
                  <a:pt x="396686" y="56032"/>
                </a:moveTo>
                <a:cubicBezTo>
                  <a:pt x="260510" y="193775"/>
                  <a:pt x="124335" y="331519"/>
                  <a:pt x="60527" y="719069"/>
                </a:cubicBezTo>
                <a:cubicBezTo>
                  <a:pt x="-3281" y="1106619"/>
                  <a:pt x="-12619" y="1887944"/>
                  <a:pt x="13838" y="2381331"/>
                </a:cubicBezTo>
                <a:cubicBezTo>
                  <a:pt x="40295" y="2874718"/>
                  <a:pt x="118110" y="3411685"/>
                  <a:pt x="219269" y="3679390"/>
                </a:cubicBezTo>
                <a:cubicBezTo>
                  <a:pt x="320428" y="3947095"/>
                  <a:pt x="466719" y="3953321"/>
                  <a:pt x="620792" y="3987562"/>
                </a:cubicBezTo>
                <a:cubicBezTo>
                  <a:pt x="774865" y="4021803"/>
                  <a:pt x="1023872" y="4076278"/>
                  <a:pt x="1143707" y="3884838"/>
                </a:cubicBezTo>
                <a:cubicBezTo>
                  <a:pt x="1263542" y="3693398"/>
                  <a:pt x="1299337" y="3305848"/>
                  <a:pt x="1339800" y="2838920"/>
                </a:cubicBezTo>
                <a:cubicBezTo>
                  <a:pt x="1380263" y="2371992"/>
                  <a:pt x="1428508" y="1522184"/>
                  <a:pt x="1386488" y="1083272"/>
                </a:cubicBezTo>
                <a:cubicBezTo>
                  <a:pt x="1344468" y="644360"/>
                  <a:pt x="1218409" y="385993"/>
                  <a:pt x="1087680" y="205448"/>
                </a:cubicBezTo>
                <a:cubicBezTo>
                  <a:pt x="956952" y="24903"/>
                  <a:pt x="602117" y="0"/>
                  <a:pt x="602117" y="0"/>
                </a:cubicBezTo>
              </a:path>
            </a:pathLst>
          </a:custGeom>
          <a:ln w="57150" cmpd="sng">
            <a:solidFill>
              <a:srgbClr val="FF1E8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4889388" y="5512581"/>
            <a:ext cx="22640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aseline="0" dirty="0" err="1" smtClean="0"/>
              <a:t>avg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xfer</a:t>
            </a:r>
            <a:r>
              <a:rPr lang="en-US" baseline="0" dirty="0" smtClean="0"/>
              <a:t> size</a:t>
            </a:r>
            <a:endParaRPr lang="en-US" baseline="0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4572000" y="4572000"/>
            <a:ext cx="762000" cy="685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AF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5943600" y="4648200"/>
            <a:ext cx="228600" cy="914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AF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 Placeholder 3"/>
          <p:cNvSpPr txBox="1">
            <a:spLocks/>
          </p:cNvSpPr>
          <p:nvPr/>
        </p:nvSpPr>
        <p:spPr bwMode="auto">
          <a:xfrm>
            <a:off x="304800" y="6243935"/>
            <a:ext cx="373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aseline="0" dirty="0" smtClean="0">
                <a:solidFill>
                  <a:srgbClr val="00B0F0"/>
                </a:solidFill>
              </a:rPr>
              <a:t>(remember: “Top 1000”)</a:t>
            </a:r>
            <a:endParaRPr lang="en-US" baseline="0" dirty="0">
              <a:solidFill>
                <a:srgbClr val="00B0F0"/>
              </a:solidFill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 bwMode="auto">
          <a:xfrm>
            <a:off x="7010400" y="5733602"/>
            <a:ext cx="144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aseline="0" dirty="0" smtClean="0"/>
              <a:t>K/page</a:t>
            </a:r>
            <a:endParaRPr lang="en-US" baseline="0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7010400" y="4648200"/>
            <a:ext cx="304800" cy="114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AF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18086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 animBg="1"/>
      <p:bldP spid="8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text/plain resources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435425"/>
              </p:ext>
            </p:extLst>
          </p:nvPr>
        </p:nvGraphicFramePr>
        <p:xfrm>
          <a:off x="228598" y="1371600"/>
          <a:ext cx="8686802" cy="20116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770792"/>
                <a:gridCol w="1947041"/>
                <a:gridCol w="2521169"/>
                <a:gridCol w="144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URL regex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Mar</a:t>
                      </a:r>
                      <a:r>
                        <a:rPr lang="en-US" sz="2400" u="sng" baseline="0" dirty="0" smtClean="0">
                          <a:solidFill>
                            <a:schemeClr val="tx1"/>
                          </a:solidFill>
                        </a:rPr>
                        <a:t> `12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Mar `13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 err="1" smtClean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en-US" sz="2400" u="none" dirty="0" smtClean="0">
                          <a:solidFill>
                            <a:schemeClr val="tx1"/>
                          </a:solidFill>
                        </a:rPr>
                        <a:t> K/</a:t>
                      </a:r>
                    </a:p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page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flv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, .f4v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12, 146K, 2K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18,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1674K, 31K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29K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ttf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, .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eot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, .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woff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59, 54K, 3K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75, 38K, 3K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0" y="3676233"/>
            <a:ext cx="9144000" cy="2800767"/>
          </a:xfrm>
          <a:noFill/>
        </p:spPr>
        <p:txBody>
          <a:bodyPr>
            <a:spAutoFit/>
          </a:bodyPr>
          <a:lstStyle/>
          <a:p>
            <a:pPr marL="914400" lvl="1"/>
            <a:r>
              <a:rPr lang="en-US" sz="4000" dirty="0" smtClean="0">
                <a:solidFill>
                  <a:srgbClr val="9AFC24"/>
                </a:solidFill>
              </a:rPr>
              <a:t>35 K per page</a:t>
            </a:r>
          </a:p>
          <a:p>
            <a:pPr marL="1085850" lvl="3" indent="0">
              <a:buNone/>
            </a:pPr>
            <a:r>
              <a:rPr lang="en-US" sz="3600" dirty="0" smtClean="0">
                <a:solidFill>
                  <a:srgbClr val="9AFC24"/>
                </a:solidFill>
              </a:rPr>
              <a:t>= (778 </a:t>
            </a:r>
            <a:r>
              <a:rPr lang="en-US" sz="3600" dirty="0" err="1" smtClean="0">
                <a:solidFill>
                  <a:srgbClr val="9AFC24"/>
                </a:solidFill>
              </a:rPr>
              <a:t>reqs</a:t>
            </a:r>
            <a:r>
              <a:rPr lang="en-US" sz="3600" dirty="0" smtClean="0">
                <a:solidFill>
                  <a:srgbClr val="9AFC24"/>
                </a:solidFill>
              </a:rPr>
              <a:t> * 44K/</a:t>
            </a:r>
            <a:r>
              <a:rPr lang="en-US" sz="3600" dirty="0" err="1" smtClean="0">
                <a:solidFill>
                  <a:srgbClr val="9AFC24"/>
                </a:solidFill>
              </a:rPr>
              <a:t>req</a:t>
            </a:r>
            <a:r>
              <a:rPr lang="en-US" sz="3600" dirty="0" smtClean="0">
                <a:solidFill>
                  <a:srgbClr val="9AFC24"/>
                </a:solidFill>
              </a:rPr>
              <a:t>) / 975 pages</a:t>
            </a:r>
          </a:p>
          <a:p>
            <a:pPr marL="914400" lvl="1">
              <a:spcBef>
                <a:spcPts val="1200"/>
              </a:spcBef>
            </a:pPr>
            <a:r>
              <a:rPr lang="en-US" sz="4000" dirty="0" smtClean="0">
                <a:solidFill>
                  <a:srgbClr val="9AFC24"/>
                </a:solidFill>
              </a:rPr>
              <a:t>31 K – video </a:t>
            </a:r>
          </a:p>
          <a:p>
            <a:pPr marL="914400" lvl="1">
              <a:spcBef>
                <a:spcPts val="1200"/>
              </a:spcBef>
            </a:pPr>
            <a:r>
              <a:rPr lang="en-US" sz="4000" dirty="0" smtClean="0">
                <a:solidFill>
                  <a:srgbClr val="9AFC24"/>
                </a:solidFill>
              </a:rPr>
              <a:t>3 K – fonts</a:t>
            </a:r>
            <a:endParaRPr lang="en-US" sz="3600" dirty="0" smtClean="0">
              <a:solidFill>
                <a:srgbClr val="9AFC2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8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 smtClean="0">
                <a:solidFill>
                  <a:schemeClr val="tx1"/>
                </a:solidFill>
              </a:rPr>
              <a:t>octet/stream resources</a:t>
            </a:r>
            <a:endParaRPr lang="en-US" spc="-1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801471"/>
              </p:ext>
            </p:extLst>
          </p:nvPr>
        </p:nvGraphicFramePr>
        <p:xfrm>
          <a:off x="228598" y="1371600"/>
          <a:ext cx="8686802" cy="20116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770792"/>
                <a:gridCol w="1947041"/>
                <a:gridCol w="2521169"/>
                <a:gridCol w="144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URL regex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Mar</a:t>
                      </a:r>
                      <a:r>
                        <a:rPr lang="en-US" sz="2400" u="sng" baseline="0" dirty="0" smtClean="0">
                          <a:solidFill>
                            <a:schemeClr val="tx1"/>
                          </a:solidFill>
                        </a:rPr>
                        <a:t> `12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Mar `13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 err="1" smtClean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en-US" sz="2400" u="none" dirty="0" smtClean="0">
                          <a:solidFill>
                            <a:schemeClr val="tx1"/>
                          </a:solidFill>
                        </a:rPr>
                        <a:t> K/</a:t>
                      </a:r>
                    </a:p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</a:rPr>
                        <a:t>page</a:t>
                      </a:r>
                      <a:endParaRPr lang="en-US" sz="2400" u="sng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.flv,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.f4v,.mp4,.swf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14, 56K, 1K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10,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652K, 7K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6K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ttf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, .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eot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, .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woff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49, 41K, 2K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88, 42K, 4K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0" y="3676233"/>
            <a:ext cx="9144000" cy="2800767"/>
          </a:xfrm>
          <a:noFill/>
        </p:spPr>
        <p:txBody>
          <a:bodyPr>
            <a:spAutoFit/>
          </a:bodyPr>
          <a:lstStyle/>
          <a:p>
            <a:pPr marL="914400" lvl="1"/>
            <a:r>
              <a:rPr lang="en-US" sz="4000" dirty="0" smtClean="0">
                <a:solidFill>
                  <a:srgbClr val="9AFC24"/>
                </a:solidFill>
              </a:rPr>
              <a:t>11 K per page</a:t>
            </a:r>
          </a:p>
          <a:p>
            <a:pPr marL="1085850" lvl="3" indent="0">
              <a:buNone/>
            </a:pPr>
            <a:r>
              <a:rPr lang="en-US" sz="3600" dirty="0" smtClean="0">
                <a:solidFill>
                  <a:srgbClr val="9AFC24"/>
                </a:solidFill>
              </a:rPr>
              <a:t>= (187 </a:t>
            </a:r>
            <a:r>
              <a:rPr lang="en-US" sz="3600" dirty="0" err="1" smtClean="0">
                <a:solidFill>
                  <a:srgbClr val="9AFC24"/>
                </a:solidFill>
              </a:rPr>
              <a:t>reqs</a:t>
            </a:r>
            <a:r>
              <a:rPr lang="en-US" sz="3600" dirty="0" smtClean="0">
                <a:solidFill>
                  <a:srgbClr val="9AFC24"/>
                </a:solidFill>
              </a:rPr>
              <a:t> * 58K/</a:t>
            </a:r>
            <a:r>
              <a:rPr lang="en-US" sz="3600" dirty="0" err="1" smtClean="0">
                <a:solidFill>
                  <a:srgbClr val="9AFC24"/>
                </a:solidFill>
              </a:rPr>
              <a:t>req</a:t>
            </a:r>
            <a:r>
              <a:rPr lang="en-US" sz="3600" dirty="0" smtClean="0">
                <a:solidFill>
                  <a:srgbClr val="9AFC24"/>
                </a:solidFill>
              </a:rPr>
              <a:t>) / 975 pages</a:t>
            </a:r>
          </a:p>
          <a:p>
            <a:pPr marL="914400" lvl="1">
              <a:spcBef>
                <a:spcPts val="1200"/>
              </a:spcBef>
            </a:pPr>
            <a:r>
              <a:rPr lang="en-US" sz="4000" dirty="0">
                <a:solidFill>
                  <a:srgbClr val="9AFC24"/>
                </a:solidFill>
              </a:rPr>
              <a:t>7</a:t>
            </a:r>
            <a:r>
              <a:rPr lang="en-US" sz="4000" dirty="0" smtClean="0">
                <a:solidFill>
                  <a:srgbClr val="9AFC24"/>
                </a:solidFill>
              </a:rPr>
              <a:t> K – video </a:t>
            </a:r>
          </a:p>
          <a:p>
            <a:pPr marL="914400" lvl="1">
              <a:spcBef>
                <a:spcPts val="1200"/>
              </a:spcBef>
            </a:pPr>
            <a:r>
              <a:rPr lang="en-US" sz="4000" dirty="0">
                <a:solidFill>
                  <a:srgbClr val="9AFC24"/>
                </a:solidFill>
              </a:rPr>
              <a:t>4</a:t>
            </a:r>
            <a:r>
              <a:rPr lang="en-US" sz="4000" dirty="0" smtClean="0">
                <a:solidFill>
                  <a:srgbClr val="9AFC24"/>
                </a:solidFill>
              </a:rPr>
              <a:t> K – fonts</a:t>
            </a:r>
            <a:endParaRPr lang="en-US" sz="3600" dirty="0" smtClean="0">
              <a:solidFill>
                <a:srgbClr val="9AF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96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COMPLETE data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175359"/>
              </p:ext>
            </p:extLst>
          </p:nvPr>
        </p:nvGraphicFramePr>
        <p:xfrm>
          <a:off x="609600" y="1295400"/>
          <a:ext cx="8001002" cy="5486399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676402"/>
                <a:gridCol w="2057400"/>
                <a:gridCol w="2057400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dirty="0" smtClean="0">
                          <a:solidFill>
                            <a:schemeClr val="tx1"/>
                          </a:solidFill>
                        </a:rPr>
                        <a:t>Mar</a:t>
                      </a:r>
                      <a:r>
                        <a:rPr lang="en-US" sz="2800" u="none" baseline="0" dirty="0" smtClean="0">
                          <a:solidFill>
                            <a:schemeClr val="tx1"/>
                          </a:solidFill>
                        </a:rPr>
                        <a:t> `12</a:t>
                      </a:r>
                      <a:endParaRPr lang="en-US" sz="2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dirty="0" smtClean="0">
                          <a:solidFill>
                            <a:schemeClr val="tx1"/>
                          </a:solidFill>
                        </a:rPr>
                        <a:t>Mar `13</a:t>
                      </a:r>
                      <a:endParaRPr lang="en-US" sz="2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dirty="0" err="1" smtClean="0">
                          <a:solidFill>
                            <a:schemeClr val="tx1"/>
                          </a:solidFill>
                        </a:rPr>
                        <a:t>Δ</a:t>
                      </a:r>
                      <a:endParaRPr lang="en-US" sz="2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00B0F0"/>
                          </a:solidFill>
                        </a:rPr>
                        <a:t>total</a:t>
                      </a:r>
                      <a:endParaRPr lang="en-US" sz="2800" dirty="0">
                        <a:solidFill>
                          <a:srgbClr val="00B0F0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B0F0"/>
                          </a:solidFill>
                        </a:rPr>
                        <a:t>822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</a:rPr>
                        <a:t> K</a:t>
                      </a:r>
                      <a:endParaRPr lang="en-US" sz="2800" dirty="0">
                        <a:solidFill>
                          <a:srgbClr val="00B0F0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B0F0"/>
                          </a:solidFill>
                        </a:rPr>
                        <a:t>1053 K</a:t>
                      </a:r>
                      <a:endParaRPr lang="en-US" sz="2800" dirty="0">
                        <a:solidFill>
                          <a:srgbClr val="00B0F0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B0F0"/>
                          </a:solidFill>
                        </a:rPr>
                        <a:t>231 K (28%)</a:t>
                      </a:r>
                      <a:endParaRPr lang="en-US" sz="2800" dirty="0">
                        <a:solidFill>
                          <a:srgbClr val="00B0F0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images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486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600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114 K (23%)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JS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163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188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25 K (15%)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video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92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154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62 K (67%)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HTML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35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42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7 K (20%)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CSS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30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36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6 K (20%)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font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8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18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10 K (125%)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other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8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15 K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R="54864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7 K (88%)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4202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fa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7" y="724317"/>
            <a:ext cx="7999387" cy="540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12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10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1489"/>
            <a:ext cx="8686800" cy="4136517"/>
          </a:xfrm>
        </p:spPr>
        <p:txBody>
          <a:bodyPr/>
          <a:lstStyle/>
          <a:p>
            <a:r>
              <a:rPr lang="en-US" sz="6000" dirty="0" smtClean="0"/>
              <a:t>Year-over-year:</a:t>
            </a:r>
            <a:r>
              <a:rPr lang="en-US" sz="6000" dirty="0" smtClean="0">
                <a:solidFill>
                  <a:srgbClr val="9AFC24"/>
                </a:solidFill>
              </a:rPr>
              <a:t>*</a:t>
            </a:r>
          </a:p>
          <a:p>
            <a:pPr marL="455613" indent="-455613">
              <a:buFont typeface="Arial"/>
              <a:buChar char="•"/>
            </a:pPr>
            <a:r>
              <a:rPr lang="en-US" sz="5200" dirty="0" smtClean="0"/>
              <a:t>pages 231K (28%) heavier</a:t>
            </a:r>
          </a:p>
          <a:p>
            <a:pPr marL="455613" indent="-455613">
              <a:buFont typeface="Arial"/>
              <a:buChar char="•"/>
            </a:pPr>
            <a:r>
              <a:rPr lang="en-US" sz="5200" dirty="0" smtClean="0"/>
              <a:t>images up 114K (23%)</a:t>
            </a:r>
          </a:p>
          <a:p>
            <a:pPr marL="455613" indent="-455613">
              <a:buFont typeface="Arial"/>
              <a:buChar char="•"/>
            </a:pPr>
            <a:r>
              <a:rPr lang="en-US" sz="5200" dirty="0" smtClean="0"/>
              <a:t>video up 62K (67%)</a:t>
            </a:r>
            <a:endParaRPr lang="en-US" sz="5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48000" y="6248400"/>
            <a:ext cx="6019800" cy="461665"/>
          </a:xfrm>
        </p:spPr>
        <p:txBody>
          <a:bodyPr/>
          <a:lstStyle/>
          <a:p>
            <a:r>
              <a:rPr lang="en-US" sz="2800" dirty="0" smtClean="0"/>
              <a:t>* “Top 1000” URLs, transfer size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78987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451" y="-34393"/>
            <a:ext cx="9274775" cy="69289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382161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9600" baseline="0" dirty="0"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q</a:t>
            </a:r>
            <a:r>
              <a:rPr lang="en-US" sz="9600" baseline="0" dirty="0" smtClean="0"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uality of craft</a:t>
            </a:r>
          </a:p>
        </p:txBody>
      </p:sp>
    </p:spTree>
    <p:extLst>
      <p:ext uri="{BB962C8B-B14F-4D97-AF65-F5344CB8AC3E}">
        <p14:creationId xmlns:p14="http://schemas.microsoft.com/office/powerpoint/2010/main" val="146126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943600" y="6550223"/>
            <a:ext cx="3352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  <a:cs typeface="Arial"/>
              </a:rPr>
              <a:t>httparchive.org</a:t>
            </a:r>
            <a:r>
              <a:rPr lang="en-US" sz="1400" baseline="0" dirty="0">
                <a:latin typeface="Arial"/>
                <a:cs typeface="Arial"/>
              </a:rPr>
              <a:t>/</a:t>
            </a:r>
            <a:r>
              <a:rPr lang="en-US" sz="1400" baseline="0" dirty="0" err="1">
                <a:latin typeface="Arial"/>
                <a:cs typeface="Arial"/>
              </a:rPr>
              <a:t>trends.php?s</a:t>
            </a:r>
            <a:r>
              <a:rPr lang="en-US" sz="1400" baseline="0" dirty="0" smtClean="0">
                <a:latin typeface="Arial"/>
                <a:cs typeface="Arial"/>
              </a:rPr>
              <a:t>=Top1000</a:t>
            </a:r>
            <a:endParaRPr lang="en-US" sz="1400" baseline="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24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943600" y="6550223"/>
            <a:ext cx="3352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  <a:cs typeface="Arial"/>
              </a:rPr>
              <a:t>httparchive.org</a:t>
            </a:r>
            <a:r>
              <a:rPr lang="en-US" sz="1400" baseline="0" dirty="0">
                <a:latin typeface="Arial"/>
                <a:cs typeface="Arial"/>
              </a:rPr>
              <a:t>/</a:t>
            </a:r>
            <a:r>
              <a:rPr lang="en-US" sz="1400" baseline="0" dirty="0" err="1">
                <a:latin typeface="Arial"/>
                <a:cs typeface="Arial"/>
              </a:rPr>
              <a:t>trends.php?s</a:t>
            </a:r>
            <a:r>
              <a:rPr lang="en-US" sz="1400" baseline="0" dirty="0" smtClean="0">
                <a:latin typeface="Arial"/>
                <a:cs typeface="Arial"/>
              </a:rPr>
              <a:t>=Top1000</a:t>
            </a:r>
            <a:endParaRPr lang="en-US" sz="1400" baseline="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91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943600" y="6550223"/>
            <a:ext cx="3352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  <a:cs typeface="Arial"/>
              </a:rPr>
              <a:t>httparchive.org</a:t>
            </a:r>
            <a:r>
              <a:rPr lang="en-US" sz="1400" baseline="0" dirty="0">
                <a:latin typeface="Arial"/>
                <a:cs typeface="Arial"/>
              </a:rPr>
              <a:t>/</a:t>
            </a:r>
            <a:r>
              <a:rPr lang="en-US" sz="1400" baseline="0" dirty="0" err="1">
                <a:latin typeface="Arial"/>
                <a:cs typeface="Arial"/>
              </a:rPr>
              <a:t>trends.php?s</a:t>
            </a:r>
            <a:r>
              <a:rPr lang="en-US" sz="1400" baseline="0" dirty="0" smtClean="0">
                <a:latin typeface="Arial"/>
                <a:cs typeface="Arial"/>
              </a:rPr>
              <a:t>=Top1000</a:t>
            </a:r>
            <a:endParaRPr lang="en-US" sz="1400" baseline="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1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943600" y="6550223"/>
            <a:ext cx="3352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  <a:cs typeface="Arial"/>
              </a:rPr>
              <a:t>httparchive.org</a:t>
            </a:r>
            <a:r>
              <a:rPr lang="en-US" sz="1400" baseline="0" dirty="0">
                <a:latin typeface="Arial"/>
                <a:cs typeface="Arial"/>
              </a:rPr>
              <a:t>/</a:t>
            </a:r>
            <a:r>
              <a:rPr lang="en-US" sz="1400" baseline="0" dirty="0" err="1">
                <a:latin typeface="Arial"/>
                <a:cs typeface="Arial"/>
              </a:rPr>
              <a:t>trends.php?s</a:t>
            </a:r>
            <a:r>
              <a:rPr lang="en-US" sz="1400" baseline="0" dirty="0" smtClean="0">
                <a:latin typeface="Arial"/>
                <a:cs typeface="Arial"/>
              </a:rPr>
              <a:t>=Top1000</a:t>
            </a:r>
            <a:endParaRPr lang="en-US" sz="1400" baseline="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54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943600" y="6550223"/>
            <a:ext cx="3352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  <a:cs typeface="Arial"/>
              </a:rPr>
              <a:t>httparchive.org</a:t>
            </a:r>
            <a:r>
              <a:rPr lang="en-US" sz="1400" baseline="0" dirty="0">
                <a:latin typeface="Arial"/>
                <a:cs typeface="Arial"/>
              </a:rPr>
              <a:t>/</a:t>
            </a:r>
            <a:r>
              <a:rPr lang="en-US" sz="1400" baseline="0" dirty="0" err="1">
                <a:latin typeface="Arial"/>
                <a:cs typeface="Arial"/>
              </a:rPr>
              <a:t>trends.php?s</a:t>
            </a:r>
            <a:r>
              <a:rPr lang="en-US" sz="1400" baseline="0" dirty="0" smtClean="0">
                <a:latin typeface="Arial"/>
                <a:cs typeface="Arial"/>
              </a:rPr>
              <a:t>=Top1000</a:t>
            </a:r>
            <a:endParaRPr lang="en-US" sz="1400" baseline="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84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943600" y="6550223"/>
            <a:ext cx="3352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  <a:cs typeface="Arial"/>
              </a:rPr>
              <a:t>httparchive.org</a:t>
            </a:r>
            <a:r>
              <a:rPr lang="en-US" sz="1400" baseline="0" dirty="0">
                <a:latin typeface="Arial"/>
                <a:cs typeface="Arial"/>
              </a:rPr>
              <a:t>/</a:t>
            </a:r>
            <a:r>
              <a:rPr lang="en-US" sz="1400" baseline="0" dirty="0" err="1">
                <a:latin typeface="Arial"/>
                <a:cs typeface="Arial"/>
              </a:rPr>
              <a:t>trends.php?s</a:t>
            </a:r>
            <a:r>
              <a:rPr lang="en-US" sz="1400" baseline="0" dirty="0" smtClean="0">
                <a:latin typeface="Arial"/>
                <a:cs typeface="Arial"/>
              </a:rPr>
              <a:t>=Top1000</a:t>
            </a:r>
            <a:endParaRPr lang="en-US" sz="1400" baseline="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60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943600" y="6550223"/>
            <a:ext cx="3352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  <a:cs typeface="Arial"/>
              </a:rPr>
              <a:t>httparchive.org</a:t>
            </a:r>
            <a:r>
              <a:rPr lang="en-US" sz="1400" baseline="0" dirty="0">
                <a:latin typeface="Arial"/>
                <a:cs typeface="Arial"/>
              </a:rPr>
              <a:t>/</a:t>
            </a:r>
            <a:r>
              <a:rPr lang="en-US" sz="1400" baseline="0" dirty="0" err="1">
                <a:latin typeface="Arial"/>
                <a:cs typeface="Arial"/>
              </a:rPr>
              <a:t>trends.php?s</a:t>
            </a:r>
            <a:r>
              <a:rPr lang="en-US" sz="1400" baseline="0" dirty="0" smtClean="0">
                <a:latin typeface="Arial"/>
                <a:cs typeface="Arial"/>
              </a:rPr>
              <a:t>=Top1000</a:t>
            </a:r>
            <a:endParaRPr lang="en-US" sz="1400" baseline="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39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1489"/>
            <a:ext cx="8686800" cy="2856166"/>
          </a:xfrm>
        </p:spPr>
        <p:txBody>
          <a:bodyPr/>
          <a:lstStyle/>
          <a:p>
            <a:r>
              <a:rPr lang="en-US" sz="6000" dirty="0" smtClean="0"/>
              <a:t>Year-over-year:</a:t>
            </a:r>
            <a:r>
              <a:rPr lang="en-US" sz="6000" dirty="0" smtClean="0">
                <a:solidFill>
                  <a:srgbClr val="9AFC24"/>
                </a:solidFill>
              </a:rPr>
              <a:t>*</a:t>
            </a:r>
          </a:p>
          <a:p>
            <a:pPr marL="455613" indent="-455613">
              <a:buFont typeface="Arial"/>
              <a:buChar char="•"/>
            </a:pPr>
            <a:r>
              <a:rPr lang="en-US" sz="5200" dirty="0" smtClean="0"/>
              <a:t>no significant change in adoption of best practices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943600" y="6248400"/>
            <a:ext cx="3810000" cy="461665"/>
          </a:xfrm>
        </p:spPr>
        <p:txBody>
          <a:bodyPr/>
          <a:lstStyle/>
          <a:p>
            <a:r>
              <a:rPr lang="en-US" sz="2800" dirty="0" smtClean="0"/>
              <a:t>* “Top 1000” URLs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33782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92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92683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58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152400"/>
            <a:ext cx="4343400" cy="250530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96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16000"/>
                    </a:schemeClr>
                  </a:glow>
                </a:effectLst>
              </a:rPr>
              <a:t>page speed</a:t>
            </a:r>
          </a:p>
        </p:txBody>
      </p:sp>
    </p:spTree>
    <p:extLst>
      <p:ext uri="{BB962C8B-B14F-4D97-AF65-F5344CB8AC3E}">
        <p14:creationId xmlns:p14="http://schemas.microsoft.com/office/powerpoint/2010/main" val="22807322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86800" cy="7134182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6705600" y="6550223"/>
            <a:ext cx="2819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webperformancetoday.com</a:t>
            </a:r>
            <a:r>
              <a:rPr lang="en-US" sz="1400" baseline="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83424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90600" y="4648200"/>
            <a:ext cx="7848600" cy="20159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-457200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4000" baseline="0" dirty="0" err="1" smtClean="0">
                <a:solidFill>
                  <a:srgbClr val="000000"/>
                </a:solidFill>
              </a:rPr>
              <a:t>avg</a:t>
            </a:r>
            <a:r>
              <a:rPr lang="en-US" sz="4000" baseline="0" dirty="0" smtClean="0">
                <a:solidFill>
                  <a:srgbClr val="000000"/>
                </a:solidFill>
              </a:rPr>
              <a:t> across ~900K measurements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000" baseline="0" dirty="0" smtClean="0">
                <a:solidFill>
                  <a:srgbClr val="000000"/>
                </a:solidFill>
              </a:rPr>
              <a:t>synthetic: 1 browser, 1 location, 1 network connection, etc.</a:t>
            </a:r>
            <a:endParaRPr lang="en-US" sz="3600" baseline="0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858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62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1489"/>
            <a:ext cx="8305800" cy="4754122"/>
          </a:xfrm>
        </p:spPr>
        <p:txBody>
          <a:bodyPr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8800" dirty="0" err="1" smtClean="0"/>
              <a:t>window.onload</a:t>
            </a:r>
            <a:endParaRPr lang="en-US" sz="8800" dirty="0" smtClean="0"/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9900" dirty="0" smtClean="0"/>
              <a:t>≠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8800" dirty="0" smtClean="0"/>
              <a:t>user perception</a:t>
            </a:r>
            <a:endParaRPr lang="en-US" sz="7200" dirty="0" smtClean="0"/>
          </a:p>
        </p:txBody>
      </p:sp>
    </p:spTree>
    <p:extLst>
      <p:ext uri="{BB962C8B-B14F-4D97-AF65-F5344CB8AC3E}">
        <p14:creationId xmlns:p14="http://schemas.microsoft.com/office/powerpoint/2010/main" val="1555517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 bwMode="auto">
          <a:xfrm>
            <a:off x="533400" y="1447800"/>
            <a:ext cx="38100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4000" baseline="0" dirty="0" smtClean="0">
                <a:solidFill>
                  <a:schemeClr val="bg1"/>
                </a:solidFill>
              </a:rPr>
              <a:t>3.3 seconds</a:t>
            </a:r>
          </a:p>
          <a:p>
            <a:pPr>
              <a:spcBef>
                <a:spcPts val="600"/>
              </a:spcBef>
            </a:pPr>
            <a:r>
              <a:rPr lang="en-US" sz="4000" baseline="0" dirty="0" err="1" smtClean="0">
                <a:solidFill>
                  <a:schemeClr val="bg1"/>
                </a:solidFill>
              </a:rPr>
              <a:t>window.onload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 bwMode="auto">
          <a:xfrm>
            <a:off x="533400" y="4206895"/>
            <a:ext cx="36576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4000" baseline="0" dirty="0" smtClean="0">
                <a:solidFill>
                  <a:schemeClr val="bg1"/>
                </a:solidFill>
              </a:rPr>
              <a:t>4.8 seconds</a:t>
            </a:r>
          </a:p>
          <a:p>
            <a:pPr>
              <a:spcBef>
                <a:spcPts val="600"/>
              </a:spcBef>
            </a:pPr>
            <a:r>
              <a:rPr lang="en-US" sz="4000" baseline="0" dirty="0" smtClean="0">
                <a:solidFill>
                  <a:schemeClr val="bg1"/>
                </a:solidFill>
              </a:rPr>
              <a:t>90% rendered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33400"/>
            <a:ext cx="4464832" cy="286207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581400"/>
            <a:ext cx="4464832" cy="286207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4844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468" y="533400"/>
            <a:ext cx="4457700" cy="28575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468" y="3581400"/>
            <a:ext cx="4464832" cy="28620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 Placeholder 5"/>
          <p:cNvSpPr txBox="1">
            <a:spLocks/>
          </p:cNvSpPr>
          <p:nvPr/>
        </p:nvSpPr>
        <p:spPr bwMode="auto">
          <a:xfrm>
            <a:off x="533400" y="1447800"/>
            <a:ext cx="34290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4000" baseline="0" dirty="0" smtClean="0">
                <a:solidFill>
                  <a:schemeClr val="bg1"/>
                </a:solidFill>
              </a:rPr>
              <a:t>2.0 seconds</a:t>
            </a:r>
          </a:p>
          <a:p>
            <a:pPr>
              <a:spcBef>
                <a:spcPts val="600"/>
              </a:spcBef>
            </a:pPr>
            <a:r>
              <a:rPr lang="en-US" sz="4000" baseline="0" dirty="0" smtClean="0">
                <a:solidFill>
                  <a:schemeClr val="bg1"/>
                </a:solidFill>
              </a:rPr>
              <a:t>88% rendered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 bwMode="auto">
          <a:xfrm>
            <a:off x="533400" y="4206895"/>
            <a:ext cx="36576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4000" baseline="0" dirty="0" smtClean="0">
                <a:solidFill>
                  <a:schemeClr val="bg1"/>
                </a:solidFill>
              </a:rPr>
              <a:t>5.2 seconds</a:t>
            </a:r>
          </a:p>
          <a:p>
            <a:pPr>
              <a:spcBef>
                <a:spcPts val="600"/>
              </a:spcBef>
            </a:pPr>
            <a:r>
              <a:rPr lang="en-US" sz="4000" baseline="0" dirty="0" err="1" smtClean="0">
                <a:solidFill>
                  <a:schemeClr val="bg1"/>
                </a:solidFill>
              </a:rPr>
              <a:t>window.onload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34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143000"/>
            <a:ext cx="8089900" cy="429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“Speed Index”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505271"/>
            <a:ext cx="8534400" cy="1200329"/>
          </a:xfrm>
        </p:spPr>
        <p:txBody>
          <a:bodyPr/>
          <a:lstStyle/>
          <a:p>
            <a:r>
              <a:rPr lang="en-US" sz="3600" dirty="0"/>
              <a:t>“average time at which visible parts of the page are displayed”</a:t>
            </a:r>
          </a:p>
        </p:txBody>
      </p:sp>
    </p:spTree>
    <p:extLst>
      <p:ext uri="{BB962C8B-B14F-4D97-AF65-F5344CB8AC3E}">
        <p14:creationId xmlns:p14="http://schemas.microsoft.com/office/powerpoint/2010/main" val="3774906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76300"/>
            <a:ext cx="7354056" cy="48387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2514600" y="6550223"/>
            <a:ext cx="67056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latin typeface="Arial"/>
              </a:rPr>
              <a:t>sites.google.com</a:t>
            </a:r>
            <a:r>
              <a:rPr lang="en-US" sz="1400" baseline="0" dirty="0">
                <a:latin typeface="Arial"/>
              </a:rPr>
              <a:t>/a/</a:t>
            </a:r>
            <a:r>
              <a:rPr lang="en-US" sz="1400" baseline="0" dirty="0" err="1">
                <a:latin typeface="Arial"/>
              </a:rPr>
              <a:t>webpagetest.org</a:t>
            </a:r>
            <a:r>
              <a:rPr lang="en-US" sz="1400" baseline="0" dirty="0">
                <a:latin typeface="Arial"/>
              </a:rPr>
              <a:t>/docs/using-</a:t>
            </a:r>
            <a:r>
              <a:rPr lang="en-US" sz="1400" baseline="0" dirty="0" err="1">
                <a:latin typeface="Arial"/>
              </a:rPr>
              <a:t>webpagetest</a:t>
            </a:r>
            <a:r>
              <a:rPr lang="en-US" sz="1400" baseline="0" dirty="0">
                <a:latin typeface="Arial"/>
              </a:rPr>
              <a:t>/metrics/speed-index</a:t>
            </a:r>
          </a:p>
        </p:txBody>
      </p:sp>
    </p:spTree>
    <p:extLst>
      <p:ext uri="{BB962C8B-B14F-4D97-AF65-F5344CB8AC3E}">
        <p14:creationId xmlns:p14="http://schemas.microsoft.com/office/powerpoint/2010/main" val="5824134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Real User PLT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45968"/>
            <a:ext cx="8534400" cy="3207032"/>
          </a:xfrm>
        </p:spPr>
        <p:txBody>
          <a:bodyPr/>
          <a:lstStyle/>
          <a:p>
            <a:pPr marL="0"/>
            <a:r>
              <a:rPr lang="en-US" sz="4400" dirty="0" smtClean="0"/>
              <a:t>Page Load Time, year-over-year from real users:</a:t>
            </a:r>
          </a:p>
          <a:p>
            <a:pPr marL="571500" indent="-395288">
              <a:buFont typeface="Arial"/>
              <a:buChar char="•"/>
            </a:pPr>
            <a:r>
              <a:rPr lang="en-US" sz="4400" dirty="0" smtClean="0"/>
              <a:t>desktop: 3.5% faster</a:t>
            </a:r>
          </a:p>
          <a:p>
            <a:pPr marL="571500" indent="-395288">
              <a:buFont typeface="Arial"/>
              <a:buChar char="•"/>
            </a:pPr>
            <a:r>
              <a:rPr lang="en-US" sz="4400" dirty="0" smtClean="0"/>
              <a:t>mobile: 30% faster</a:t>
            </a:r>
            <a:endParaRPr lang="en-US" sz="4400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 bwMode="auto">
          <a:xfrm>
            <a:off x="228600" y="5943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baseline="0" dirty="0" smtClean="0"/>
              <a:t>Based on Google Analytics:</a:t>
            </a:r>
          </a:p>
          <a:p>
            <a:pPr>
              <a:spcBef>
                <a:spcPts val="0"/>
              </a:spcBef>
            </a:pPr>
            <a:r>
              <a:rPr lang="en-US" i="1" baseline="0" dirty="0" smtClean="0"/>
              <a:t>    </a:t>
            </a:r>
            <a:r>
              <a:rPr lang="en-US" i="1" baseline="0" dirty="0" err="1" smtClean="0"/>
              <a:t>analytics.blogspot.com</a:t>
            </a:r>
            <a:r>
              <a:rPr lang="en-US" i="1" baseline="0" dirty="0"/>
              <a:t>/2013/04/is-web-getting-</a:t>
            </a:r>
            <a:r>
              <a:rPr lang="en-US" i="1" baseline="0" dirty="0" err="1"/>
              <a:t>faster.html</a:t>
            </a:r>
            <a:endParaRPr lang="en-US" i="1" baseline="0" dirty="0"/>
          </a:p>
        </p:txBody>
      </p:sp>
    </p:spTree>
    <p:extLst>
      <p:ext uri="{BB962C8B-B14F-4D97-AF65-F5344CB8AC3E}">
        <p14:creationId xmlns:p14="http://schemas.microsoft.com/office/powerpoint/2010/main" val="38122494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9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686800" cy="578619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60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Scorecard:</a:t>
            </a:r>
            <a:endParaRPr lang="en-US" sz="6000" dirty="0" smtClean="0">
              <a:solidFill>
                <a:srgbClr val="9AFC2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455613" indent="-455613">
              <a:spcBef>
                <a:spcPts val="1200"/>
              </a:spcBef>
              <a:buFont typeface="Arial"/>
              <a:buChar char="•"/>
            </a:pPr>
            <a:r>
              <a:rPr lang="en-US" sz="5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connections are faster</a:t>
            </a:r>
          </a:p>
          <a:p>
            <a:pPr marL="455613" indent="-455613">
              <a:spcBef>
                <a:spcPts val="1200"/>
              </a:spcBef>
              <a:buFont typeface="Arial"/>
              <a:buChar char="•"/>
            </a:pPr>
            <a:r>
              <a:rPr lang="en-US" sz="5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browsers getting faster</a:t>
            </a:r>
          </a:p>
          <a:p>
            <a:pPr marL="455613" indent="-455613">
              <a:spcBef>
                <a:spcPts val="1200"/>
              </a:spcBef>
              <a:buFont typeface="Arial"/>
              <a:buChar char="•"/>
            </a:pPr>
            <a:r>
              <a:rPr lang="en-US" sz="5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pages are heavier</a:t>
            </a:r>
          </a:p>
          <a:p>
            <a:pPr marL="455613" indent="-455613">
              <a:spcBef>
                <a:spcPts val="1200"/>
              </a:spcBef>
              <a:buFont typeface="Arial"/>
              <a:buChar char="•"/>
            </a:pPr>
            <a:r>
              <a:rPr lang="en-US" sz="5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best practices are flat</a:t>
            </a:r>
          </a:p>
          <a:p>
            <a:pPr marL="455613" indent="-455613">
              <a:spcBef>
                <a:spcPts val="1200"/>
              </a:spcBef>
              <a:buFont typeface="Arial"/>
              <a:buChar char="•"/>
            </a:pPr>
            <a:r>
              <a:rPr lang="en-US" sz="5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page load times are faster</a:t>
            </a:r>
            <a:endParaRPr lang="en-US" sz="52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79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779" y="0"/>
            <a:ext cx="1028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7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9126028" cy="476899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watch video </a:t>
            </a:r>
            <a:r>
              <a:rPr lang="en-US" sz="54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growth</a:t>
            </a:r>
            <a:endParaRPr lang="en-US" sz="5400" b="1" dirty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5400" b="1" spc="-10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better performance metric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push best practices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multiple CPUs</a:t>
            </a:r>
            <a:endParaRPr lang="en-US" sz="5400" b="1" dirty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caching</a:t>
            </a:r>
            <a:endParaRPr lang="en-US" sz="5400" b="1" dirty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4211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H="1">
            <a:off x="2133598" y="1455578"/>
            <a:ext cx="1953492" cy="391696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096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rgbClr val="FFFFFF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>
                <a:solidFill>
                  <a:srgbClr val="FFFFFF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rgbClr val="FFFFFF"/>
                </a:solidFill>
                <a:latin typeface="+mn-lt"/>
              </a:rPr>
              <a:t>souders</a:t>
            </a:r>
            <a:endParaRPr lang="en-AU" sz="2000" i="1" kern="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latin typeface="+mn-lt"/>
              </a:rPr>
              <a:t>stevesouders.com</a:t>
            </a:r>
            <a:r>
              <a:rPr lang="en-AU" sz="2000" i="1" kern="0" baseline="0" dirty="0" smtClean="0">
                <a:latin typeface="+mn-lt"/>
              </a:rPr>
              <a:t>/docs/hamburg-howfast-20130528.pptx</a:t>
            </a:r>
            <a:endParaRPr lang="en-AU" sz="2000" i="1" kern="0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298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9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0"/>
            <a:ext cx="10148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0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5107"/>
            <a:ext cx="9144000" cy="79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5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57150" cmpd="sng">
          <a:solidFill>
            <a:srgbClr val="9AFC24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43624</TotalTime>
  <Words>2636</Words>
  <Application>Microsoft Macintosh PowerPoint</Application>
  <PresentationFormat>On-screen Show (4:3)</PresentationFormat>
  <Paragraphs>340</Paragraphs>
  <Slides>62</Slides>
  <Notes>45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2005_external2_ppt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CORRECT data</vt:lpstr>
      <vt:lpstr>“other” resources</vt:lpstr>
      <vt:lpstr>text/plain resources</vt:lpstr>
      <vt:lpstr>octet/stream resources</vt:lpstr>
      <vt:lpstr>COMPLETE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“Speed Index”</vt:lpstr>
      <vt:lpstr>PowerPoint Presentation</vt:lpstr>
      <vt:lpstr>Real User PLT</vt:lpstr>
      <vt:lpstr>PowerPoint Presentation</vt:lpstr>
      <vt:lpstr>takeaways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</cp:lastModifiedBy>
  <cp:revision>1761</cp:revision>
  <dcterms:created xsi:type="dcterms:W3CDTF">2007-04-05T16:49:12Z</dcterms:created>
  <dcterms:modified xsi:type="dcterms:W3CDTF">2013-05-28T18:17:09Z</dcterms:modified>
</cp:coreProperties>
</file>