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handoutMasterIdLst>
    <p:handoutMasterId r:id="rId59"/>
  </p:handoutMasterIdLst>
  <p:sldIdLst>
    <p:sldId id="1335" r:id="rId2"/>
    <p:sldId id="1491" r:id="rId3"/>
    <p:sldId id="1495" r:id="rId4"/>
    <p:sldId id="1496" r:id="rId5"/>
    <p:sldId id="1497" r:id="rId6"/>
    <p:sldId id="1498" r:id="rId7"/>
    <p:sldId id="1499" r:id="rId8"/>
    <p:sldId id="1500" r:id="rId9"/>
    <p:sldId id="1501" r:id="rId10"/>
    <p:sldId id="1502" r:id="rId11"/>
    <p:sldId id="1503" r:id="rId12"/>
    <p:sldId id="1504" r:id="rId13"/>
    <p:sldId id="1505" r:id="rId14"/>
    <p:sldId id="1506" r:id="rId15"/>
    <p:sldId id="1489" r:id="rId16"/>
    <p:sldId id="1487" r:id="rId17"/>
    <p:sldId id="1561" r:id="rId18"/>
    <p:sldId id="1563" r:id="rId19"/>
    <p:sldId id="1490" r:id="rId20"/>
    <p:sldId id="1492" r:id="rId21"/>
    <p:sldId id="1581" r:id="rId22"/>
    <p:sldId id="1574" r:id="rId23"/>
    <p:sldId id="1582" r:id="rId24"/>
    <p:sldId id="1583" r:id="rId25"/>
    <p:sldId id="1586" r:id="rId26"/>
    <p:sldId id="1554" r:id="rId27"/>
    <p:sldId id="1531" r:id="rId28"/>
    <p:sldId id="1545" r:id="rId29"/>
    <p:sldId id="1546" r:id="rId30"/>
    <p:sldId id="1534" r:id="rId31"/>
    <p:sldId id="1519" r:id="rId32"/>
    <p:sldId id="1522" r:id="rId33"/>
    <p:sldId id="1526" r:id="rId34"/>
    <p:sldId id="1584" r:id="rId35"/>
    <p:sldId id="1587" r:id="rId36"/>
    <p:sldId id="1585" r:id="rId37"/>
    <p:sldId id="1535" r:id="rId38"/>
    <p:sldId id="1536" r:id="rId39"/>
    <p:sldId id="1537" r:id="rId40"/>
    <p:sldId id="1538" r:id="rId41"/>
    <p:sldId id="1539" r:id="rId42"/>
    <p:sldId id="1540" r:id="rId43"/>
    <p:sldId id="1542" r:id="rId44"/>
    <p:sldId id="1543" r:id="rId45"/>
    <p:sldId id="1544" r:id="rId46"/>
    <p:sldId id="1541" r:id="rId47"/>
    <p:sldId id="1493" r:id="rId48"/>
    <p:sldId id="1572" r:id="rId49"/>
    <p:sldId id="1513" r:id="rId50"/>
    <p:sldId id="1570" r:id="rId51"/>
    <p:sldId id="1528" r:id="rId52"/>
    <p:sldId id="1222" r:id="rId53"/>
    <p:sldId id="1577" r:id="rId54"/>
    <p:sldId id="1578" r:id="rId55"/>
    <p:sldId id="1579" r:id="rId56"/>
    <p:sldId id="1580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361AFF"/>
    <a:srgbClr val="C3C3C3"/>
    <a:srgbClr val="FFFFFF"/>
    <a:srgbClr val="000000"/>
    <a:srgbClr val="FC040A"/>
    <a:srgbClr val="FC044B"/>
    <a:srgbClr val="FD7F82"/>
    <a:srgbClr val="FC4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0" autoAdjust="0"/>
    <p:restoredTop sz="99130" autoAdjust="0"/>
  </p:normalViewPr>
  <p:slideViewPr>
    <p:cSldViewPr>
      <p:cViewPr varScale="1">
        <p:scale>
          <a:sx n="131" d="100"/>
          <a:sy n="131" d="100"/>
        </p:scale>
        <p:origin x="-120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djbiesack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/85833076/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12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djbiesack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/85833076/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wwarby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/3296379139/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juditk</a:t>
            </a:r>
            <a:r>
              <a:rPr lang="en-US" sz="1200" i="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/5024772809/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pl-PL" sz="1200" baseline="0" dirty="0" smtClean="0">
                <a:solidFill>
                  <a:srgbClr val="FFFFFF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photos</a:t>
            </a:r>
            <a:r>
              <a:rPr lang="pl-PL" sz="1200" baseline="0" dirty="0" smtClean="0">
                <a:solidFill>
                  <a:srgbClr val="FFFFFF"/>
                </a:solidFill>
                <a:latin typeface="Trebuchet MS" pitchFamily="34" charset="0"/>
              </a:rPr>
              <a:t>/96221617@N00/51603550/</a:t>
            </a:r>
            <a:endParaRPr lang="en-US" sz="1200" baseline="0" dirty="0" smtClean="0">
              <a:solidFill>
                <a:srgbClr val="FFFFFF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36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async</a:t>
            </a:r>
            <a:r>
              <a:rPr lang="en-US" baseline="0" dirty="0" smtClean="0"/>
              <a:t> &amp; defer scripts start downloading immediately. I wish they’d wait, esp. defer scripts, so they don’t hog connections from the limited pool.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gevertulley</a:t>
            </a:r>
            <a:r>
              <a:rPr lang="pl-PL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/4771808965/</a:t>
            </a:r>
            <a:endParaRPr lang="en-US" sz="1200" i="1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0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latin typeface="Trebuchet MS" pitchFamily="34" charset="0"/>
              </a:rPr>
              <a:t>flickr.com</a:t>
            </a:r>
            <a:r>
              <a:rPr lang="en-US" sz="1200" baseline="0" dirty="0" smtClean="0"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latin typeface="Trebuchet MS" pitchFamily="34" charset="0"/>
              </a:rPr>
              <a:t>india-nepal-iran</a:t>
            </a:r>
            <a:r>
              <a:rPr lang="en-US" sz="1200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81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latin typeface="Trebuchet MS" pitchFamily="34" charset="0"/>
              </a:rPr>
              <a:t>flickr.com</a:t>
            </a:r>
            <a:r>
              <a:rPr lang="en-US" sz="1200" baseline="0" dirty="0" smtClean="0"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latin typeface="Trebuchet MS" pitchFamily="34" charset="0"/>
              </a:rPr>
              <a:t>india-nepal-iran</a:t>
            </a:r>
            <a:r>
              <a:rPr lang="en-US" sz="1200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99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latin typeface="Trebuchet MS" pitchFamily="34" charset="0"/>
              </a:rPr>
              <a:t>flickr.com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photos</a:t>
            </a:r>
            <a:r>
              <a:rPr lang="pl-PL" sz="1200" baseline="0" dirty="0" smtClean="0">
                <a:latin typeface="Trebuchet MS" pitchFamily="34" charset="0"/>
              </a:rPr>
              <a:t>/97657657@N00/1918688483/</a:t>
            </a:r>
            <a:endParaRPr lang="en-US" sz="1200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94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latin typeface="Trebuchet MS" pitchFamily="34" charset="0"/>
              </a:rPr>
              <a:t>flickr.com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photos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presley_m</a:t>
            </a:r>
            <a:r>
              <a:rPr lang="pl-PL" sz="1200" baseline="0" dirty="0" smtClean="0">
                <a:latin typeface="Trebuchet MS" pitchFamily="34" charset="0"/>
              </a:rPr>
              <a:t>/5152304885/</a:t>
            </a:r>
            <a:endParaRPr lang="en-US" sz="1200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57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nelsoncruz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/431244400/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9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typoatelier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/4261455105/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91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photos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cs-CZ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firebrat</a:t>
            </a:r>
            <a:r>
              <a:rPr lang="cs-CZ" sz="1200" baseline="0" dirty="0" smtClean="0">
                <a:solidFill>
                  <a:schemeClr val="bg1"/>
                </a:solidFill>
                <a:latin typeface="Trebuchet MS" pitchFamily="34" charset="0"/>
              </a:rPr>
              <a:t>/2711165108/</a:t>
            </a:r>
            <a:endParaRPr lang="en-US" sz="1200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5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photos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dualphoto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/2609096047/</a:t>
            </a:r>
            <a:endParaRPr lang="en-US" sz="1200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8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latin typeface="Trebuchet MS" pitchFamily="34" charset="0"/>
              </a:rPr>
              <a:t>flickr.com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photos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kaptainkobold</a:t>
            </a:r>
            <a:r>
              <a:rPr lang="pl-PL" sz="1200" baseline="0" dirty="0" smtClean="0">
                <a:latin typeface="Trebuchet MS" pitchFamily="34" charset="0"/>
              </a:rPr>
              <a:t>/5741327207/</a:t>
            </a:r>
            <a:endParaRPr lang="en-US" sz="1200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6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EEDD"/>
                </a:solidFill>
              </a:rPr>
              <a:t>"thank you" by </a:t>
            </a:r>
            <a:r>
              <a:rPr lang="en-US" dirty="0" err="1" smtClean="0">
                <a:solidFill>
                  <a:srgbClr val="FFEEDD"/>
                </a:solidFill>
              </a:rPr>
              <a:t>nj</a:t>
            </a:r>
            <a:r>
              <a:rPr lang="en-US" dirty="0" smtClean="0">
                <a:solidFill>
                  <a:srgbClr val="FFEEDD"/>
                </a:solidFill>
              </a:rPr>
              <a:t> dodge: </a:t>
            </a:r>
            <a:r>
              <a:rPr lang="en-US" i="1" dirty="0" smtClean="0">
                <a:solidFill>
                  <a:srgbClr val="FFEEDD"/>
                </a:solidFill>
              </a:rPr>
              <a:t>http://</a:t>
            </a:r>
            <a:r>
              <a:rPr lang="en-US" i="1" dirty="0" err="1" smtClean="0">
                <a:solidFill>
                  <a:srgbClr val="FFEEDD"/>
                </a:solidFill>
              </a:rPr>
              <a:t>flickr.com</a:t>
            </a:r>
            <a:r>
              <a:rPr lang="en-US" i="1" dirty="0" smtClean="0">
                <a:solidFill>
                  <a:srgbClr val="FFEEDD"/>
                </a:solidFill>
              </a:rPr>
              <a:t>/photos/</a:t>
            </a:r>
            <a:r>
              <a:rPr lang="en-US" i="1" dirty="0" err="1" smtClean="0">
                <a:solidFill>
                  <a:srgbClr val="FFEEDD"/>
                </a:solidFill>
              </a:rPr>
              <a:t>nj_dodge</a:t>
            </a:r>
            <a:r>
              <a:rPr lang="en-US" i="1" dirty="0" smtClean="0">
                <a:solidFill>
                  <a:srgbClr val="FFEEDD"/>
                </a:solidFill>
              </a:rPr>
              <a:t>/187190601/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I’m pretty sure this is the Verrazano-Narrows Bridge.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7075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20" cy="1170432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991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HTML5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6324599"/>
            <a:ext cx="594360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</a:rPr>
              <a:t>stevesouders.com/docs/googleio-html5-20120629.pptx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9999" y="6537118"/>
            <a:ext cx="5943601" cy="24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This content does not necessarily reflect the opinions of my employer.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4256885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72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17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8931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20" cy="1170432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991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HTML5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3954959"/>
            <a:ext cx="8077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l"/>
            <a:r>
              <a:rPr lang="en-US" sz="4400" spc="-15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http://www.w3.org/TR/html5</a:t>
            </a:r>
            <a:r>
              <a:rPr lang="en-US" sz="4400" spc="-15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/</a:t>
            </a:r>
            <a:endParaRPr lang="en-US" sz="4000" spc="-15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01885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1016000"/>
            <a:ext cx="9144000" cy="4808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Web Performance Working Group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01000" cy="5459956"/>
          </a:xfr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c</a:t>
            </a:r>
            <a:r>
              <a:rPr lang="en-US" sz="3600" b="1" dirty="0" smtClean="0">
                <a:solidFill>
                  <a:schemeClr val="tx1"/>
                </a:solidFill>
              </a:rPr>
              <a:t>hartered June 2010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Web Timing</a:t>
            </a:r>
          </a:p>
          <a:p>
            <a:pPr marL="971550" lvl="1" indent="-571500"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Navigation Timing</a:t>
            </a:r>
          </a:p>
          <a:p>
            <a:pPr marL="971550" lvl="1" indent="-571500"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User Timing</a:t>
            </a:r>
          </a:p>
          <a:p>
            <a:pPr marL="971550" lvl="1" indent="-571500"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Resource Timing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Page Visibility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Script-based animations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Efficient script yielding</a:t>
            </a:r>
          </a:p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http://www.w3.org/2010/</a:t>
            </a:r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webperf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2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91400" cy="1143000"/>
          </a:xfrm>
        </p:spPr>
        <p:txBody>
          <a:bodyPr/>
          <a:lstStyle/>
          <a:p>
            <a:pPr algn="l"/>
            <a:r>
              <a:rPr lang="en-US" sz="6000" dirty="0" smtClean="0"/>
              <a:t>Navigation Timing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648200"/>
          </a:xfrm>
        </p:spPr>
        <p:txBody>
          <a:bodyPr/>
          <a:lstStyle/>
          <a:p>
            <a:r>
              <a:rPr lang="en-US" sz="3800" b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ar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timing =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performance.timing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3800" b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ar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loadtime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</a:t>
            </a:r>
          </a:p>
          <a:p>
            <a:pPr>
              <a:spcBef>
                <a:spcPts val="0"/>
              </a:spcBef>
            </a:pPr>
            <a:r>
              <a:rPr lang="en-US" sz="3800" b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timing.loadEventEnd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–</a:t>
            </a:r>
          </a:p>
          <a:p>
            <a:pPr>
              <a:spcBef>
                <a:spcPts val="0"/>
              </a:spcBef>
            </a:pPr>
            <a:r>
              <a:rPr lang="en-US" sz="3800" b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timing.navigationStart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;</a:t>
            </a:r>
          </a:p>
          <a:p>
            <a:pPr>
              <a:spcBef>
                <a:spcPts val="1800"/>
              </a:spcBef>
            </a:pPr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Chrome 6+, IE9+, Firefox 7+, Android 4+</a:t>
            </a:r>
          </a:p>
          <a:p>
            <a:pPr>
              <a:spcBef>
                <a:spcPts val="1800"/>
              </a:spcBef>
            </a:pPr>
            <a:r>
              <a:rPr lang="en-US" sz="2800" i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</a:t>
            </a:r>
            <a:r>
              <a:rPr lang="en-US" sz="2800" i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blog.chromium.org</a:t>
            </a:r>
            <a:r>
              <a:rPr lang="en-US" sz="2800" i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/2010/07/do-you-know-how-slow-your-web-page-</a:t>
            </a:r>
            <a:r>
              <a:rPr lang="en-US" sz="2800" i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is.html</a:t>
            </a:r>
            <a:endParaRPr lang="en-US" sz="3600" i="1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63189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9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295400"/>
            <a:ext cx="8001000" cy="2948499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="1" baseline="0" dirty="0" smtClean="0">
                <a:solidFill>
                  <a:schemeClr val="tx1"/>
                </a:solidFill>
              </a:rPr>
              <a:t>on by default</a:t>
            </a:r>
          </a:p>
          <a:p>
            <a:r>
              <a:rPr lang="en-US" sz="3600" b="1" baseline="0" dirty="0" smtClean="0">
                <a:solidFill>
                  <a:schemeClr val="tx1"/>
                </a:solidFill>
              </a:rPr>
              <a:t>browsers that support </a:t>
            </a:r>
            <a:r>
              <a:rPr lang="en-US" sz="3600" b="1" baseline="0" dirty="0" err="1" smtClean="0">
                <a:solidFill>
                  <a:schemeClr val="tx1"/>
                </a:solidFill>
              </a:rPr>
              <a:t>Nav</a:t>
            </a:r>
            <a:r>
              <a:rPr lang="en-US" sz="3600" b="1" baseline="0" dirty="0" smtClean="0">
                <a:solidFill>
                  <a:schemeClr val="tx1"/>
                </a:solidFill>
              </a:rPr>
              <a:t> Timing</a:t>
            </a: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Chrome 6+, IE9+, Firefox 7+, Android 4+</a:t>
            </a:r>
          </a:p>
          <a:p>
            <a:r>
              <a:rPr lang="en-US" sz="3600" b="1" baseline="0" dirty="0" smtClean="0">
                <a:solidFill>
                  <a:schemeClr val="tx1"/>
                </a:solidFill>
              </a:rPr>
              <a:t>1% sampling rate by default</a:t>
            </a: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can change to 100% up to 10K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GA </a:t>
            </a:r>
            <a:r>
              <a:rPr lang="en-US" sz="6000" baseline="0" dirty="0">
                <a:solidFill>
                  <a:srgbClr val="000000"/>
                </a:solidFill>
              </a:rPr>
              <a:t>s</a:t>
            </a:r>
            <a:r>
              <a:rPr lang="en-US" sz="6000" baseline="0" dirty="0" smtClean="0">
                <a:solidFill>
                  <a:srgbClr val="000000"/>
                </a:solidFill>
              </a:rPr>
              <a:t>ite speed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4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flipH="1">
            <a:off x="-1137978" y="0"/>
            <a:ext cx="1028197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953000" cy="5105400"/>
          </a:xfrm>
        </p:spPr>
        <p:txBody>
          <a:bodyPr/>
          <a:lstStyle/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Resource Timing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DNS, redirects, etc.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s</a:t>
            </a: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ecurity safeguards</a:t>
            </a:r>
          </a:p>
          <a:p>
            <a:endParaRPr lang="en-US" sz="3800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User Timing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for web apps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mark, measure</a:t>
            </a:r>
          </a:p>
        </p:txBody>
      </p:sp>
    </p:spTree>
    <p:extLst>
      <p:ext uri="{BB962C8B-B14F-4D97-AF65-F5344CB8AC3E}">
        <p14:creationId xmlns:p14="http://schemas.microsoft.com/office/powerpoint/2010/main" val="1227873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354" y="4638675"/>
            <a:ext cx="86487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033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0" y="-1"/>
            <a:ext cx="9144000" cy="7738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 Visibility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839200" cy="4801314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detect when page is visible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stats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 &amp; audio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polling, DHTML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performance: prefetching,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prerendering</a:t>
            </a:r>
            <a:endParaRPr lang="en-US" sz="32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Chrome </a:t>
            </a:r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13: 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625475" lvl="1" indent="-225425">
              <a:buFont typeface="Arial"/>
              <a:buChar char="•"/>
            </a:pPr>
            <a:r>
              <a:rPr lang="en-US" sz="32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document.webkitHidden</a:t>
            </a: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32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 marL="625475" lvl="1" indent="-225425">
              <a:buFont typeface="Arial"/>
              <a:buChar char="•"/>
            </a:pPr>
            <a:r>
              <a:rPr lang="en-US" sz="32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webkitvisibilitychange</a:t>
            </a:r>
            <a:endParaRPr lang="en-US" sz="32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code.google.com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/chrome/whitepapers/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pagevisibility.html</a:t>
            </a:r>
            <a:endParaRPr lang="en-US" sz="28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659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script </a:t>
            </a:r>
            <a:r>
              <a:rPr lang="en-US" sz="6000" dirty="0" err="1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defer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534400" cy="5493812"/>
          </a:xfrm>
        </p:spPr>
        <p:txBody>
          <a:bodyPr wrap="square">
            <a:spAutoFit/>
          </a:bodyPr>
          <a:lstStyle/>
          <a:p>
            <a:r>
              <a:rPr lang="en-US" sz="4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script </a:t>
            </a:r>
            <a:r>
              <a:rPr lang="en-US" sz="44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src</a:t>
            </a:r>
            <a:endParaRPr lang="en-US" sz="44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halts parsing, blocks rendering</a:t>
            </a:r>
          </a:p>
          <a:p>
            <a:pPr>
              <a:spcBef>
                <a:spcPts val="600"/>
              </a:spcBef>
            </a:pPr>
            <a:r>
              <a:rPr lang="en-US" sz="44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sz="44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execute when script is downloaded, async </a:t>
            </a:r>
          </a:p>
          <a:p>
            <a:pPr>
              <a:spcBef>
                <a:spcPts val="600"/>
              </a:spcBef>
            </a:pPr>
            <a:r>
              <a:rPr lang="en-US" sz="4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defer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execute after page is parsed, in order</a:t>
            </a:r>
          </a:p>
          <a:p>
            <a:pPr>
              <a:spcBef>
                <a:spcPts val="600"/>
              </a:spcBef>
            </a:pPr>
            <a:r>
              <a:rPr lang="en-US" sz="4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missing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download &amp; execute last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download last, execute on demand</a:t>
            </a:r>
          </a:p>
        </p:txBody>
      </p:sp>
    </p:spTree>
    <p:extLst>
      <p:ext uri="{BB962C8B-B14F-4D97-AF65-F5344CB8AC3E}">
        <p14:creationId xmlns:p14="http://schemas.microsoft.com/office/powerpoint/2010/main" val="3833503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type="text/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33CC33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 delimiters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083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48484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278534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648200"/>
          </a:xfrm>
        </p:spPr>
        <p:txBody>
          <a:bodyPr/>
          <a:lstStyle/>
          <a:p>
            <a:r>
              <a:rPr lang="en-US" dirty="0" smtClean="0"/>
              <a:t>control.js loads async</a:t>
            </a:r>
          </a:p>
          <a:p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('script');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cjsscript.src = "control.js";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('script')[0];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cjssib.parentNode.insertBefore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76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646331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</p:txBody>
      </p:sp>
    </p:spTree>
    <p:extLst>
      <p:ext uri="{BB962C8B-B14F-4D97-AF65-F5344CB8AC3E}">
        <p14:creationId xmlns:p14="http://schemas.microsoft.com/office/powerpoint/2010/main" val="3526990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8001000" cy="461665"/>
          </a:xfrm>
        </p:spPr>
        <p:txBody>
          <a:bodyPr/>
          <a:lstStyle/>
          <a:p>
            <a:pPr algn="ctr"/>
            <a:r>
              <a:rPr lang="en-US" sz="2000" i="1" dirty="0" err="1" smtClean="0"/>
              <a:t>yuiblog.com</a:t>
            </a:r>
            <a:r>
              <a:rPr lang="en-US" sz="2000" i="1" dirty="0"/>
              <a:t>/blog/2007/01/04/performance-research-part-2/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57200"/>
            <a:ext cx="79629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98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8001000" cy="461665"/>
          </a:xfrm>
        </p:spPr>
        <p:txBody>
          <a:bodyPr/>
          <a:lstStyle/>
          <a:p>
            <a:pPr algn="ctr"/>
            <a:r>
              <a:rPr lang="en-US" sz="2000" i="1" dirty="0" err="1" smtClean="0"/>
              <a:t>blaze.io</a:t>
            </a:r>
            <a:r>
              <a:rPr lang="en-US" sz="2000" i="1" dirty="0"/>
              <a:t>/mobile/understanding-mobile-cache-sizes/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4075"/>
            <a:ext cx="6019800" cy="603812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flipH="1">
            <a:off x="2895600" y="3859938"/>
            <a:ext cx="2514600" cy="3810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81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491941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2381072"/>
            <a:ext cx="6629400" cy="181588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800" i="1" baseline="0" dirty="0">
                <a:latin typeface="+mn-lt"/>
              </a:rPr>
              <a:t>Home screen apps on iPhone are slower because resources are re-requested even though they should be read from cache. </a:t>
            </a:r>
          </a:p>
        </p:txBody>
      </p:sp>
    </p:spTree>
    <p:extLst>
      <p:ext uri="{BB962C8B-B14F-4D97-AF65-F5344CB8AC3E}">
        <p14:creationId xmlns:p14="http://schemas.microsoft.com/office/powerpoint/2010/main" val="403207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312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e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3464244" y="2229440"/>
            <a:ext cx="2286000" cy="4058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838200"/>
            <a:ext cx="2514600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949901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2400657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&lt;!</a:t>
            </a:r>
            <a:r>
              <a:rPr lang="en-US" b="1" dirty="0" err="1">
                <a:solidFill>
                  <a:srgbClr val="000000"/>
                </a:solidFill>
                <a:effectLst/>
                <a:latin typeface="Courier New"/>
                <a:cs typeface="Courier New"/>
              </a:rPr>
              <a:t>doctype</a:t>
            </a: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html&gt;</a:t>
            </a:r>
          </a:p>
          <a:p>
            <a:pPr>
              <a:lnSpc>
                <a:spcPct val="5000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&lt;html manifest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=“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myapp.appcache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”&gt;</a:t>
            </a:r>
            <a:endParaRPr lang="en-US" b="1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r>
              <a:rPr lang="en-US" sz="3600" dirty="0" err="1" smtClean="0">
                <a:solidFill>
                  <a:srgbClr val="000000"/>
                </a:solidFill>
                <a:effectLst/>
              </a:rPr>
              <a:t>myapp.appcache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19200" y="3657600"/>
            <a:ext cx="4038600" cy="2600712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 MANIFEST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# Revision: 1.28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/images/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logo.gif</a:t>
            </a:r>
            <a:endParaRPr lang="en-US" sz="2000" b="1" baseline="0" dirty="0" smtClean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NETWORK: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login.html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FALLBACK: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index.html</a:t>
            </a: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offline.html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2484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effectLst/>
                <a:latin typeface="Trebuchet MS" pitchFamily="34" charset="0"/>
              </a:rPr>
              <a:t>Content-Type: text/cache-manifest</a:t>
            </a:r>
            <a:endParaRPr lang="en-US" sz="1600" i="1" baseline="0" dirty="0">
              <a:effectLst/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657600"/>
            <a:ext cx="4038600" cy="2590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63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204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 gotchas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6712"/>
            <a:ext cx="8534400" cy="4648200"/>
          </a:xfrm>
        </p:spPr>
        <p:txBody>
          <a:bodyPr/>
          <a:lstStyle/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html docs w/ manifest are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404 =&gt; nothing is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size: 5MB+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must rev </a:t>
            </a:r>
            <a:r>
              <a:rPr lang="en-US" sz="3600" dirty="0" smtClean="0">
                <a:solidFill>
                  <a:srgbClr val="000000"/>
                </a:solidFill>
              </a:rPr>
              <a:t>manifest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to update resources</a:t>
            </a:r>
          </a:p>
          <a:p>
            <a:pPr marL="0" indent="0"/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update is served on 2</a:t>
            </a:r>
            <a:r>
              <a:rPr lang="en-US" sz="3600" b="1" baseline="300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 (?!?!)</a:t>
            </a:r>
          </a:p>
          <a:p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3362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431" y="152400"/>
            <a:ext cx="16764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 </a:t>
            </a:r>
            <a:endParaRPr lang="en-US" baseline="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3826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1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825" y="152400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is empty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  <a:endParaRPr lang="en-US" baseline="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431" y="3551634"/>
            <a:ext cx="19812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rev manifest </a:t>
            </a:r>
            <a:endParaRPr lang="en-US" baseline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63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7825" y="3551634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  <a:endParaRPr lang="en-US" baseline="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4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8831" y="3551634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 </a:t>
            </a:r>
            <a:r>
              <a:rPr lang="en-US" b="1" u="sng" baseline="0" dirty="0" smtClean="0">
                <a:latin typeface="+mn-lt"/>
              </a:rPr>
              <a:t>again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 (304)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26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5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00800" y="-152400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app cache</a:t>
            </a:r>
          </a:p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reload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94" y="4536107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91" y="5966774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3" y="4064880"/>
            <a:ext cx="360000" cy="3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9" y="688462"/>
            <a:ext cx="360000" cy="3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50" y="2103327"/>
            <a:ext cx="360000" cy="36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0" y="2560230"/>
            <a:ext cx="360000" cy="36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52" y="4088583"/>
            <a:ext cx="360000" cy="36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02" y="4545190"/>
            <a:ext cx="360000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45" y="4089174"/>
            <a:ext cx="360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73438" y="4568746"/>
            <a:ext cx="441710" cy="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4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62000" y="0"/>
            <a:ext cx="11531349" cy="68580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52400" y="1447800"/>
            <a:ext cx="91440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/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window.applicationCache.addEventListener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('</a:t>
            </a:r>
            <a:r>
              <a:rPr lang="en-US" sz="2800" b="1" spc="-160" baseline="0" dirty="0" err="1">
                <a:solidFill>
                  <a:srgbClr val="FF6600"/>
                </a:solidFill>
                <a:effectLst/>
                <a:latin typeface="Courier New"/>
                <a:cs typeface="Courier New"/>
              </a:rPr>
              <a:t>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', </a:t>
            </a:r>
            <a:endParaRPr lang="en-US" sz="2800" b="1" spc="-160" baseline="0" dirty="0" smtClean="0">
              <a:solidFill>
                <a:schemeClr val="tx1"/>
              </a:solidFill>
              <a:effectLst/>
              <a:latin typeface="Courier New"/>
              <a:cs typeface="Courier New"/>
            </a:endParaRP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function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(e) {</a:t>
            </a:r>
            <a:b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</a:b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 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if (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window.applicationCache.status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==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)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{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if ( confirm(“Load new content?”) ) {</a:t>
            </a:r>
          </a:p>
          <a:p>
            <a:pPr marL="0" indent="0"/>
            <a:r>
              <a:rPr lang="en-US" sz="2600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600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...</a:t>
            </a:r>
          </a:p>
          <a:p>
            <a:pPr marL="0" indent="0"/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 smtClean="0">
                <a:solidFill>
                  <a:schemeClr val="tx1"/>
                </a:solidFill>
                <a:effectLst/>
                <a:cs typeface="Courier New"/>
              </a:rPr>
              <a:t>http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://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www.webdirections.org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/blog/get-offline/</a:t>
            </a:r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http://www.html5rocks.com/en/tutorials/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appcache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/beginner/</a:t>
            </a:r>
            <a:endParaRPr lang="en-US" sz="2000" i="1" baseline="0" dirty="0" smtClean="0">
              <a:solidFill>
                <a:schemeClr val="tx1"/>
              </a:solidFill>
              <a:effectLst/>
              <a:cs typeface="Courier New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load twice workaround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0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457200" y="0"/>
            <a:ext cx="10312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16683" cy="5613845"/>
          </a:xfrm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window.localStorage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removeItem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clear()</a:t>
            </a: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sessionStorage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 popular browsers, 5MB max</a:t>
            </a: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warning: it’s synchronous</a:t>
            </a:r>
          </a:p>
          <a:p>
            <a:pPr>
              <a:spcBef>
                <a:spcPts val="26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http://dev.w3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.org/html5/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webstorage</a:t>
            </a: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http://diveintohtml5.org/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storage.html</a:t>
            </a: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965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0444" cy="752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2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  <a14:imgEffect>
                      <a14:brightnessContrast bright="-26000"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0" y="0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</a:rPr>
              <a:t> as cache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doc: write JS &amp; CSS blocks to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&lt;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&gt;(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function()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{.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..</a:t>
            </a:r>
            <a:r>
              <a:rPr lang="en-US" sz="2000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cookie with entries &amp; version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MRES=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-0yDUQJ03U8Hjija: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4EaJoFuDoX0iloI:...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later docs: read JS &amp; CSS from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document.write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 </a:t>
            </a:r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localStorage.getItem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 );</a:t>
            </a:r>
            <a:r>
              <a:rPr lang="en-US" sz="2000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1464"/>
              </a:spcBef>
            </a:pP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endParaRPr lang="en-US" sz="2400" i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/blog/2011/03/28/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storager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-case-study-bing-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47854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626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83" y="0"/>
            <a:ext cx="438811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55454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92" y="-19231"/>
            <a:ext cx="43529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786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99116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02" y="-1735"/>
            <a:ext cx="428932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4394200" cy="684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05407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        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15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54" y="0"/>
            <a:ext cx="416764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229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3935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590" y="0"/>
            <a:ext cx="42634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647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27479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055" y="0"/>
            <a:ext cx="4512945" cy="6893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38"/>
            <a:ext cx="434957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67265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1"/>
            <a:ext cx="439011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268" y="0"/>
            <a:ext cx="42017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8982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277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525" y="0"/>
            <a:ext cx="4306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01890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372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504" y="0"/>
            <a:ext cx="42984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123837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677" y="0"/>
            <a:ext cx="428932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" y="-21255"/>
            <a:ext cx="43392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mobile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4102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</a:rPr>
              <a:t>desktop</a:t>
            </a:r>
            <a:endParaRPr lang="en-US" sz="6000" b="1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34417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-2286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@font-face</a:t>
            </a:r>
            <a:endParaRPr lang="en-US" sz="66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4648200"/>
            <a:ext cx="8458200" cy="1905000"/>
          </a:xfrm>
        </p:spPr>
        <p:txBody>
          <a:bodyPr/>
          <a:lstStyle/>
          <a:p>
            <a:r>
              <a:rPr lang="en-US" sz="2400" i="1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/blog/2010/06/01/frontend-</a:t>
            </a:r>
            <a:r>
              <a:rPr lang="en-US" sz="2400" i="1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spof</a:t>
            </a:r>
            <a:r>
              <a:rPr lang="en-US" sz="24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Worth delaying most important design elements? Or entire page?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1752600"/>
            <a:ext cx="8763762" cy="2700753"/>
            <a:chOff x="152400" y="2209801"/>
            <a:chExt cx="8763762" cy="27007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1"/>
              <a:ext cx="8763762" cy="2397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152400" y="4572000"/>
              <a:ext cx="8763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baseline="0" dirty="0" smtClean="0">
                  <a:solidFill>
                    <a:srgbClr val="FFFFFF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Trebuchet MS" pitchFamily="34" charset="0"/>
                </a:rPr>
                <a:t>* IE9 does not display a blank page, but does “flash” the element.</a:t>
              </a:r>
              <a:endParaRPr lang="en-US" sz="1600" baseline="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309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err="1" smtClean="0">
                <a:latin typeface="Trebuchet MS" pitchFamily="34" charset="0"/>
              </a:rPr>
              <a:t>flickr.com</a:t>
            </a:r>
            <a:r>
              <a:rPr lang="en-US" sz="1600" i="1" baseline="0" dirty="0">
                <a:latin typeface="Trebuchet MS" pitchFamily="34" charset="0"/>
              </a:rPr>
              <a:t>/photos/</a:t>
            </a:r>
            <a:r>
              <a:rPr lang="en-US" sz="1600" i="1" baseline="0" dirty="0" err="1">
                <a:latin typeface="Trebuchet MS" pitchFamily="34" charset="0"/>
              </a:rPr>
              <a:t>imbrettjackson</a:t>
            </a:r>
            <a:r>
              <a:rPr lang="en-US" sz="1600" i="1" baseline="0" dirty="0">
                <a:latin typeface="Trebuchet MS" pitchFamily="34" charset="0"/>
              </a:rPr>
              <a:t>/</a:t>
            </a:r>
            <a:r>
              <a:rPr lang="en-US" sz="1600" i="1" baseline="0" dirty="0" smtClean="0">
                <a:latin typeface="Trebuchet MS" pitchFamily="34" charset="0"/>
              </a:rPr>
              <a:t>520656349/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838200"/>
            <a:ext cx="9144000" cy="52322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httparchive.org</a:t>
            </a:r>
            <a:r>
              <a:rPr lang="en-US" sz="280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/</a:t>
            </a:r>
            <a:r>
              <a:rPr lang="en-US" sz="280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trends.php#perFonts</a:t>
            </a:r>
            <a:endParaRPr lang="en-US" sz="280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08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improving @font-face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smaller, custom font files</a:t>
            </a:r>
          </a:p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FOUT, impatient fallback</a:t>
            </a:r>
          </a:p>
          <a:p>
            <a:pPr marL="630238" lvl="1" indent="-230188"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 milliseconds</a:t>
            </a:r>
          </a:p>
          <a:p>
            <a:pPr marL="630238" lvl="1" indent="-230188"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DOM loaded, window </a:t>
            </a:r>
            <a:r>
              <a:rPr lang="en-US" sz="32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onload</a:t>
            </a:r>
            <a:endParaRPr lang="en-US" sz="32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630238" lvl="1" indent="-230188"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user interaction</a:t>
            </a:r>
          </a:p>
          <a:p>
            <a:r>
              <a:rPr lang="en-US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higher priority caching</a:t>
            </a:r>
          </a:p>
          <a:p>
            <a:r>
              <a:rPr lang="en-US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aggressively use expired fonts</a:t>
            </a:r>
          </a:p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today: </a:t>
            </a:r>
            <a:r>
              <a:rPr lang="en-US" sz="36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36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sz="3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5031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37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 contras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36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there’s more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CSS instead of images: border radius, linear &amp; radial gradients, drop shadow</a:t>
            </a:r>
            <a:endParaRPr lang="en-US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SVG, inline SVG, and 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canvas</a:t>
            </a:r>
          </a:p>
          <a:p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 tag</a:t>
            </a:r>
            <a:endParaRPr lang="en-US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WebSockets</a:t>
            </a:r>
            <a:endParaRPr lang="en-US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eb workers</a:t>
            </a:r>
          </a:p>
          <a:p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builtin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controls: progress, </a:t>
            </a:r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datetime</a:t>
            </a:r>
            <a:endParaRPr lang="en-US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258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5669" cy="708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and more</a:t>
            </a:r>
            <a:endParaRPr lang="en-US" sz="60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history </a:t>
            </a:r>
            <a:r>
              <a:rPr lang="en-US" b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–</a:t>
            </a:r>
            <a:r>
              <a:rPr lang="en-US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800" b="1" i="1" dirty="0" err="1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www.kylescholz.com</a:t>
            </a: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/blog/2010/04/html5_history_is_the_future.html</a:t>
            </a:r>
            <a:r>
              <a:rPr lang="en-US" sz="2800" b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b="1" dirty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&lt;a ping</a:t>
            </a:r>
          </a:p>
          <a:p>
            <a:r>
              <a:rPr lang="en-US" b="1" dirty="0" err="1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requestAnimationFrame</a:t>
            </a:r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not timers</a:t>
            </a:r>
          </a:p>
          <a:p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native JSON parse/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stringify</a:t>
            </a:r>
            <a:endParaRPr lang="en-US" b="1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4236"/>
              </a:spcBef>
            </a:pP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http://bit.ly/browserscope-</a:t>
            </a:r>
            <a:r>
              <a:rPr lang="en-US" sz="2800" b="1" i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modernizr</a:t>
            </a:r>
          </a:p>
          <a:p>
            <a:r>
              <a:rPr lang="en-US" sz="2800" b="1" i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</a:t>
            </a: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://www.html5rocks.com/</a:t>
            </a:r>
            <a:endParaRPr lang="en-US" sz="2800" b="1" i="1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326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42" y="1486929"/>
            <a:ext cx="8537560" cy="4924424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WPWG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window.performance</a:t>
            </a:r>
            <a:endParaRPr lang="en-US" sz="44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defer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app cache,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44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! @font-face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168009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 flipH="1">
            <a:off x="1905000" y="2199102"/>
            <a:ext cx="2133600" cy="467897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44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86875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3048000" y="2732502"/>
            <a:ext cx="1143000" cy="239298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282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93"/>
            <a:ext cx="9144000" cy="749425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13989" y="1480516"/>
            <a:ext cx="2284473" cy="83916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76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/docs/googleio-html5-20120629.pptx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624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40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272137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681979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334158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dirty="0" smtClean="0">
            <a:ln>
              <a:noFill/>
            </a:ln>
            <a:solidFill>
              <a:srgbClr val="00B05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30761</TotalTime>
  <Words>1724</Words>
  <Application>Microsoft Macintosh PowerPoint</Application>
  <PresentationFormat>On-screen Show (4:3)</PresentationFormat>
  <Paragraphs>334</Paragraphs>
  <Slides>56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PowerPoint Presentation</vt:lpstr>
      <vt:lpstr>Web Performance Working Group</vt:lpstr>
      <vt:lpstr>Navigation Timing</vt:lpstr>
      <vt:lpstr>PowerPoint Presentation</vt:lpstr>
      <vt:lpstr>PowerPoint Presentation</vt:lpstr>
      <vt:lpstr>PowerPoint Presentation</vt:lpstr>
      <vt:lpstr>Page Visibility</vt:lpstr>
      <vt:lpstr>script async &amp; defer</vt:lpstr>
      <vt:lpstr>GMail Mobile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app cache</vt:lpstr>
      <vt:lpstr>PowerPoint Presentation</vt:lpstr>
      <vt:lpstr>PowerPoint Presentation</vt:lpstr>
      <vt:lpstr>PowerPoint Presentation</vt:lpstr>
      <vt:lpstr>app cache</vt:lpstr>
      <vt:lpstr>app cache gotchas</vt:lpstr>
      <vt:lpstr>PowerPoint Presentation</vt:lpstr>
      <vt:lpstr>PowerPoint Presentation</vt:lpstr>
      <vt:lpstr>localStorage</vt:lpstr>
      <vt:lpstr>PowerPoint Presentation</vt:lpstr>
      <vt:lpstr>localStorage as cache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@font-face</vt:lpstr>
      <vt:lpstr>PowerPoint Presentation</vt:lpstr>
      <vt:lpstr>improving @font-face</vt:lpstr>
      <vt:lpstr>there’s more</vt:lpstr>
      <vt:lpstr>and more</vt:lpstr>
      <vt:lpstr>takeaways</vt:lpstr>
      <vt:lpstr>PowerPoint Presentation</vt:lpstr>
      <vt:lpstr>PowerPoint Presentation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 Souders</cp:lastModifiedBy>
  <cp:revision>1508</cp:revision>
  <dcterms:created xsi:type="dcterms:W3CDTF">2007-04-05T16:49:12Z</dcterms:created>
  <dcterms:modified xsi:type="dcterms:W3CDTF">2012-06-29T04:14:12Z</dcterms:modified>
</cp:coreProperties>
</file>