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44" r:id="rId2"/>
    <p:sldId id="311" r:id="rId3"/>
    <p:sldId id="309" r:id="rId4"/>
    <p:sldId id="260" r:id="rId5"/>
    <p:sldId id="294" r:id="rId6"/>
    <p:sldId id="259" r:id="rId7"/>
    <p:sldId id="275" r:id="rId8"/>
    <p:sldId id="310" r:id="rId9"/>
    <p:sldId id="265" r:id="rId10"/>
    <p:sldId id="293" r:id="rId11"/>
    <p:sldId id="267" r:id="rId12"/>
    <p:sldId id="282" r:id="rId13"/>
    <p:sldId id="287" r:id="rId14"/>
    <p:sldId id="306" r:id="rId15"/>
    <p:sldId id="307" r:id="rId16"/>
    <p:sldId id="313" r:id="rId17"/>
    <p:sldId id="315" r:id="rId18"/>
    <p:sldId id="312" r:id="rId19"/>
    <p:sldId id="316" r:id="rId20"/>
    <p:sldId id="318" r:id="rId21"/>
    <p:sldId id="328" r:id="rId22"/>
    <p:sldId id="332" r:id="rId23"/>
    <p:sldId id="333" r:id="rId24"/>
    <p:sldId id="345" r:id="rId25"/>
    <p:sldId id="334" r:id="rId26"/>
    <p:sldId id="337" r:id="rId27"/>
    <p:sldId id="338" r:id="rId28"/>
    <p:sldId id="336" r:id="rId29"/>
    <p:sldId id="340" r:id="rId30"/>
    <p:sldId id="284" r:id="rId31"/>
    <p:sldId id="303" r:id="rId32"/>
    <p:sldId id="321"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D01"/>
    <a:srgbClr val="93E93F"/>
    <a:srgbClr val="00B0F0"/>
    <a:srgbClr val="F7071F"/>
    <a:srgbClr val="C10516"/>
    <a:srgbClr val="155FD5"/>
    <a:srgbClr val="E36E1E"/>
    <a:srgbClr val="247374"/>
    <a:srgbClr val="2DE9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3" autoAdjust="0"/>
    <p:restoredTop sz="88875" autoAdjust="0"/>
  </p:normalViewPr>
  <p:slideViewPr>
    <p:cSldViewPr>
      <p:cViewPr varScale="1">
        <p:scale>
          <a:sx n="109" d="100"/>
          <a:sy n="109" d="100"/>
        </p:scale>
        <p:origin x="-1584" y="-9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203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CEF266-803A-3F49-B49F-7FC9775498FB}" type="datetimeFigureOut">
              <a:rPr lang="en-US" smtClean="0"/>
              <a:t>10/9/13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AED7DD-6AA5-5C4B-832C-B3F8DB2DCFD7}" type="slidenum">
              <a:rPr lang="en-US" smtClean="0"/>
              <a:t>‹#›</a:t>
            </a:fld>
            <a:endParaRPr lang="en-US"/>
          </a:p>
        </p:txBody>
      </p:sp>
    </p:spTree>
    <p:extLst>
      <p:ext uri="{BB962C8B-B14F-4D97-AF65-F5344CB8AC3E}">
        <p14:creationId xmlns:p14="http://schemas.microsoft.com/office/powerpoint/2010/main" val="33048055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photohype</a:t>
            </a:r>
            <a:r>
              <a:rPr lang="en-US" dirty="0" smtClean="0"/>
              <a:t>/288124023/</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a:t>
            </a:fld>
            <a:endParaRPr lang="en-US"/>
          </a:p>
        </p:txBody>
      </p:sp>
    </p:spTree>
    <p:extLst>
      <p:ext uri="{BB962C8B-B14F-4D97-AF65-F5344CB8AC3E}">
        <p14:creationId xmlns:p14="http://schemas.microsoft.com/office/powerpoint/2010/main" val="3321346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www.medialifemagazine.com</a:t>
            </a:r>
            <a:r>
              <a:rPr lang="en-US" dirty="0" smtClean="0"/>
              <a:t>/your-clients-message-rising-to-the-top/</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12</a:t>
            </a:fld>
            <a:endParaRPr lang="en-US"/>
          </a:p>
        </p:txBody>
      </p:sp>
    </p:spTree>
    <p:extLst>
      <p:ext uri="{BB962C8B-B14F-4D97-AF65-F5344CB8AC3E}">
        <p14:creationId xmlns:p14="http://schemas.microsoft.com/office/powerpoint/2010/main" val="34486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megowan.wordpress.com</a:t>
            </a:r>
            <a:r>
              <a:rPr lang="en-US" dirty="0" smtClean="0"/>
              <a:t>/2011/01/04/the-secret-objectives-of-queues/</a:t>
            </a:r>
          </a:p>
          <a:p>
            <a:r>
              <a:rPr lang="en-US" dirty="0" smtClean="0"/>
              <a:t>Waiting less than expected makes people happier.</a:t>
            </a:r>
          </a:p>
          <a:p>
            <a:r>
              <a:rPr lang="en-US" dirty="0" smtClean="0"/>
              <a:t>     =&gt; so Disney overestimates the wait time</a:t>
            </a:r>
          </a:p>
          <a:p>
            <a:r>
              <a:rPr lang="en-US" dirty="0" smtClean="0"/>
              <a:t>And people are more concerned about the LENGTH</a:t>
            </a:r>
            <a:r>
              <a:rPr lang="en-US" baseline="0" dirty="0" smtClean="0"/>
              <a:t> of a line than how fast it moves.</a:t>
            </a:r>
          </a:p>
          <a:p>
            <a:r>
              <a:rPr lang="en-US" baseline="0" dirty="0" smtClean="0"/>
              <a:t>    =&gt; so Disney hides the length of lines by wrapping them around buildings</a:t>
            </a:r>
          </a:p>
          <a:p>
            <a:endParaRPr lang="en-US" dirty="0" smtClean="0"/>
          </a:p>
          <a:p>
            <a:r>
              <a:rPr lang="en-US" dirty="0" smtClean="0"/>
              <a:t>“Disney…overestimates times for rides.”</a:t>
            </a:r>
          </a:p>
          <a:p>
            <a:r>
              <a:rPr lang="en-US" dirty="0" smtClean="0"/>
              <a:t>“beating expectations buoys our mood.”</a:t>
            </a:r>
          </a:p>
          <a:p>
            <a:r>
              <a:rPr lang="en-US" dirty="0" smtClean="0"/>
              <a:t>“people who wait less than they anticipated leave happier than those who wait longer than expected”</a:t>
            </a:r>
          </a:p>
          <a:p>
            <a:r>
              <a:rPr lang="en-US" dirty="0" smtClean="0"/>
              <a:t>“we are more concerned with how long a line is than how fast it’s moving. Given a choice between a slow-moving short line and a fast-moving long one, we will often opt for the former, even if the waits are identical. (This is why Disney hides the lengths of its lines by wrapping them around buildings and using serpentine queues.)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13</a:t>
            </a:fld>
            <a:endParaRPr lang="en-US"/>
          </a:p>
        </p:txBody>
      </p:sp>
    </p:spTree>
    <p:extLst>
      <p:ext uri="{BB962C8B-B14F-4D97-AF65-F5344CB8AC3E}">
        <p14:creationId xmlns:p14="http://schemas.microsoft.com/office/powerpoint/2010/main" val="3311137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laughingsquid</a:t>
            </a:r>
            <a:r>
              <a:rPr lang="en-US" dirty="0" smtClean="0"/>
              <a:t>/2744068499/</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15</a:t>
            </a:fld>
            <a:endParaRPr lang="en-US"/>
          </a:p>
        </p:txBody>
      </p:sp>
    </p:spTree>
    <p:extLst>
      <p:ext uri="{BB962C8B-B14F-4D97-AF65-F5344CB8AC3E}">
        <p14:creationId xmlns:p14="http://schemas.microsoft.com/office/powerpoint/2010/main" val="1483410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calamity_hane</a:t>
            </a:r>
            <a:r>
              <a:rPr lang="en-US" dirty="0" smtClean="0"/>
              <a:t>/4655070224/</a:t>
            </a:r>
          </a:p>
          <a:p>
            <a:r>
              <a:rPr lang="en-US" dirty="0" smtClean="0"/>
              <a:t>Customers</a:t>
            </a:r>
            <a:r>
              <a:rPr lang="en-US" baseline="0" dirty="0" smtClean="0"/>
              <a:t> thought it was impossible for a machine to count change accurately at such a high rate.</a:t>
            </a:r>
          </a:p>
          <a:p>
            <a:r>
              <a:rPr lang="en-US" baseline="0" dirty="0" smtClean="0"/>
              <a:t>  =&gt; Displayed results at a slower rate.</a:t>
            </a:r>
          </a:p>
          <a:p>
            <a:r>
              <a:rPr lang="en-US" dirty="0" smtClean="0"/>
              <a:t>  =&gt;</a:t>
            </a:r>
            <a:r>
              <a:rPr lang="en-US" baseline="0" dirty="0" smtClean="0"/>
              <a:t> Sound of change counting is a recording.</a:t>
            </a:r>
          </a:p>
          <a:p>
            <a:endParaRPr lang="en-US" dirty="0" smtClean="0"/>
          </a:p>
          <a:p>
            <a:r>
              <a:rPr lang="en-US" dirty="0" smtClean="0"/>
              <a:t>The machine is able to calculate the total change deposited almost instantly. Yet, during testing the company learned that consumers did not trust the machines. Customers though it was impossible for a machine to count change accurately at such a high rate.</a:t>
            </a:r>
          </a:p>
          <a:p>
            <a:r>
              <a:rPr lang="en-US" dirty="0" smtClean="0"/>
              <a:t>Faced with the issues of trust and preconceived expectations of necessary effort, the company began to rework the user experience.</a:t>
            </a:r>
          </a:p>
          <a:p>
            <a:r>
              <a:rPr lang="en-US" dirty="0" smtClean="0"/>
              <a:t>The solution was fairly simple. The machine still counted at the same pace but displayed the results at a significantly slower rate. In fact, the sound of change working the way through the machine is just a recording that is played through a speaker.</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16</a:t>
            </a:fld>
            <a:endParaRPr lang="en-US"/>
          </a:p>
        </p:txBody>
      </p:sp>
    </p:spTree>
    <p:extLst>
      <p:ext uri="{BB962C8B-B14F-4D97-AF65-F5344CB8AC3E}">
        <p14:creationId xmlns:p14="http://schemas.microsoft.com/office/powerpoint/2010/main" val="1334045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soslocksmithny.com</a:t>
            </a:r>
            <a:r>
              <a:rPr lang="en-US" dirty="0" smtClean="0"/>
              <a:t>/</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17</a:t>
            </a:fld>
            <a:endParaRPr lang="en-US"/>
          </a:p>
        </p:txBody>
      </p:sp>
    </p:spTree>
    <p:extLst>
      <p:ext uri="{BB962C8B-B14F-4D97-AF65-F5344CB8AC3E}">
        <p14:creationId xmlns:p14="http://schemas.microsoft.com/office/powerpoint/2010/main" val="119226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was still another surprising finding from our study: a strong correlation between perceived download time and whether users successfully completed their tasks on a site.”</a:t>
            </a:r>
          </a:p>
          <a:p>
            <a:r>
              <a:rPr lang="en-US" dirty="0" smtClean="0"/>
              <a:t>“when people accomplish what they set out to do on a site, they perceive that site to be fast.”</a:t>
            </a:r>
          </a:p>
          <a:p>
            <a:r>
              <a:rPr lang="en-US" dirty="0" smtClean="0"/>
              <a:t>“When users are complaining about the download speed of your site, what are they actually complaining about? Are you better off making the site load faster or ensuring that users complete their tasks?”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18</a:t>
            </a:fld>
            <a:endParaRPr lang="en-US"/>
          </a:p>
        </p:txBody>
      </p:sp>
    </p:spTree>
    <p:extLst>
      <p:ext uri="{BB962C8B-B14F-4D97-AF65-F5344CB8AC3E}">
        <p14:creationId xmlns:p14="http://schemas.microsoft.com/office/powerpoint/2010/main" val="32877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 and Chrome also have a timeout,</a:t>
            </a:r>
            <a:r>
              <a:rPr lang="en-US" baseline="0" dirty="0" smtClean="0"/>
              <a:t> so sometimes they’ll clear the screen BEFORE the body is created.</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19</a:t>
            </a:fld>
            <a:endParaRPr lang="en-US"/>
          </a:p>
        </p:txBody>
      </p:sp>
    </p:spTree>
    <p:extLst>
      <p:ext uri="{BB962C8B-B14F-4D97-AF65-F5344CB8AC3E}">
        <p14:creationId xmlns:p14="http://schemas.microsoft.com/office/powerpoint/2010/main" val="1067676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20</a:t>
            </a:fld>
            <a:endParaRPr lang="en-US"/>
          </a:p>
        </p:txBody>
      </p:sp>
    </p:spTree>
    <p:extLst>
      <p:ext uri="{BB962C8B-B14F-4D97-AF65-F5344CB8AC3E}">
        <p14:creationId xmlns:p14="http://schemas.microsoft.com/office/powerpoint/2010/main" val="3972904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21</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22</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shashachu</a:t>
            </a:r>
            <a:r>
              <a:rPr lang="en-US" smtClean="0"/>
              <a:t>/443215138/</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a:t>
            </a:fld>
            <a:endParaRPr lang="en-US"/>
          </a:p>
        </p:txBody>
      </p:sp>
    </p:spTree>
    <p:extLst>
      <p:ext uri="{BB962C8B-B14F-4D97-AF65-F5344CB8AC3E}">
        <p14:creationId xmlns:p14="http://schemas.microsoft.com/office/powerpoint/2010/main" val="4203211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23</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iPhone4</a:t>
            </a:r>
            <a:r>
              <a:rPr lang="en-US" baseline="0" dirty="0" smtClean="0"/>
              <a:t> iOS6</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24</a:t>
            </a:fld>
            <a:endParaRPr lang="en-US"/>
          </a:p>
        </p:txBody>
      </p:sp>
    </p:spTree>
    <p:extLst>
      <p:ext uri="{BB962C8B-B14F-4D97-AF65-F5344CB8AC3E}">
        <p14:creationId xmlns:p14="http://schemas.microsoft.com/office/powerpoint/2010/main" val="674579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 Search App on </a:t>
            </a:r>
            <a:r>
              <a:rPr lang="en-US" dirty="0" err="1" smtClean="0"/>
              <a:t>iOS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27</a:t>
            </a:fld>
            <a:endParaRPr lang="en-US"/>
          </a:p>
        </p:txBody>
      </p:sp>
    </p:spTree>
    <p:extLst>
      <p:ext uri="{BB962C8B-B14F-4D97-AF65-F5344CB8AC3E}">
        <p14:creationId xmlns:p14="http://schemas.microsoft.com/office/powerpoint/2010/main" val="3401154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Instragram</a:t>
            </a:r>
            <a:r>
              <a:rPr lang="en-US" dirty="0" smtClean="0"/>
              <a:t> co-founder Mike Krieger calls this technique “performing actions optimistically”.</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28</a:t>
            </a:fld>
            <a:endParaRPr lang="en-US"/>
          </a:p>
        </p:txBody>
      </p:sp>
    </p:spTree>
    <p:extLst>
      <p:ext uri="{BB962C8B-B14F-4D97-AF65-F5344CB8AC3E}">
        <p14:creationId xmlns:p14="http://schemas.microsoft.com/office/powerpoint/2010/main" val="1432061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Instragram</a:t>
            </a:r>
            <a:r>
              <a:rPr lang="en-US" dirty="0" smtClean="0"/>
              <a:t> co-founder Mike Krieger calls this technique “performing actions optimistically”.</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29</a:t>
            </a:fld>
            <a:endParaRPr lang="en-US"/>
          </a:p>
        </p:txBody>
      </p:sp>
    </p:spTree>
    <p:extLst>
      <p:ext uri="{BB962C8B-B14F-4D97-AF65-F5344CB8AC3E}">
        <p14:creationId xmlns:p14="http://schemas.microsoft.com/office/powerpoint/2010/main" val="1432061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http://</a:t>
            </a:r>
            <a:r>
              <a:rPr lang="pl-PL" dirty="0" err="1" smtClean="0"/>
              <a:t>www.flickr.com</a:t>
            </a:r>
            <a:r>
              <a:rPr lang="pl-PL" dirty="0" smtClean="0"/>
              <a:t>/</a:t>
            </a:r>
            <a:r>
              <a:rPr lang="pl-PL" dirty="0" err="1" smtClean="0"/>
              <a:t>photos</a:t>
            </a:r>
            <a:r>
              <a:rPr lang="pl-PL" dirty="0" smtClean="0"/>
              <a:t>/66176388@N00/3804806568/</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30</a:t>
            </a:fld>
            <a:endParaRPr lang="en-US"/>
          </a:p>
        </p:txBody>
      </p:sp>
    </p:spTree>
    <p:extLst>
      <p:ext uri="{BB962C8B-B14F-4D97-AF65-F5344CB8AC3E}">
        <p14:creationId xmlns:p14="http://schemas.microsoft.com/office/powerpoint/2010/main" val="553821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thomaspluck.com</a:t>
            </a:r>
            <a:r>
              <a:rPr lang="en-US" dirty="0" smtClean="0"/>
              <a:t>/2008/07/24/80s-trash-of-the-week-night-shift-2/</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31</a:t>
            </a:fld>
            <a:endParaRPr lang="en-US"/>
          </a:p>
        </p:txBody>
      </p:sp>
    </p:spTree>
    <p:extLst>
      <p:ext uri="{BB962C8B-B14F-4D97-AF65-F5344CB8AC3E}">
        <p14:creationId xmlns:p14="http://schemas.microsoft.com/office/powerpoint/2010/main" val="1999365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solidFill>
                  <a:srgbClr val="FFEEDD"/>
                </a:solidFill>
              </a:rPr>
              <a:t>"thank you" by </a:t>
            </a:r>
            <a:r>
              <a:rPr lang="en-US" dirty="0" err="1" smtClean="0">
                <a:solidFill>
                  <a:srgbClr val="FFEEDD"/>
                </a:solidFill>
              </a:rPr>
              <a:t>nj</a:t>
            </a:r>
            <a:r>
              <a:rPr lang="en-US" dirty="0" smtClean="0">
                <a:solidFill>
                  <a:srgbClr val="FFEEDD"/>
                </a:solidFill>
              </a:rPr>
              <a:t> dodge: </a:t>
            </a:r>
            <a:r>
              <a:rPr lang="en-US" i="1" dirty="0" smtClean="0">
                <a:solidFill>
                  <a:srgbClr val="FFEEDD"/>
                </a:solidFill>
              </a:rPr>
              <a:t>http://</a:t>
            </a:r>
            <a:r>
              <a:rPr lang="en-US" i="1" dirty="0" err="1" smtClean="0">
                <a:solidFill>
                  <a:srgbClr val="FFEEDD"/>
                </a:solidFill>
              </a:rPr>
              <a:t>flickr.com</a:t>
            </a:r>
            <a:r>
              <a:rPr lang="en-US" i="1" dirty="0" smtClean="0">
                <a:solidFill>
                  <a:srgbClr val="FFEEDD"/>
                </a:solidFill>
              </a:rPr>
              <a:t>/photos/</a:t>
            </a:r>
            <a:r>
              <a:rPr lang="en-US" i="1" dirty="0" err="1" smtClean="0">
                <a:solidFill>
                  <a:srgbClr val="FFEEDD"/>
                </a:solidFill>
              </a:rPr>
              <a:t>nj_dodge</a:t>
            </a:r>
            <a:r>
              <a:rPr lang="en-US" i="1" dirty="0" smtClean="0">
                <a:solidFill>
                  <a:srgbClr val="FFEEDD"/>
                </a:solidFill>
              </a:rPr>
              <a:t>/187190601/</a:t>
            </a:r>
          </a:p>
          <a:p>
            <a:pPr marL="0" marR="0" indent="0" algn="l" defTabSz="914400" rtl="0" eaLnBrk="1" fontAlgn="base" latinLnBrk="0" hangingPunct="1">
              <a:lnSpc>
                <a:spcPct val="100000"/>
              </a:lnSpc>
              <a:spcBef>
                <a:spcPct val="30000"/>
              </a:spcBef>
              <a:spcAft>
                <a:spcPct val="0"/>
              </a:spcAft>
              <a:buClrTx/>
              <a:buSzTx/>
              <a:buFontTx/>
              <a:buNone/>
              <a:tabLst/>
              <a:defRPr/>
            </a:pPr>
            <a:r>
              <a:rPr lang="en-US" smtClean="0"/>
              <a:t>Verrazano</a:t>
            </a:r>
            <a:r>
              <a:rPr lang="en-US" dirty="0" smtClean="0"/>
              <a:t>-</a:t>
            </a:r>
            <a:r>
              <a:rPr lang="en-US" smtClean="0"/>
              <a:t>Narrows Bridge</a:t>
            </a:r>
            <a:endParaRPr lang="en-US" dirty="0" smtClean="0"/>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32</a:t>
            </a:fld>
            <a:endParaRPr lang="en-US"/>
          </a:p>
        </p:txBody>
      </p:sp>
    </p:spTree>
    <p:extLst>
      <p:ext uri="{BB962C8B-B14F-4D97-AF65-F5344CB8AC3E}">
        <p14:creationId xmlns:p14="http://schemas.microsoft.com/office/powerpoint/2010/main" val="429743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/photos/35094885@N08/4390813150/in/photolist-7G14M1-d6BXUy</a:t>
            </a:r>
          </a:p>
          <a:p>
            <a:endParaRPr lang="en-US" dirty="0" smtClean="0"/>
          </a:p>
          <a:p>
            <a:r>
              <a:rPr lang="en-US" dirty="0" smtClean="0"/>
              <a:t>75%+ disconnected according to NYC </a:t>
            </a:r>
            <a:r>
              <a:rPr lang="en-US" dirty="0" err="1" smtClean="0"/>
              <a:t>Dept</a:t>
            </a:r>
            <a:r>
              <a:rPr lang="en-US" dirty="0" smtClean="0"/>
              <a:t> of </a:t>
            </a:r>
            <a:r>
              <a:rPr lang="en-US" dirty="0" err="1" smtClean="0"/>
              <a:t>Transporation</a:t>
            </a:r>
            <a:r>
              <a:rPr lang="en-US" dirty="0" smtClean="0"/>
              <a:t> (2,500 of 3,250)</a:t>
            </a:r>
          </a:p>
          <a:p>
            <a:r>
              <a:rPr lang="en-US" dirty="0" smtClean="0"/>
              <a:t>mechanical placebos</a:t>
            </a:r>
            <a:r>
              <a:rPr lang="en-US" baseline="0" dirty="0" smtClean="0"/>
              <a:t> leftover from switch to computer-controlled signals in 1980s</a:t>
            </a:r>
          </a:p>
          <a:p>
            <a:r>
              <a:rPr lang="en-US" dirty="0" smtClean="0"/>
              <a:t>The city deactivated most of the pedestrian buttons long ago with the emergence of computer-controlled traffic signals, even as an unwitting public continued to push on, according to city Department of Transportation officials. More than 2,500 of the 3,250 walk buttons that still exist function essentially as mechanical placebos, city figures show. Any benefit from them is only imagined.</a:t>
            </a:r>
          </a:p>
          <a:p>
            <a:r>
              <a:rPr lang="en-US" dirty="0" smtClean="0"/>
              <a:t>Most of the buttons scattered through the city, mainly outside of Manhattan, are relics of the 1970's, before computers began tightly choreographing traffic signal patterns on major arteries. They were installed at a time when traffic was much lighter, said Michael </a:t>
            </a:r>
            <a:r>
              <a:rPr lang="en-US" dirty="0" err="1" smtClean="0"/>
              <a:t>Primeggia</a:t>
            </a:r>
            <a:r>
              <a:rPr lang="en-US" dirty="0" smtClean="0"/>
              <a:t>, deputy commissioner of traffic operations for the city's Transportation Department.</a:t>
            </a:r>
          </a:p>
          <a:p>
            <a:r>
              <a:rPr lang="en-US" dirty="0" smtClean="0"/>
              <a:t>Typically, semi-actuated signals were positioned at intersections of a major thoroughfare and a minor street. The major road would have a green light until someone pressed the button or a sensor in the roadway detected a car on the minor street. Then, after 90 seconds or so, the light would change.</a:t>
            </a:r>
          </a:p>
          <a:p>
            <a:r>
              <a:rPr lang="en-US" dirty="0" smtClean="0"/>
              <a:t>By the late 1980's, most of the buttons had been deactivated, their steel exteriors masking the lie within. But city officials say they do not remember ever publishing an obituary, and the white and black signs stayed up, many of them looking as new and official as ever.</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4</a:t>
            </a:fld>
            <a:endParaRPr lang="en-US"/>
          </a:p>
        </p:txBody>
      </p:sp>
    </p:spTree>
    <p:extLst>
      <p:ext uri="{BB962C8B-B14F-4D97-AF65-F5344CB8AC3E}">
        <p14:creationId xmlns:p14="http://schemas.microsoft.com/office/powerpoint/2010/main" val="838582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escapefromyonkers</a:t>
            </a:r>
            <a:r>
              <a:rPr lang="en-US" dirty="0" smtClean="0"/>
              <a:t>/4847397650/</a:t>
            </a:r>
          </a:p>
          <a:p>
            <a:endParaRPr lang="en-US" dirty="0" smtClean="0"/>
          </a:p>
          <a:p>
            <a:r>
              <a:rPr lang="en-US" dirty="0" smtClean="0"/>
              <a:t>75%+ disconnected according to NYC </a:t>
            </a:r>
            <a:r>
              <a:rPr lang="en-US" dirty="0" err="1" smtClean="0"/>
              <a:t>Dept</a:t>
            </a:r>
            <a:r>
              <a:rPr lang="en-US" dirty="0" smtClean="0"/>
              <a:t> of </a:t>
            </a:r>
            <a:r>
              <a:rPr lang="en-US" dirty="0" err="1" smtClean="0"/>
              <a:t>Transporation</a:t>
            </a:r>
            <a:r>
              <a:rPr lang="en-US" dirty="0" smtClean="0"/>
              <a:t> (2,500 of 3,250)</a:t>
            </a:r>
          </a:p>
          <a:p>
            <a:r>
              <a:rPr lang="en-US" dirty="0" smtClean="0"/>
              <a:t>mechanical placebos</a:t>
            </a:r>
            <a:r>
              <a:rPr lang="en-US" baseline="0" dirty="0" smtClean="0"/>
              <a:t> leftover from switch to computer-controlled signals in 1980s</a:t>
            </a:r>
          </a:p>
          <a:p>
            <a:r>
              <a:rPr lang="en-US" dirty="0" smtClean="0"/>
              <a:t>The city deactivated most of the pedestrian buttons long ago with the emergence of computer-controlled traffic signals, even as an unwitting public continued to push on, according to city Department of Transportation officials. More than 2,500 of the 3,250 walk buttons that still exist function essentially as mechanical placebos, city figures show. Any benefit from them is only imagined.</a:t>
            </a:r>
          </a:p>
          <a:p>
            <a:r>
              <a:rPr lang="en-US" dirty="0" smtClean="0"/>
              <a:t>Most of the buttons scattered through the city, mainly outside of Manhattan, are relics of the 1970's, before computers began tightly choreographing traffic signal patterns on major arteries. They were installed at a time when traffic was much lighter, said Michael </a:t>
            </a:r>
            <a:r>
              <a:rPr lang="en-US" dirty="0" err="1" smtClean="0"/>
              <a:t>Primeggia</a:t>
            </a:r>
            <a:r>
              <a:rPr lang="en-US" dirty="0" smtClean="0"/>
              <a:t>, deputy commissioner of traffic operations for the city's Transportation Department.</a:t>
            </a:r>
          </a:p>
          <a:p>
            <a:r>
              <a:rPr lang="en-US" dirty="0" smtClean="0"/>
              <a:t>Typically, semi-actuated signals were positioned at intersections of a major thoroughfare and a minor street. The major road would have a green light until someone pressed the button or a sensor in the roadway detected a car on the minor street. Then, after 90 seconds or so, the light would change.</a:t>
            </a:r>
          </a:p>
          <a:p>
            <a:r>
              <a:rPr lang="en-US" dirty="0" smtClean="0"/>
              <a:t>By the late 1980's, most of the buttons had been deactivated, their steel exteriors masking the lie within. But city officials say they do not remember ever publishing an obituary, and the white and black signs stayed up, many of them looking as new and official as ever.</a:t>
            </a:r>
          </a:p>
          <a:p>
            <a:endParaRPr lang="en-US"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5</a:t>
            </a:fld>
            <a:endParaRPr lang="en-US"/>
          </a:p>
        </p:txBody>
      </p:sp>
    </p:spTree>
    <p:extLst>
      <p:ext uri="{BB962C8B-B14F-4D97-AF65-F5344CB8AC3E}">
        <p14:creationId xmlns:p14="http://schemas.microsoft.com/office/powerpoint/2010/main" val="405325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liter, 101 </a:t>
            </a:r>
            <a:r>
              <a:rPr lang="en-US" dirty="0" err="1" smtClean="0"/>
              <a:t>hp</a:t>
            </a:r>
            <a:endParaRPr lang="en-US" dirty="0" smtClean="0"/>
          </a:p>
          <a:p>
            <a:r>
              <a:rPr lang="en-US" dirty="0" smtClean="0"/>
              <a:t>0-60 in 12.4 seconds</a:t>
            </a:r>
          </a:p>
          <a:p>
            <a:r>
              <a:rPr lang="en-US" dirty="0" smtClean="0"/>
              <a:t>Ford Fiesta: 1.6L, 197 </a:t>
            </a:r>
            <a:r>
              <a:rPr lang="en-US" dirty="0" err="1" smtClean="0"/>
              <a:t>hp</a:t>
            </a:r>
            <a:endParaRPr lang="en-US" dirty="0" smtClean="0"/>
          </a:p>
          <a:p>
            <a:r>
              <a:rPr lang="en-US" dirty="0" smtClean="0"/>
              <a:t>Honda Fit: 1.5L, 117 </a:t>
            </a:r>
            <a:r>
              <a:rPr lang="en-US" dirty="0" err="1" smtClean="0"/>
              <a:t>hp</a:t>
            </a:r>
            <a:endParaRPr lang="en-US" dirty="0" smtClean="0"/>
          </a:p>
          <a:p>
            <a:r>
              <a:rPr lang="en-US" dirty="0" smtClean="0"/>
              <a:t>Smart Passion: 1L, 70 </a:t>
            </a:r>
            <a:r>
              <a:rPr lang="en-US" dirty="0" err="1" smtClean="0"/>
              <a:t>hp</a:t>
            </a:r>
            <a:endParaRPr lang="en-US" dirty="0" smtClean="0"/>
          </a:p>
          <a:p>
            <a:r>
              <a:rPr lang="en-US" dirty="0" smtClean="0"/>
              <a:t>“Engaging Sport mode does quicken throttle response and tightens up the electric power steering, giving the 500 an even zippier feel” - http://</a:t>
            </a:r>
            <a:r>
              <a:rPr lang="en-US" dirty="0" err="1" smtClean="0"/>
              <a:t>www.motorweek.org</a:t>
            </a:r>
            <a:r>
              <a:rPr lang="en-US" dirty="0" smtClean="0"/>
              <a:t>/reviews/</a:t>
            </a:r>
            <a:r>
              <a:rPr lang="en-US" dirty="0" err="1" smtClean="0"/>
              <a:t>road_tests</a:t>
            </a:r>
            <a:r>
              <a:rPr lang="en-US" dirty="0" smtClean="0"/>
              <a:t>/2012_fiat_500</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7</a:t>
            </a:fld>
            <a:endParaRPr lang="en-US"/>
          </a:p>
        </p:txBody>
      </p:sp>
    </p:spTree>
    <p:extLst>
      <p:ext uri="{BB962C8B-B14F-4D97-AF65-F5344CB8AC3E}">
        <p14:creationId xmlns:p14="http://schemas.microsoft.com/office/powerpoint/2010/main" val="205047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liter, 101 </a:t>
            </a:r>
            <a:r>
              <a:rPr lang="en-US" dirty="0" err="1" smtClean="0"/>
              <a:t>hp</a:t>
            </a:r>
            <a:endParaRPr lang="en-US" dirty="0" smtClean="0"/>
          </a:p>
          <a:p>
            <a:r>
              <a:rPr lang="en-US" dirty="0" smtClean="0"/>
              <a:t>0-60 in 12.4 seconds</a:t>
            </a:r>
          </a:p>
          <a:p>
            <a:r>
              <a:rPr lang="en-US" dirty="0" smtClean="0"/>
              <a:t>Ford Fiesta: 1.6L, 197 </a:t>
            </a:r>
            <a:r>
              <a:rPr lang="en-US" dirty="0" err="1" smtClean="0"/>
              <a:t>hp</a:t>
            </a:r>
            <a:endParaRPr lang="en-US" dirty="0" smtClean="0"/>
          </a:p>
          <a:p>
            <a:r>
              <a:rPr lang="en-US" dirty="0" smtClean="0"/>
              <a:t>Honda Fit: 1.5L, 117 </a:t>
            </a:r>
            <a:r>
              <a:rPr lang="en-US" dirty="0" err="1" smtClean="0"/>
              <a:t>hp</a:t>
            </a:r>
            <a:endParaRPr lang="en-US" dirty="0" smtClean="0"/>
          </a:p>
          <a:p>
            <a:r>
              <a:rPr lang="en-US" dirty="0" smtClean="0"/>
              <a:t>Smart Passion: 1L, 70 </a:t>
            </a:r>
            <a:r>
              <a:rPr lang="en-US" dirty="0" err="1" smtClean="0"/>
              <a:t>hp</a:t>
            </a:r>
            <a:endParaRPr lang="en-US" dirty="0" smtClean="0"/>
          </a:p>
          <a:p>
            <a:r>
              <a:rPr lang="en-US" dirty="0" smtClean="0"/>
              <a:t>“Engaging Sport mode does quicken throttle response and tightens up the electric power steering, giving the 500 an even zippier feel” - http://</a:t>
            </a:r>
            <a:r>
              <a:rPr lang="en-US" dirty="0" err="1" smtClean="0"/>
              <a:t>www.motorweek.org</a:t>
            </a:r>
            <a:r>
              <a:rPr lang="en-US" dirty="0" smtClean="0"/>
              <a:t>/reviews/</a:t>
            </a:r>
            <a:r>
              <a:rPr lang="en-US" dirty="0" err="1" smtClean="0"/>
              <a:t>road_tests</a:t>
            </a:r>
            <a:r>
              <a:rPr lang="en-US" dirty="0" smtClean="0"/>
              <a:t>/2012_fiat_500</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8</a:t>
            </a:fld>
            <a:endParaRPr lang="en-US"/>
          </a:p>
        </p:txBody>
      </p:sp>
    </p:spTree>
    <p:extLst>
      <p:ext uri="{BB962C8B-B14F-4D97-AF65-F5344CB8AC3E}">
        <p14:creationId xmlns:p14="http://schemas.microsoft.com/office/powerpoint/2010/main" val="3313380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dougww</a:t>
            </a:r>
            <a:r>
              <a:rPr lang="en-US" dirty="0" smtClean="0"/>
              <a:t>/2608181637/</a:t>
            </a:r>
          </a:p>
          <a:p>
            <a:endParaRPr lang="en-US" dirty="0" smtClean="0"/>
          </a:p>
          <a:p>
            <a:r>
              <a:rPr lang="en-US" dirty="0" smtClean="0"/>
              <a:t>Houston</a:t>
            </a:r>
            <a:r>
              <a:rPr lang="en-US" baseline="0" dirty="0" smtClean="0"/>
              <a:t> Airport</a:t>
            </a:r>
          </a:p>
          <a:p>
            <a:r>
              <a:rPr lang="en-US" baseline="0" dirty="0" smtClean="0"/>
              <a:t>before: 1 min walk to baggage claim, 7 min wait for bags</a:t>
            </a:r>
          </a:p>
          <a:p>
            <a:r>
              <a:rPr lang="en-US" baseline="0" dirty="0" smtClean="0"/>
              <a:t>after: 6 min walk, 2 min wait</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9</a:t>
            </a:fld>
            <a:endParaRPr lang="en-US"/>
          </a:p>
        </p:txBody>
      </p:sp>
    </p:spTree>
    <p:extLst>
      <p:ext uri="{BB962C8B-B14F-4D97-AF65-F5344CB8AC3E}">
        <p14:creationId xmlns:p14="http://schemas.microsoft.com/office/powerpoint/2010/main" val="3311137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hdz</a:t>
            </a:r>
            <a:r>
              <a:rPr lang="en-US" dirty="0" smtClean="0"/>
              <a:t>/8292495879/</a:t>
            </a:r>
          </a:p>
          <a:p>
            <a:endParaRPr lang="en-US" dirty="0" smtClean="0"/>
          </a:p>
          <a:p>
            <a:r>
              <a:rPr lang="en-US" dirty="0" smtClean="0"/>
              <a:t>Houston</a:t>
            </a:r>
            <a:r>
              <a:rPr lang="en-US" baseline="0" dirty="0" smtClean="0"/>
              <a:t> Airport</a:t>
            </a:r>
          </a:p>
          <a:p>
            <a:r>
              <a:rPr lang="en-US" baseline="0" dirty="0" smtClean="0"/>
              <a:t>before: 1 min walk to baggage claim, 7 min wait for bags</a:t>
            </a:r>
          </a:p>
          <a:p>
            <a:r>
              <a:rPr lang="en-US" baseline="0" dirty="0" smtClean="0"/>
              <a:t>after: 6 min walk, 2 min wait</a:t>
            </a:r>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10</a:t>
            </a:fld>
            <a:endParaRPr lang="en-US"/>
          </a:p>
        </p:txBody>
      </p:sp>
    </p:spTree>
    <p:extLst>
      <p:ext uri="{BB962C8B-B14F-4D97-AF65-F5344CB8AC3E}">
        <p14:creationId xmlns:p14="http://schemas.microsoft.com/office/powerpoint/2010/main" val="2473674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www.asktog.com</a:t>
            </a:r>
            <a:r>
              <a:rPr lang="en-US" dirty="0" smtClean="0"/>
              <a:t>/basics/03Performance.html</a:t>
            </a:r>
          </a:p>
          <a:p>
            <a:r>
              <a:rPr lang="en-US" dirty="0" smtClean="0"/>
              <a:t>A classic example occurred in the 1930s in New York City, where "users" in a large new high-rise office building consistently complained about the wait times at the elevators. Engineers consulted concluded that there was no way to either speed up the elevators or to increase the number or capacity of the elevators. A designer was then called in, and he was able to solve the problem.</a:t>
            </a:r>
          </a:p>
          <a:p>
            <a:r>
              <a:rPr lang="en-US" dirty="0" smtClean="0"/>
              <a:t>What the designer understood was that the real problem was not that wait time was too long, but that the wait time was perceived as too long. The designer solved the perception problem by placing floor-to-ceiling mirrors all around the elevator lobbies. People now engaged in looking at themselves and in surreptitiously looking at others, through the bounce off multiple mirrors. Their minds were fully occupied and time flew by.</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11</a:t>
            </a:fld>
            <a:endParaRPr lang="en-US"/>
          </a:p>
        </p:txBody>
      </p:sp>
    </p:spTree>
    <p:extLst>
      <p:ext uri="{BB962C8B-B14F-4D97-AF65-F5344CB8AC3E}">
        <p14:creationId xmlns:p14="http://schemas.microsoft.com/office/powerpoint/2010/main" val="983752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3280"/>
            <a:ext cx="7772400" cy="4524315"/>
          </a:xfrm>
        </p:spPr>
        <p:txBody>
          <a:bodyPr/>
          <a:lstStyle>
            <a:lvl1pPr algn="l">
              <a:defRPr sz="9600">
                <a:effectLst>
                  <a:glow rad="63500">
                    <a:schemeClr val="bg1">
                      <a:alpha val="40000"/>
                    </a:schemeClr>
                  </a:glow>
                </a:effectLst>
                <a:latin typeface="Arial Black"/>
                <a:cs typeface="Arial Black"/>
              </a:defRPr>
            </a:lvl1pPr>
          </a:lstStyle>
          <a:p>
            <a:r>
              <a:rPr lang="en-US" smtClean="0"/>
              <a:t>Click to edit Master title style</a:t>
            </a:r>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15691"/>
            <a:ext cx="9144000" cy="2123658"/>
          </a:xfrm>
        </p:spPr>
        <p:txBody>
          <a:bodyPr/>
          <a:lstStyle>
            <a:lvl1pPr>
              <a:defRPr sz="6600">
                <a:latin typeface="Trebuchet MS"/>
                <a:cs typeface="Trebuchet MS"/>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354764"/>
          </a:xfrm>
        </p:spPr>
        <p:txBody>
          <a:bodyPr/>
          <a:lstStyle>
            <a:lvl1pPr>
              <a:defRPr sz="4400">
                <a:latin typeface="Trebuchet MS"/>
                <a:cs typeface="Trebuchet MS"/>
              </a:defRPr>
            </a:lvl1pPr>
            <a:lvl2pPr>
              <a:defRPr sz="4000">
                <a:latin typeface="Trebuchet MS"/>
                <a:cs typeface="Trebuchet MS"/>
              </a:defRPr>
            </a:lvl2pPr>
            <a:lvl3pPr>
              <a:defRPr sz="3600">
                <a:latin typeface="Trebuchet MS"/>
                <a:cs typeface="Trebuchet MS"/>
              </a:defRPr>
            </a:lvl3pPr>
            <a:lvl4pPr>
              <a:defRPr sz="3200">
                <a:latin typeface="Trebuchet MS"/>
                <a:cs typeface="Trebuchet MS"/>
              </a:defRPr>
            </a:lvl4pPr>
            <a:lvl5pPr>
              <a:defRPr sz="3200">
                <a:latin typeface="Trebuchet MS"/>
                <a:cs typeface="Trebuchet M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srcRect/>
          <a:stretch>
            <a:fillRect/>
          </a:stretch>
        </p:blipFill>
        <p:spPr bwMode="auto">
          <a:xfrm>
            <a:off x="0" y="0"/>
            <a:ext cx="9302750" cy="6977063"/>
          </a:xfrm>
          <a:prstGeom prst="rect">
            <a:avLst/>
          </a:prstGeom>
          <a:noFill/>
          <a:ln w="9525">
            <a:noFill/>
            <a:miter lim="800000"/>
            <a:headEnd/>
            <a:tailEnd/>
          </a:ln>
        </p:spPr>
      </p:pic>
    </p:spTree>
    <p:extLst>
      <p:ext uri="{BB962C8B-B14F-4D97-AF65-F5344CB8AC3E}">
        <p14:creationId xmlns:p14="http://schemas.microsoft.com/office/powerpoint/2010/main" val="1859780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1417"/>
            <a:ext cx="8229600" cy="769441"/>
          </a:xfrm>
          <a:prstGeom prst="rect">
            <a:avLst/>
          </a:prstGeom>
        </p:spPr>
        <p:txBody>
          <a:bodyPr vert="horz" lIns="91440" tIns="45720" rIns="91440" bIns="45720" rtlCol="0" anchor="ctr">
            <a:sp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2283702"/>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gif"/><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0" y="-1905000"/>
            <a:ext cx="9144000" cy="12809106"/>
          </a:xfrm>
          <a:prstGeom prst="rect">
            <a:avLst/>
          </a:prstGeom>
        </p:spPr>
      </p:pic>
      <p:sp>
        <p:nvSpPr>
          <p:cNvPr id="2" name="Title 1"/>
          <p:cNvSpPr>
            <a:spLocks noGrp="1"/>
          </p:cNvSpPr>
          <p:nvPr>
            <p:ph type="ctrTitle"/>
          </p:nvPr>
        </p:nvSpPr>
        <p:spPr/>
        <p:txBody>
          <a:bodyPr/>
          <a:lstStyle/>
          <a:p>
            <a:r>
              <a:rPr lang="en-US" dirty="0" smtClean="0"/>
              <a:t>The Illusion of Speed</a:t>
            </a:r>
            <a:endParaRPr lang="en-US" dirty="0"/>
          </a:p>
        </p:txBody>
      </p:sp>
      <p:sp>
        <p:nvSpPr>
          <p:cNvPr id="6" name="TextBox 5"/>
          <p:cNvSpPr txBox="1"/>
          <p:nvPr/>
        </p:nvSpPr>
        <p:spPr>
          <a:xfrm>
            <a:off x="0" y="6143188"/>
            <a:ext cx="8458200" cy="690702"/>
          </a:xfrm>
          <a:prstGeom prst="rect">
            <a:avLst/>
          </a:prstGeom>
          <a:noFill/>
        </p:spPr>
        <p:txBody>
          <a:bodyPr>
            <a:spAutoFit/>
          </a:bodyPr>
          <a:lstStyle/>
          <a:p>
            <a:pPr eaLnBrk="1" hangingPunct="1">
              <a:lnSpc>
                <a:spcPct val="90000"/>
              </a:lnSpc>
              <a:spcBef>
                <a:spcPts val="0"/>
              </a:spcBef>
              <a:defRPr/>
            </a:pPr>
            <a:r>
              <a:rPr lang="en-AU" sz="1600" baseline="0" dirty="0" smtClean="0">
                <a:solidFill>
                  <a:schemeClr val="tx1"/>
                </a:solidFill>
                <a:effectLst>
                  <a:glow rad="63500">
                    <a:schemeClr val="bg1">
                      <a:alpha val="40000"/>
                    </a:schemeClr>
                  </a:glow>
                </a:effectLst>
                <a:latin typeface="+mn-lt"/>
              </a:rPr>
              <a:t>@</a:t>
            </a:r>
            <a:r>
              <a:rPr lang="en-AU" sz="1600" baseline="0" dirty="0" err="1" smtClean="0">
                <a:solidFill>
                  <a:schemeClr val="tx1"/>
                </a:solidFill>
                <a:effectLst>
                  <a:glow rad="63500">
                    <a:schemeClr val="bg1">
                      <a:alpha val="40000"/>
                    </a:schemeClr>
                  </a:glow>
                </a:effectLst>
                <a:latin typeface="+mn-lt"/>
              </a:rPr>
              <a:t>souders</a:t>
            </a:r>
            <a:endParaRPr lang="en-AU" sz="1600" baseline="0" dirty="0" smtClean="0">
              <a:solidFill>
                <a:schemeClr val="tx1"/>
              </a:solidFill>
              <a:effectLst>
                <a:glow rad="63500">
                  <a:schemeClr val="bg1">
                    <a:alpha val="40000"/>
                  </a:schemeClr>
                </a:glow>
              </a:effectLst>
              <a:latin typeface="+mn-lt"/>
            </a:endParaRPr>
          </a:p>
          <a:p>
            <a:pPr eaLnBrk="1" hangingPunct="1">
              <a:lnSpc>
                <a:spcPct val="90000"/>
              </a:lnSpc>
              <a:spcBef>
                <a:spcPts val="0"/>
              </a:spcBef>
              <a:defRPr/>
            </a:pPr>
            <a:r>
              <a:rPr lang="en-AU" sz="1600" i="1" baseline="0" dirty="0" err="1" smtClean="0">
                <a:solidFill>
                  <a:schemeClr val="tx1"/>
                </a:solidFill>
                <a:effectLst>
                  <a:glow rad="63500">
                    <a:schemeClr val="bg1">
                      <a:alpha val="40000"/>
                    </a:schemeClr>
                  </a:glow>
                </a:effectLst>
                <a:latin typeface="+mn-lt"/>
              </a:rPr>
              <a:t>stevesouders.com</a:t>
            </a:r>
            <a:r>
              <a:rPr lang="en-AU" sz="1600" i="1" baseline="0" dirty="0" smtClean="0">
                <a:solidFill>
                  <a:schemeClr val="tx1"/>
                </a:solidFill>
                <a:effectLst>
                  <a:glow rad="63500">
                    <a:schemeClr val="bg1">
                      <a:alpha val="40000"/>
                    </a:schemeClr>
                  </a:glow>
                </a:effectLst>
                <a:latin typeface="+mn-lt"/>
              </a:rPr>
              <a:t>/</a:t>
            </a:r>
            <a:r>
              <a:rPr lang="en-AU" sz="1600" i="1" baseline="0" dirty="0" smtClean="0">
                <a:solidFill>
                  <a:schemeClr val="tx1"/>
                </a:solidFill>
                <a:effectLst>
                  <a:glow rad="63500">
                    <a:schemeClr val="bg1">
                      <a:alpha val="40000"/>
                    </a:schemeClr>
                  </a:glow>
                </a:effectLst>
                <a:latin typeface="+mn-lt"/>
              </a:rPr>
              <a:t>docs</a:t>
            </a:r>
            <a:r>
              <a:rPr lang="en-AU" sz="1600" i="1" dirty="0" smtClean="0">
                <a:effectLst>
                  <a:glow rad="63500">
                    <a:schemeClr val="bg1">
                      <a:alpha val="40000"/>
                    </a:schemeClr>
                  </a:glow>
                </a:effectLst>
              </a:rPr>
              <a:t>/fronteersjam</a:t>
            </a:r>
            <a:r>
              <a:rPr lang="en-AU" sz="1600" i="1" dirty="0" smtClean="0">
                <a:effectLst>
                  <a:glow rad="63500">
                    <a:schemeClr val="bg1">
                      <a:alpha val="40000"/>
                    </a:schemeClr>
                  </a:glow>
                </a:effectLst>
              </a:rPr>
              <a:t>-</a:t>
            </a:r>
            <a:r>
              <a:rPr lang="en-AU" sz="1600" i="1" dirty="0" smtClean="0">
                <a:effectLst>
                  <a:glow rad="63500">
                    <a:schemeClr val="bg1">
                      <a:alpha val="40000"/>
                    </a:schemeClr>
                  </a:glow>
                </a:effectLst>
              </a:rPr>
              <a:t>speed-</a:t>
            </a:r>
            <a:r>
              <a:rPr lang="en-AU" sz="1600" i="1" dirty="0" smtClean="0">
                <a:effectLst>
                  <a:glow rad="63500">
                    <a:schemeClr val="bg1">
                      <a:alpha val="40000"/>
                    </a:schemeClr>
                  </a:glow>
                </a:effectLst>
              </a:rPr>
              <a:t>20131009</a:t>
            </a:r>
            <a:r>
              <a:rPr lang="en-AU" sz="1600" i="1" baseline="0" dirty="0" smtClean="0">
                <a:solidFill>
                  <a:schemeClr val="tx1"/>
                </a:solidFill>
                <a:effectLst>
                  <a:glow rad="63500">
                    <a:schemeClr val="bg1">
                      <a:alpha val="40000"/>
                    </a:schemeClr>
                  </a:glow>
                </a:effectLst>
                <a:latin typeface="+mn-lt"/>
              </a:rPr>
              <a:t>.</a:t>
            </a:r>
            <a:r>
              <a:rPr lang="en-AU" sz="1600" i="1" baseline="0" dirty="0" smtClean="0">
                <a:solidFill>
                  <a:schemeClr val="tx1"/>
                </a:solidFill>
                <a:effectLst>
                  <a:glow rad="63500">
                    <a:schemeClr val="bg1">
                      <a:alpha val="40000"/>
                    </a:schemeClr>
                  </a:glow>
                </a:effectLst>
                <a:latin typeface="+mn-lt"/>
              </a:rPr>
              <a:t>pptx</a:t>
            </a:r>
            <a:endParaRPr lang="en-AU" sz="1600" i="1" baseline="0" dirty="0">
              <a:solidFill>
                <a:schemeClr val="tx1"/>
              </a:solidFill>
              <a:effectLst>
                <a:glow rad="63500">
                  <a:schemeClr val="bg1">
                    <a:alpha val="40000"/>
                  </a:schemeClr>
                </a:glow>
              </a:effectLst>
              <a:latin typeface="+mn-lt"/>
            </a:endParaRPr>
          </a:p>
          <a:p>
            <a:pPr eaLnBrk="1" hangingPunct="1">
              <a:lnSpc>
                <a:spcPct val="90000"/>
              </a:lnSpc>
              <a:spcBef>
                <a:spcPts val="0"/>
              </a:spcBef>
              <a:defRPr/>
            </a:pPr>
            <a:r>
              <a:rPr lang="en-US" sz="1100" b="1" baseline="0" dirty="0">
                <a:solidFill>
                  <a:schemeClr val="tx1"/>
                </a:solidFill>
                <a:effectLst>
                  <a:glow rad="63500">
                    <a:schemeClr val="bg1">
                      <a:alpha val="40000"/>
                    </a:schemeClr>
                  </a:glow>
                </a:effectLst>
                <a:latin typeface="+mn-lt"/>
              </a:rPr>
              <a:t>Disclaimer: </a:t>
            </a:r>
            <a:r>
              <a:rPr lang="en-US" sz="1100" baseline="0" dirty="0">
                <a:solidFill>
                  <a:schemeClr val="tx1"/>
                </a:solidFill>
                <a:effectLst>
                  <a:glow rad="63500">
                    <a:schemeClr val="bg1">
                      <a:alpha val="40000"/>
                    </a:schemeClr>
                  </a:glow>
                </a:effectLst>
                <a:latin typeface="+mn-lt"/>
              </a:rPr>
              <a:t>This content does not necessarily reflect the opinions of my employer.</a:t>
            </a:r>
          </a:p>
        </p:txBody>
      </p:sp>
    </p:spTree>
    <p:extLst>
      <p:ext uri="{BB962C8B-B14F-4D97-AF65-F5344CB8AC3E}">
        <p14:creationId xmlns:p14="http://schemas.microsoft.com/office/powerpoint/2010/main" val="3099520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7000" dirty="0" smtClean="0">
                <a:effectLst>
                  <a:glow rad="63500">
                    <a:schemeClr val="bg1">
                      <a:alpha val="40000"/>
                    </a:schemeClr>
                  </a:glow>
                </a:effectLst>
                <a:latin typeface="Trebuchet MS"/>
                <a:cs typeface="Trebuchet MS"/>
              </a:rPr>
              <a:t>increased distance from gate to bags </a:t>
            </a:r>
            <a:r>
              <a:rPr lang="en-US" sz="7000" u="sng" dirty="0" smtClean="0">
                <a:effectLst>
                  <a:glow rad="63500">
                    <a:schemeClr val="bg1">
                      <a:alpha val="40000"/>
                    </a:schemeClr>
                  </a:glow>
                </a:effectLst>
                <a:latin typeface="Trebuchet MS"/>
                <a:cs typeface="Trebuchet MS"/>
              </a:rPr>
              <a:t>6x</a:t>
            </a:r>
            <a:endParaRPr lang="en-US" sz="7000" i="1" u="sng" dirty="0">
              <a:effectLst>
                <a:glow rad="63500">
                  <a:schemeClr val="bg1">
                    <a:alpha val="40000"/>
                  </a:schemeClr>
                </a:glow>
              </a:effectLst>
              <a:latin typeface="Trebuchet MS"/>
              <a:cs typeface="Trebuchet MS"/>
            </a:endParaRPr>
          </a:p>
        </p:txBody>
      </p:sp>
      <p:sp>
        <p:nvSpPr>
          <p:cNvPr id="4" name="Round Diagonal Corner Rectangle 3"/>
          <p:cNvSpPr/>
          <p:nvPr/>
        </p:nvSpPr>
        <p:spPr>
          <a:xfrm>
            <a:off x="33528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/2012/08/19/opinion/</a:t>
            </a:r>
            <a:r>
              <a:rPr lang="en-US" sz="1400" dirty="0" err="1"/>
              <a:t>sunday</a:t>
            </a:r>
            <a:r>
              <a:rPr lang="en-US" sz="1400" dirty="0"/>
              <a:t>/why-waiting-in-line-is-</a:t>
            </a:r>
            <a:r>
              <a:rPr lang="en-US" sz="1400" dirty="0" err="1"/>
              <a:t>torture.html</a:t>
            </a:r>
            <a:endParaRPr lang="en-US" sz="1400" dirty="0"/>
          </a:p>
        </p:txBody>
      </p:sp>
    </p:spTree>
    <p:extLst>
      <p:ext uri="{BB962C8B-B14F-4D97-AF65-F5344CB8AC3E}">
        <p14:creationId xmlns:p14="http://schemas.microsoft.com/office/powerpoint/2010/main" val="3810723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0160000" cy="6858000"/>
          </a:xfrm>
          <a:prstGeom prst="rect">
            <a:avLst/>
          </a:prstGeom>
        </p:spPr>
      </p:pic>
      <p:sp>
        <p:nvSpPr>
          <p:cNvPr id="4" name="Round Diagonal Corner Rectangle 3"/>
          <p:cNvSpPr/>
          <p:nvPr/>
        </p:nvSpPr>
        <p:spPr>
          <a:xfrm>
            <a:off x="6553200" y="6619637"/>
            <a:ext cx="2971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uie.com</a:t>
            </a:r>
            <a:r>
              <a:rPr lang="en-US" sz="1400" dirty="0"/>
              <a:t>/articles/</a:t>
            </a:r>
            <a:r>
              <a:rPr lang="en-US" sz="1400" dirty="0" err="1"/>
              <a:t>download_time</a:t>
            </a:r>
            <a:r>
              <a:rPr lang="en-US" sz="1400" dirty="0"/>
              <a:t>/</a:t>
            </a:r>
          </a:p>
        </p:txBody>
      </p:sp>
    </p:spTree>
    <p:extLst>
      <p:ext uri="{BB962C8B-B14F-4D97-AF65-F5344CB8AC3E}">
        <p14:creationId xmlns:p14="http://schemas.microsoft.com/office/powerpoint/2010/main" val="4052102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77798"/>
            <a:ext cx="10574516" cy="7239000"/>
          </a:xfrm>
          <a:prstGeom prst="rect">
            <a:avLst/>
          </a:prstGeom>
        </p:spPr>
      </p:pic>
      <p:sp>
        <p:nvSpPr>
          <p:cNvPr id="4" name="TextBox 3"/>
          <p:cNvSpPr txBox="1"/>
          <p:nvPr/>
        </p:nvSpPr>
        <p:spPr>
          <a:xfrm>
            <a:off x="0" y="0"/>
            <a:ext cx="9144000" cy="6858000"/>
          </a:xfrm>
          <a:prstGeom prst="rect">
            <a:avLst/>
          </a:prstGeom>
          <a:solidFill>
            <a:schemeClr val="bg1">
              <a:alpha val="40000"/>
            </a:schemeClr>
          </a:solidFill>
        </p:spPr>
        <p:txBody>
          <a:bodyPr wrap="square" lIns="365760" rIns="365760" rtlCol="0" anchor="ctr">
            <a:noAutofit/>
          </a:bodyPr>
          <a:lstStyle/>
          <a:p>
            <a:pPr algn="ctr"/>
            <a:r>
              <a:rPr lang="en-US" sz="6600" dirty="0" smtClean="0">
                <a:effectLst>
                  <a:glow rad="63500">
                    <a:schemeClr val="bg1">
                      <a:alpha val="40000"/>
                    </a:schemeClr>
                  </a:glow>
                </a:effectLst>
                <a:latin typeface="Trebuchet MS"/>
                <a:cs typeface="Trebuchet MS"/>
              </a:rPr>
              <a:t>placed mirrors &amp; TVs in elevators &amp; lobbies</a:t>
            </a:r>
            <a:endParaRPr lang="en-US" sz="6000" i="1" dirty="0">
              <a:effectLst>
                <a:glow rad="63500">
                  <a:schemeClr val="bg1">
                    <a:alpha val="40000"/>
                  </a:schemeClr>
                </a:glow>
              </a:effectLst>
              <a:latin typeface="Trebuchet MS"/>
              <a:cs typeface="Trebuchet MS"/>
            </a:endParaRPr>
          </a:p>
        </p:txBody>
      </p:sp>
      <p:sp>
        <p:nvSpPr>
          <p:cNvPr id="3" name="Round Diagonal Corner Rectangle 2"/>
          <p:cNvSpPr/>
          <p:nvPr/>
        </p:nvSpPr>
        <p:spPr>
          <a:xfrm>
            <a:off x="6553200" y="6619637"/>
            <a:ext cx="2971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uie.com</a:t>
            </a:r>
            <a:r>
              <a:rPr lang="en-US" sz="1400" dirty="0"/>
              <a:t>/articles/</a:t>
            </a:r>
            <a:r>
              <a:rPr lang="en-US" sz="1400" dirty="0" err="1"/>
              <a:t>download_time</a:t>
            </a:r>
            <a:r>
              <a:rPr lang="en-US" sz="1400" dirty="0"/>
              <a:t>/</a:t>
            </a:r>
          </a:p>
        </p:txBody>
      </p:sp>
    </p:spTree>
    <p:extLst>
      <p:ext uri="{BB962C8B-B14F-4D97-AF65-F5344CB8AC3E}">
        <p14:creationId xmlns:p14="http://schemas.microsoft.com/office/powerpoint/2010/main" val="1275740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16106" y="0"/>
            <a:ext cx="10488706"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r>
              <a:rPr lang="en-US" sz="6400" u="sng" dirty="0" smtClean="0">
                <a:effectLst>
                  <a:glow rad="63500">
                    <a:schemeClr val="bg1">
                      <a:alpha val="40000"/>
                    </a:schemeClr>
                  </a:glow>
                </a:effectLst>
                <a:latin typeface="Trebuchet MS"/>
                <a:cs typeface="Trebuchet MS"/>
              </a:rPr>
              <a:t>over</a:t>
            </a:r>
            <a:r>
              <a:rPr lang="en-US" sz="6400" dirty="0" smtClean="0">
                <a:effectLst>
                  <a:glow rad="63500">
                    <a:schemeClr val="bg1">
                      <a:alpha val="40000"/>
                    </a:schemeClr>
                  </a:glow>
                </a:effectLst>
                <a:latin typeface="Trebuchet MS"/>
                <a:cs typeface="Trebuchet MS"/>
              </a:rPr>
              <a:t>estimate </a:t>
            </a:r>
            <a:r>
              <a:rPr lang="en-US" sz="6400" dirty="0" err="1" smtClean="0">
                <a:effectLst>
                  <a:glow rad="63500">
                    <a:schemeClr val="bg1">
                      <a:alpha val="40000"/>
                    </a:schemeClr>
                  </a:glow>
                </a:effectLst>
                <a:latin typeface="Trebuchet MS"/>
                <a:cs typeface="Trebuchet MS"/>
              </a:rPr>
              <a:t>waittime</a:t>
            </a:r>
            <a:r>
              <a:rPr lang="en-US" sz="6400" dirty="0" smtClean="0">
                <a:effectLst>
                  <a:glow rad="63500">
                    <a:schemeClr val="bg1">
                      <a:alpha val="40000"/>
                    </a:schemeClr>
                  </a:glow>
                </a:effectLst>
                <a:latin typeface="Trebuchet MS"/>
                <a:cs typeface="Trebuchet MS"/>
              </a:rPr>
              <a:t> </a:t>
            </a:r>
          </a:p>
          <a:p>
            <a:r>
              <a:rPr lang="en-US" sz="6400" dirty="0" smtClean="0">
                <a:effectLst>
                  <a:glow rad="63500">
                    <a:schemeClr val="bg1">
                      <a:alpha val="40000"/>
                    </a:schemeClr>
                  </a:glow>
                </a:effectLst>
                <a:latin typeface="Trebuchet MS"/>
                <a:cs typeface="Trebuchet MS"/>
              </a:rPr>
              <a:t>hide length of line</a:t>
            </a:r>
          </a:p>
        </p:txBody>
      </p:sp>
      <p:sp>
        <p:nvSpPr>
          <p:cNvPr id="2" name="Round Diagonal Corner Rectangle 1"/>
          <p:cNvSpPr/>
          <p:nvPr/>
        </p:nvSpPr>
        <p:spPr>
          <a:xfrm>
            <a:off x="33528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/2012/08/19/opinion/</a:t>
            </a:r>
            <a:r>
              <a:rPr lang="en-US" sz="1400" dirty="0" err="1"/>
              <a:t>sunday</a:t>
            </a:r>
            <a:r>
              <a:rPr lang="en-US" sz="1400" dirty="0"/>
              <a:t>/why-waiting-in-line-is-</a:t>
            </a:r>
            <a:r>
              <a:rPr lang="en-US" sz="1400" dirty="0" err="1"/>
              <a:t>torture.html</a:t>
            </a:r>
            <a:endParaRPr lang="en-US" sz="1400" dirty="0"/>
          </a:p>
        </p:txBody>
      </p:sp>
    </p:spTree>
    <p:extLst>
      <p:ext uri="{BB962C8B-B14F-4D97-AF65-F5344CB8AC3E}">
        <p14:creationId xmlns:p14="http://schemas.microsoft.com/office/powerpoint/2010/main" val="3768273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1754771" y="871183"/>
            <a:ext cx="20990" cy="4631844"/>
          </a:xfrm>
          <a:prstGeom prst="line">
            <a:avLst/>
          </a:prstGeom>
          <a:ln w="101600" cmpd="sng">
            <a:solidFill>
              <a:schemeClr val="bg1">
                <a:lumMod val="65000"/>
                <a:lumOff val="35000"/>
              </a:schemeClr>
            </a:solidFill>
          </a:ln>
          <a:effectLst>
            <a:glow rad="63500">
              <a:schemeClr val="bg1">
                <a:lumMod val="50000"/>
                <a:lumOff val="50000"/>
                <a:alpha val="2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733781" y="5477517"/>
            <a:ext cx="5497441" cy="25510"/>
          </a:xfrm>
          <a:prstGeom prst="line">
            <a:avLst/>
          </a:prstGeom>
          <a:ln w="101600" cmpd="sng">
            <a:solidFill>
              <a:schemeClr val="bg1">
                <a:lumMod val="65000"/>
                <a:lumOff val="35000"/>
              </a:schemeClr>
            </a:solidFill>
          </a:ln>
          <a:effectLst>
            <a:glow rad="63500">
              <a:schemeClr val="bg1">
                <a:lumMod val="50000"/>
                <a:lumOff val="50000"/>
                <a:alpha val="2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 name="Up Arrow 15"/>
          <p:cNvSpPr/>
          <p:nvPr/>
        </p:nvSpPr>
        <p:spPr>
          <a:xfrm>
            <a:off x="3867496" y="-262403"/>
            <a:ext cx="640212" cy="6539176"/>
          </a:xfrm>
          <a:prstGeom prst="upArrow">
            <a:avLst/>
          </a:prstGeom>
          <a:solidFill>
            <a:srgbClr val="C10516"/>
          </a:solidFill>
          <a:ln>
            <a:solidFill>
              <a:srgbClr val="C10516"/>
            </a:solidFill>
          </a:ln>
          <a:scene3d>
            <a:camera prst="orthographicFront">
              <a:rot lat="0" lon="2160000" rev="18900000"/>
            </a:camera>
            <a:lightRig rig="threePt" dir="t"/>
          </a:scene3d>
          <a:sp3d>
            <a:bevelT h="107950"/>
            <a:bevelB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494913" y="5445776"/>
            <a:ext cx="215152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speed</a:t>
            </a:r>
            <a:endParaRPr lang="en-US" sz="4800" b="1" dirty="0">
              <a:solidFill>
                <a:srgbClr val="000000"/>
              </a:solidFill>
              <a:effectLst>
                <a:glow rad="63500">
                  <a:schemeClr val="bg1">
                    <a:alpha val="20000"/>
                  </a:schemeClr>
                </a:glow>
              </a:effectLst>
              <a:latin typeface="Trebuchet MS"/>
              <a:cs typeface="Trebuchet MS"/>
            </a:endParaRPr>
          </a:p>
        </p:txBody>
      </p:sp>
      <p:sp>
        <p:nvSpPr>
          <p:cNvPr id="19" name="TextBox 18"/>
          <p:cNvSpPr txBox="1"/>
          <p:nvPr/>
        </p:nvSpPr>
        <p:spPr>
          <a:xfrm rot="16200000">
            <a:off x="-116832" y="2732694"/>
            <a:ext cx="280725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goodness</a:t>
            </a:r>
            <a:endParaRPr lang="en-US" sz="4800" b="1" dirty="0">
              <a:solidFill>
                <a:srgbClr val="000000"/>
              </a:solidFill>
              <a:effectLst>
                <a:glow rad="63500">
                  <a:schemeClr val="bg1">
                    <a:alpha val="20000"/>
                  </a:schemeClr>
                </a:glow>
              </a:effectLst>
              <a:latin typeface="Trebuchet MS"/>
              <a:cs typeface="Trebuchet MS"/>
            </a:endParaRPr>
          </a:p>
        </p:txBody>
      </p:sp>
      <p:sp>
        <p:nvSpPr>
          <p:cNvPr id="20" name="TextBox 19"/>
          <p:cNvSpPr txBox="1"/>
          <p:nvPr/>
        </p:nvSpPr>
        <p:spPr>
          <a:xfrm>
            <a:off x="5421013" y="5445776"/>
            <a:ext cx="215152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(work)</a:t>
            </a:r>
            <a:endParaRPr lang="en-US" sz="4800" b="1" dirty="0">
              <a:solidFill>
                <a:srgbClr val="000000"/>
              </a:solidFill>
              <a:effectLst>
                <a:glow rad="63500">
                  <a:schemeClr val="bg1">
                    <a:alpha val="20000"/>
                  </a:schemeClr>
                </a:glow>
              </a:effectLst>
              <a:latin typeface="Trebuchet MS"/>
              <a:cs typeface="Trebuchet MS"/>
            </a:endParaRPr>
          </a:p>
        </p:txBody>
      </p:sp>
      <p:sp>
        <p:nvSpPr>
          <p:cNvPr id="21" name="TextBox 20"/>
          <p:cNvSpPr txBox="1"/>
          <p:nvPr/>
        </p:nvSpPr>
        <p:spPr>
          <a:xfrm>
            <a:off x="1952547" y="0"/>
            <a:ext cx="2151529" cy="264687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6600" b="1" dirty="0" smtClean="0">
                <a:solidFill>
                  <a:srgbClr val="C10516"/>
                </a:solidFill>
                <a:effectLst/>
                <a:latin typeface="Trebuchet MS"/>
                <a:cs typeface="Trebuchet MS"/>
              </a:rPr>
              <a:t>?</a:t>
            </a:r>
            <a:endParaRPr lang="en-US" sz="16600" b="1" dirty="0">
              <a:solidFill>
                <a:srgbClr val="C10516"/>
              </a:solidFill>
              <a:effectLst/>
              <a:latin typeface="Trebuchet MS"/>
              <a:cs typeface="Trebuchet MS"/>
            </a:endParaRPr>
          </a:p>
        </p:txBody>
      </p:sp>
    </p:spTree>
    <p:extLst>
      <p:ext uri="{BB962C8B-B14F-4D97-AF65-F5344CB8AC3E}">
        <p14:creationId xmlns:p14="http://schemas.microsoft.com/office/powerpoint/2010/main" val="4058669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9766" cy="7010400"/>
          </a:xfrm>
          <a:prstGeom prst="rect">
            <a:avLst/>
          </a:prstGeom>
        </p:spPr>
      </p:pic>
      <p:sp>
        <p:nvSpPr>
          <p:cNvPr id="3" name="TextBox 2"/>
          <p:cNvSpPr txBox="1"/>
          <p:nvPr/>
        </p:nvSpPr>
        <p:spPr>
          <a:xfrm>
            <a:off x="0" y="0"/>
            <a:ext cx="9144000" cy="6858000"/>
          </a:xfrm>
          <a:prstGeom prst="rect">
            <a:avLst/>
          </a:prstGeom>
          <a:solidFill>
            <a:schemeClr val="bg1">
              <a:alpha val="40000"/>
            </a:schemeClr>
          </a:solidFill>
        </p:spPr>
        <p:txBody>
          <a:bodyPr wrap="square" lIns="365760" rIns="365760" rtlCol="0" anchor="ctr">
            <a:noAutofit/>
          </a:bodyPr>
          <a:lstStyle/>
          <a:p>
            <a:pPr algn="ctr"/>
            <a:endParaRPr lang="en-US" sz="6400" dirty="0" smtClean="0">
              <a:effectLst>
                <a:glow rad="63500">
                  <a:schemeClr val="bg1">
                    <a:alpha val="40000"/>
                  </a:schemeClr>
                </a:glow>
              </a:effectLst>
              <a:latin typeface="Trebuchet MS"/>
              <a:cs typeface="Trebuchet MS"/>
            </a:endParaRPr>
          </a:p>
          <a:p>
            <a:pPr algn="ctr"/>
            <a:endParaRPr lang="en-US" sz="6400" dirty="0">
              <a:effectLst>
                <a:glow rad="63500">
                  <a:schemeClr val="bg1">
                    <a:alpha val="40000"/>
                  </a:schemeClr>
                </a:glow>
              </a:effectLst>
              <a:latin typeface="Trebuchet MS"/>
              <a:cs typeface="Trebuchet MS"/>
            </a:endParaRPr>
          </a:p>
          <a:p>
            <a:pPr algn="ctr"/>
            <a:endParaRPr lang="en-US" sz="6400" dirty="0" smtClean="0">
              <a:effectLst>
                <a:glow rad="63500">
                  <a:schemeClr val="bg1">
                    <a:alpha val="40000"/>
                  </a:schemeClr>
                </a:glow>
              </a:effectLst>
              <a:latin typeface="Trebuchet MS"/>
              <a:cs typeface="Trebuchet MS"/>
            </a:endParaRPr>
          </a:p>
          <a:p>
            <a:pPr algn="ctr"/>
            <a:endParaRPr lang="en-US" sz="6400" dirty="0">
              <a:effectLst>
                <a:glow rad="63500">
                  <a:schemeClr val="bg1">
                    <a:alpha val="40000"/>
                  </a:schemeClr>
                </a:glow>
              </a:effectLst>
              <a:latin typeface="Trebuchet MS"/>
              <a:cs typeface="Trebuchet MS"/>
            </a:endParaRPr>
          </a:p>
          <a:p>
            <a:pPr algn="ctr"/>
            <a:endParaRPr lang="en-US" sz="6400" dirty="0" smtClean="0">
              <a:effectLst>
                <a:glow rad="63500">
                  <a:schemeClr val="bg1">
                    <a:alpha val="40000"/>
                  </a:schemeClr>
                </a:glow>
              </a:effectLst>
              <a:latin typeface="Trebuchet MS"/>
              <a:cs typeface="Trebuchet MS"/>
            </a:endParaRPr>
          </a:p>
          <a:p>
            <a:r>
              <a:rPr lang="en-US" sz="6400" dirty="0" smtClean="0">
                <a:effectLst>
                  <a:glow rad="63500">
                    <a:schemeClr val="bg1">
                      <a:alpha val="40000"/>
                    </a:schemeClr>
                  </a:glow>
                </a:effectLst>
                <a:latin typeface="Trebuchet MS"/>
                <a:cs typeface="Trebuchet MS"/>
              </a:rPr>
              <a:t>Creating </a:t>
            </a:r>
            <a:r>
              <a:rPr lang="en-US" sz="6400" dirty="0">
                <a:effectLst>
                  <a:glow rad="63500">
                    <a:schemeClr val="bg1">
                      <a:alpha val="40000"/>
                    </a:schemeClr>
                  </a:glow>
                </a:effectLst>
                <a:latin typeface="Trebuchet MS"/>
                <a:cs typeface="Trebuchet MS"/>
              </a:rPr>
              <a:t>your </a:t>
            </a:r>
            <a:r>
              <a:rPr lang="en-US" sz="6400" dirty="0" smtClean="0">
                <a:effectLst>
                  <a:glow rad="63500">
                    <a:schemeClr val="bg1">
                      <a:alpha val="40000"/>
                    </a:schemeClr>
                  </a:glow>
                </a:effectLst>
                <a:latin typeface="Trebuchet MS"/>
                <a:cs typeface="Trebuchet MS"/>
              </a:rPr>
              <a:t>blog…</a:t>
            </a:r>
          </a:p>
        </p:txBody>
      </p:sp>
      <p:sp>
        <p:nvSpPr>
          <p:cNvPr id="4" name="Round Diagonal Corner Rectangle 3"/>
          <p:cNvSpPr/>
          <p:nvPr/>
        </p:nvSpPr>
        <p:spPr>
          <a:xfrm>
            <a:off x="5867400" y="6619637"/>
            <a:ext cx="3352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news.ycombinator.com</a:t>
            </a:r>
            <a:r>
              <a:rPr lang="en-US" sz="1400" dirty="0"/>
              <a:t>/</a:t>
            </a:r>
            <a:r>
              <a:rPr lang="en-US" sz="1400" dirty="0" err="1"/>
              <a:t>item?id</a:t>
            </a:r>
            <a:r>
              <a:rPr lang="en-US" sz="1400" dirty="0"/>
              <a:t>=2007385</a:t>
            </a:r>
          </a:p>
        </p:txBody>
      </p:sp>
      <p:pic>
        <p:nvPicPr>
          <p:cNvPr id="13" name="Picture 12" descr="busy7.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5486400"/>
            <a:ext cx="825500" cy="825500"/>
          </a:xfrm>
          <a:prstGeom prst="rect">
            <a:avLst/>
          </a:prstGeom>
        </p:spPr>
      </p:pic>
    </p:spTree>
    <p:extLst>
      <p:ext uri="{BB962C8B-B14F-4D97-AF65-F5344CB8AC3E}">
        <p14:creationId xmlns:p14="http://schemas.microsoft.com/office/powerpoint/2010/main" val="223807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8000" dirty="0" smtClean="0">
                <a:effectLst>
                  <a:glow rad="63500">
                    <a:schemeClr val="bg1">
                      <a:alpha val="40000"/>
                    </a:schemeClr>
                  </a:glow>
                </a:effectLst>
                <a:latin typeface="Trebuchet MS"/>
                <a:cs typeface="Trebuchet MS"/>
              </a:rPr>
              <a:t>update coin count at slower rate</a:t>
            </a:r>
          </a:p>
        </p:txBody>
      </p:sp>
      <p:sp>
        <p:nvSpPr>
          <p:cNvPr id="3" name="Round Diagonal Corner Rectangle 2"/>
          <p:cNvSpPr/>
          <p:nvPr/>
        </p:nvSpPr>
        <p:spPr>
          <a:xfrm>
            <a:off x="5867400" y="6619637"/>
            <a:ext cx="3352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news.ycombinator.com</a:t>
            </a:r>
            <a:r>
              <a:rPr lang="en-US" sz="1400" dirty="0"/>
              <a:t>/</a:t>
            </a:r>
            <a:r>
              <a:rPr lang="en-US" sz="1400" dirty="0" err="1"/>
              <a:t>item?id</a:t>
            </a:r>
            <a:r>
              <a:rPr lang="en-US" sz="1400" dirty="0"/>
              <a:t>=2007385</a:t>
            </a:r>
          </a:p>
        </p:txBody>
      </p:sp>
    </p:spTree>
    <p:extLst>
      <p:ext uri="{BB962C8B-B14F-4D97-AF65-F5344CB8AC3E}">
        <p14:creationId xmlns:p14="http://schemas.microsoft.com/office/powerpoint/2010/main" val="4240798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8118" y="0"/>
            <a:ext cx="10322718" cy="6858000"/>
          </a:xfrm>
          <a:prstGeom prst="rect">
            <a:avLst/>
          </a:prstGeom>
        </p:spPr>
      </p:pic>
      <p:sp>
        <p:nvSpPr>
          <p:cNvPr id="5" name="TextBox 4"/>
          <p:cNvSpPr txBox="1"/>
          <p:nvPr/>
        </p:nvSpPr>
        <p:spPr>
          <a:xfrm>
            <a:off x="0" y="0"/>
            <a:ext cx="9144000" cy="6858000"/>
          </a:xfrm>
          <a:prstGeom prst="rect">
            <a:avLst/>
          </a:prstGeom>
          <a:solidFill>
            <a:schemeClr val="bg1">
              <a:alpha val="50000"/>
            </a:schemeClr>
          </a:solidFill>
        </p:spPr>
        <p:txBody>
          <a:bodyPr wrap="square" lIns="365760" rIns="365760" rtlCol="0" anchor="ctr">
            <a:noAutofit/>
          </a:bodyPr>
          <a:lstStyle/>
          <a:p>
            <a:pPr algn="ctr"/>
            <a:r>
              <a:rPr lang="en-US" sz="6400" dirty="0" smtClean="0">
                <a:effectLst>
                  <a:glow rad="63500">
                    <a:schemeClr val="bg1">
                      <a:alpha val="40000"/>
                    </a:schemeClr>
                  </a:glow>
                </a:effectLst>
                <a:latin typeface="Trebuchet MS"/>
                <a:cs typeface="Trebuchet MS"/>
              </a:rPr>
              <a:t>take longer opening locks =&gt; bigger tips</a:t>
            </a:r>
          </a:p>
        </p:txBody>
      </p:sp>
      <p:sp>
        <p:nvSpPr>
          <p:cNvPr id="3" name="Round Diagonal Corner Rectangle 2"/>
          <p:cNvSpPr/>
          <p:nvPr/>
        </p:nvSpPr>
        <p:spPr>
          <a:xfrm>
            <a:off x="6096000" y="6619637"/>
            <a:ext cx="3352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danariely.com</a:t>
            </a:r>
            <a:r>
              <a:rPr lang="en-US" sz="1400" dirty="0"/>
              <a:t>/2010/12/15/locksmiths/</a:t>
            </a:r>
          </a:p>
        </p:txBody>
      </p:sp>
    </p:spTree>
    <p:extLst>
      <p:ext uri="{BB962C8B-B14F-4D97-AF65-F5344CB8AC3E}">
        <p14:creationId xmlns:p14="http://schemas.microsoft.com/office/powerpoint/2010/main" val="37692934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21945" cy="6934200"/>
          </a:xfrm>
          <a:prstGeom prst="rect">
            <a:avLst/>
          </a:prstGeom>
        </p:spPr>
      </p:pic>
      <p:sp>
        <p:nvSpPr>
          <p:cNvPr id="6" name="Round Diagonal Corner Rectangle 5"/>
          <p:cNvSpPr/>
          <p:nvPr/>
        </p:nvSpPr>
        <p:spPr>
          <a:xfrm>
            <a:off x="6553200" y="6619637"/>
            <a:ext cx="2971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uie.com</a:t>
            </a:r>
            <a:r>
              <a:rPr lang="en-US" sz="1400" dirty="0"/>
              <a:t>/articles/</a:t>
            </a:r>
            <a:r>
              <a:rPr lang="en-US" sz="1400" dirty="0" err="1"/>
              <a:t>download_time</a:t>
            </a:r>
            <a:r>
              <a:rPr lang="en-US" sz="1400" dirty="0"/>
              <a:t>/</a:t>
            </a:r>
          </a:p>
        </p:txBody>
      </p:sp>
      <p:sp>
        <p:nvSpPr>
          <p:cNvPr id="7" name="Rounded Rectangular Callout 6"/>
          <p:cNvSpPr/>
          <p:nvPr/>
        </p:nvSpPr>
        <p:spPr bwMode="auto">
          <a:xfrm>
            <a:off x="990600" y="2707243"/>
            <a:ext cx="6553200" cy="1940957"/>
          </a:xfrm>
          <a:prstGeom prst="wedgeRoundRectCallout">
            <a:avLst>
              <a:gd name="adj1" fmla="val 3922"/>
              <a:gd name="adj2" fmla="val 69348"/>
              <a:gd name="adj3" fmla="val 16667"/>
            </a:avLst>
          </a:prstGeom>
          <a:solidFill>
            <a:schemeClr val="bg1">
              <a:alpha val="83000"/>
            </a:schemeClr>
          </a:solidFill>
          <a:ln w="1905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r>
              <a:rPr lang="en-US" sz="3600" dirty="0" smtClean="0">
                <a:latin typeface="Arial" pitchFamily="34" charset="0"/>
                <a:cs typeface="Arial" pitchFamily="34" charset="0"/>
              </a:rPr>
              <a:t>“</a:t>
            </a:r>
            <a:r>
              <a:rPr lang="en-US" sz="3600" dirty="0" err="1" smtClean="0">
                <a:latin typeface="Arial" pitchFamily="34" charset="0"/>
                <a:cs typeface="Arial" pitchFamily="34" charset="0"/>
              </a:rPr>
              <a:t>Amazon.com</a:t>
            </a:r>
            <a:r>
              <a:rPr lang="en-US" sz="3600" dirty="0">
                <a:latin typeface="Arial" pitchFamily="34" charset="0"/>
                <a:cs typeface="Arial" pitchFamily="34" charset="0"/>
              </a:rPr>
              <a:t>, rated as one of the fastest sites by users, was really the </a:t>
            </a:r>
            <a:r>
              <a:rPr lang="en-US" sz="3600" dirty="0" smtClean="0">
                <a:latin typeface="Arial" pitchFamily="34" charset="0"/>
                <a:cs typeface="Arial" pitchFamily="34" charset="0"/>
              </a:rPr>
              <a:t>slowest”</a:t>
            </a:r>
            <a:endParaRPr lang="en-US" sz="3600" baseline="0" dirty="0" smtClean="0">
              <a:latin typeface="Arial" pitchFamily="34" charset="0"/>
              <a:cs typeface="Arial" pitchFamily="34" charset="0"/>
            </a:endParaRPr>
          </a:p>
        </p:txBody>
      </p:sp>
    </p:spTree>
    <p:extLst>
      <p:ext uri="{BB962C8B-B14F-4D97-AF65-F5344CB8AC3E}">
        <p14:creationId xmlns:p14="http://schemas.microsoft.com/office/powerpoint/2010/main" val="3658616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868" y="949193"/>
            <a:ext cx="1524000" cy="1282700"/>
          </a:xfrm>
          <a:prstGeom prst="rect">
            <a:avLst/>
          </a:prstGeom>
        </p:spPr>
      </p:pic>
      <p:pic>
        <p:nvPicPr>
          <p:cNvPr id="5" name="Picture 4"/>
          <p:cNvPicPr>
            <a:picLocks noChangeAspect="1"/>
          </p:cNvPicPr>
          <p:nvPr/>
        </p:nvPicPr>
        <p:blipFill>
          <a:blip r:embed="rId4"/>
          <a:stretch>
            <a:fillRect/>
          </a:stretch>
        </p:blipFill>
        <p:spPr>
          <a:xfrm>
            <a:off x="3105574" y="923793"/>
            <a:ext cx="1524000" cy="1282700"/>
          </a:xfrm>
          <a:prstGeom prst="rect">
            <a:avLst/>
          </a:prstGeom>
        </p:spPr>
      </p:pic>
      <p:pic>
        <p:nvPicPr>
          <p:cNvPr id="6" name="Picture 5"/>
          <p:cNvPicPr>
            <a:picLocks noChangeAspect="1"/>
          </p:cNvPicPr>
          <p:nvPr/>
        </p:nvPicPr>
        <p:blipFill>
          <a:blip r:embed="rId4"/>
          <a:stretch>
            <a:fillRect/>
          </a:stretch>
        </p:blipFill>
        <p:spPr>
          <a:xfrm>
            <a:off x="1569721" y="923793"/>
            <a:ext cx="1524000" cy="1282700"/>
          </a:xfrm>
          <a:prstGeom prst="rect">
            <a:avLst/>
          </a:prstGeom>
        </p:spPr>
      </p:pic>
      <p:pic>
        <p:nvPicPr>
          <p:cNvPr id="9" name="Picture 8"/>
          <p:cNvPicPr>
            <a:picLocks noChangeAspect="1"/>
          </p:cNvPicPr>
          <p:nvPr/>
        </p:nvPicPr>
        <p:blipFill>
          <a:blip r:embed="rId5"/>
          <a:stretch>
            <a:fillRect/>
          </a:stretch>
        </p:blipFill>
        <p:spPr>
          <a:xfrm>
            <a:off x="6177280" y="974593"/>
            <a:ext cx="1397000" cy="1155700"/>
          </a:xfrm>
          <a:prstGeom prst="rect">
            <a:avLst/>
          </a:prstGeom>
        </p:spPr>
      </p:pic>
      <p:pic>
        <p:nvPicPr>
          <p:cNvPr id="11" name="Picture 10"/>
          <p:cNvPicPr>
            <a:picLocks noChangeAspect="1"/>
          </p:cNvPicPr>
          <p:nvPr/>
        </p:nvPicPr>
        <p:blipFill>
          <a:blip r:embed="rId6"/>
          <a:stretch>
            <a:fillRect/>
          </a:stretch>
        </p:blipFill>
        <p:spPr>
          <a:xfrm>
            <a:off x="7586135" y="923793"/>
            <a:ext cx="1524000" cy="1282700"/>
          </a:xfrm>
          <a:prstGeom prst="rect">
            <a:avLst/>
          </a:prstGeom>
        </p:spPr>
      </p:pic>
      <p:sp>
        <p:nvSpPr>
          <p:cNvPr id="12" name="Rectangle 11"/>
          <p:cNvSpPr/>
          <p:nvPr/>
        </p:nvSpPr>
        <p:spPr>
          <a:xfrm>
            <a:off x="533375" y="2494379"/>
            <a:ext cx="8096166" cy="457200"/>
          </a:xfrm>
          <a:prstGeom prst="rect">
            <a:avLst/>
          </a:prstGeom>
          <a:solidFill>
            <a:srgbClr val="2DE9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7200" y="2494379"/>
            <a:ext cx="160872" cy="457200"/>
          </a:xfrm>
          <a:prstGeom prst="rect">
            <a:avLst/>
          </a:prstGeom>
          <a:solidFill>
            <a:srgbClr val="2473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18072" y="2494379"/>
            <a:ext cx="262466" cy="457200"/>
          </a:xfrm>
          <a:prstGeom prst="rect">
            <a:avLst/>
          </a:prstGeom>
          <a:solidFill>
            <a:srgbClr val="E36E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590800" y="2494379"/>
            <a:ext cx="6400801" cy="457200"/>
          </a:xfrm>
          <a:prstGeom prst="rect">
            <a:avLst/>
          </a:prstGeom>
          <a:solidFill>
            <a:srgbClr val="155F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72092" y="3348335"/>
            <a:ext cx="1185308" cy="461665"/>
          </a:xfrm>
          <a:prstGeom prst="rect">
            <a:avLst/>
          </a:prstGeom>
          <a:noFill/>
        </p:spPr>
        <p:txBody>
          <a:bodyPr wrap="square" rtlCol="0">
            <a:spAutoFit/>
          </a:bodyPr>
          <a:lstStyle/>
          <a:p>
            <a:r>
              <a:rPr lang="en-US" sz="2400" dirty="0" smtClean="0"/>
              <a:t>connect</a:t>
            </a:r>
          </a:p>
        </p:txBody>
      </p:sp>
      <p:sp>
        <p:nvSpPr>
          <p:cNvPr id="18" name="TextBox 17"/>
          <p:cNvSpPr txBox="1"/>
          <p:nvPr/>
        </p:nvSpPr>
        <p:spPr>
          <a:xfrm>
            <a:off x="76200" y="3348335"/>
            <a:ext cx="762000" cy="461665"/>
          </a:xfrm>
          <a:prstGeom prst="rect">
            <a:avLst/>
          </a:prstGeom>
          <a:noFill/>
        </p:spPr>
        <p:txBody>
          <a:bodyPr wrap="square" rtlCol="0">
            <a:spAutoFit/>
          </a:bodyPr>
          <a:lstStyle/>
          <a:p>
            <a:r>
              <a:rPr lang="en-US" sz="2400" dirty="0" smtClean="0"/>
              <a:t>DNS</a:t>
            </a:r>
          </a:p>
        </p:txBody>
      </p:sp>
      <p:sp>
        <p:nvSpPr>
          <p:cNvPr id="19" name="TextBox 18"/>
          <p:cNvSpPr txBox="1"/>
          <p:nvPr/>
        </p:nvSpPr>
        <p:spPr>
          <a:xfrm>
            <a:off x="2819400" y="3348335"/>
            <a:ext cx="2607733" cy="461665"/>
          </a:xfrm>
          <a:prstGeom prst="rect">
            <a:avLst/>
          </a:prstGeom>
          <a:noFill/>
        </p:spPr>
        <p:txBody>
          <a:bodyPr wrap="square" rtlCol="0">
            <a:spAutoFit/>
          </a:bodyPr>
          <a:lstStyle/>
          <a:p>
            <a:r>
              <a:rPr lang="en-US" sz="2400" dirty="0" smtClean="0"/>
              <a:t>time to first byte</a:t>
            </a:r>
          </a:p>
        </p:txBody>
      </p:sp>
      <p:sp>
        <p:nvSpPr>
          <p:cNvPr id="20" name="TextBox 19"/>
          <p:cNvSpPr txBox="1"/>
          <p:nvPr/>
        </p:nvSpPr>
        <p:spPr>
          <a:xfrm>
            <a:off x="6477000" y="3348335"/>
            <a:ext cx="1219200" cy="461665"/>
          </a:xfrm>
          <a:prstGeom prst="rect">
            <a:avLst/>
          </a:prstGeom>
          <a:noFill/>
        </p:spPr>
        <p:txBody>
          <a:bodyPr wrap="square" rtlCol="0">
            <a:spAutoFit/>
          </a:bodyPr>
          <a:lstStyle/>
          <a:p>
            <a:r>
              <a:rPr lang="en-US" sz="2400" dirty="0" smtClean="0"/>
              <a:t>content</a:t>
            </a:r>
          </a:p>
        </p:txBody>
      </p:sp>
      <p:cxnSp>
        <p:nvCxnSpPr>
          <p:cNvPr id="22" name="Straight Connector 21"/>
          <p:cNvCxnSpPr/>
          <p:nvPr/>
        </p:nvCxnSpPr>
        <p:spPr>
          <a:xfrm flipV="1">
            <a:off x="474133" y="2993911"/>
            <a:ext cx="59242" cy="46988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762000" y="2993911"/>
            <a:ext cx="660400" cy="53761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2209800" y="2971800"/>
            <a:ext cx="1151469" cy="49199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6477001" y="2993911"/>
            <a:ext cx="516455" cy="46988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52400" y="4410670"/>
            <a:ext cx="8839200" cy="1754327"/>
          </a:xfrm>
          <a:prstGeom prst="rect">
            <a:avLst/>
          </a:prstGeom>
          <a:noFill/>
        </p:spPr>
        <p:txBody>
          <a:bodyPr wrap="square" rtlCol="0">
            <a:spAutoFit/>
          </a:bodyPr>
          <a:lstStyle/>
          <a:p>
            <a:pPr algn="ctr"/>
            <a:r>
              <a:rPr lang="en-US" sz="5400" dirty="0"/>
              <a:t>p</a:t>
            </a:r>
            <a:r>
              <a:rPr lang="en-US" sz="5400" dirty="0" smtClean="0"/>
              <a:t>revious page isn’t cleared until BODY is created</a:t>
            </a:r>
            <a:r>
              <a:rPr lang="en-US" sz="5400" baseline="30000" dirty="0" smtClean="0"/>
              <a:t>*</a:t>
            </a:r>
          </a:p>
        </p:txBody>
      </p:sp>
      <p:sp>
        <p:nvSpPr>
          <p:cNvPr id="40" name="TextBox 39"/>
          <p:cNvSpPr txBox="1"/>
          <p:nvPr/>
        </p:nvSpPr>
        <p:spPr>
          <a:xfrm>
            <a:off x="63540" y="226367"/>
            <a:ext cx="1718708" cy="461665"/>
          </a:xfrm>
          <a:prstGeom prst="rect">
            <a:avLst/>
          </a:prstGeom>
          <a:noFill/>
        </p:spPr>
        <p:txBody>
          <a:bodyPr wrap="square" rtlCol="0">
            <a:spAutoFit/>
          </a:bodyPr>
          <a:lstStyle/>
          <a:p>
            <a:r>
              <a:rPr lang="en-US" sz="2400" dirty="0" smtClean="0">
                <a:solidFill>
                  <a:srgbClr val="F7071F"/>
                </a:solidFill>
              </a:rPr>
              <a:t>click link</a:t>
            </a:r>
          </a:p>
        </p:txBody>
      </p:sp>
      <p:cxnSp>
        <p:nvCxnSpPr>
          <p:cNvPr id="41" name="Straight Connector 40"/>
          <p:cNvCxnSpPr/>
          <p:nvPr/>
        </p:nvCxnSpPr>
        <p:spPr>
          <a:xfrm flipV="1">
            <a:off x="440269" y="609601"/>
            <a:ext cx="0" cy="1828799"/>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657600" y="226367"/>
            <a:ext cx="1981179" cy="461665"/>
          </a:xfrm>
          <a:prstGeom prst="rect">
            <a:avLst/>
          </a:prstGeom>
          <a:noFill/>
        </p:spPr>
        <p:txBody>
          <a:bodyPr wrap="square" rtlCol="0">
            <a:spAutoFit/>
          </a:bodyPr>
          <a:lstStyle/>
          <a:p>
            <a:pPr algn="ctr"/>
            <a:r>
              <a:rPr lang="en-US" sz="2400" dirty="0" smtClean="0">
                <a:solidFill>
                  <a:srgbClr val="F7071F"/>
                </a:solidFill>
              </a:rPr>
              <a:t>create BODY</a:t>
            </a:r>
          </a:p>
        </p:txBody>
      </p:sp>
      <p:cxnSp>
        <p:nvCxnSpPr>
          <p:cNvPr id="44" name="Straight Connector 43"/>
          <p:cNvCxnSpPr/>
          <p:nvPr/>
        </p:nvCxnSpPr>
        <p:spPr>
          <a:xfrm flipV="1">
            <a:off x="4637957" y="609601"/>
            <a:ext cx="0" cy="1828799"/>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781800" y="226361"/>
            <a:ext cx="1718708" cy="461665"/>
          </a:xfrm>
          <a:prstGeom prst="rect">
            <a:avLst/>
          </a:prstGeom>
          <a:noFill/>
        </p:spPr>
        <p:txBody>
          <a:bodyPr wrap="square" rtlCol="0">
            <a:spAutoFit/>
          </a:bodyPr>
          <a:lstStyle/>
          <a:p>
            <a:pPr algn="ctr"/>
            <a:r>
              <a:rPr lang="en-US" sz="2400" dirty="0" smtClean="0">
                <a:solidFill>
                  <a:srgbClr val="F7071F"/>
                </a:solidFill>
              </a:rPr>
              <a:t>start render</a:t>
            </a:r>
          </a:p>
        </p:txBody>
      </p:sp>
      <p:cxnSp>
        <p:nvCxnSpPr>
          <p:cNvPr id="46" name="Straight Connector 45"/>
          <p:cNvCxnSpPr/>
          <p:nvPr/>
        </p:nvCxnSpPr>
        <p:spPr>
          <a:xfrm flipV="1">
            <a:off x="7613278" y="609595"/>
            <a:ext cx="0" cy="1828805"/>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27" name="Round Diagonal Corner Rectangle 26"/>
          <p:cNvSpPr/>
          <p:nvPr/>
        </p:nvSpPr>
        <p:spPr>
          <a:xfrm>
            <a:off x="4572000" y="6619637"/>
            <a:ext cx="4876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baseline="30000" dirty="0" smtClean="0"/>
              <a:t>*</a:t>
            </a:r>
            <a:r>
              <a:rPr lang="en-US" sz="1400" dirty="0" err="1" smtClean="0"/>
              <a:t>stevesouders.com</a:t>
            </a:r>
            <a:r>
              <a:rPr lang="en-US" sz="1400" dirty="0"/>
              <a:t>/blog/2012/12/05/clear-current-page-</a:t>
            </a:r>
            <a:r>
              <a:rPr lang="en-US" sz="1400" dirty="0" err="1"/>
              <a:t>ux</a:t>
            </a:r>
            <a:r>
              <a:rPr lang="en-US" sz="1400" dirty="0"/>
              <a:t>/</a:t>
            </a:r>
          </a:p>
        </p:txBody>
      </p:sp>
      <p:pic>
        <p:nvPicPr>
          <p:cNvPr id="31" name="Picture 30"/>
          <p:cNvPicPr>
            <a:picLocks noChangeAspect="1"/>
          </p:cNvPicPr>
          <p:nvPr/>
        </p:nvPicPr>
        <p:blipFill>
          <a:blip r:embed="rId5"/>
          <a:stretch>
            <a:fillRect/>
          </a:stretch>
        </p:blipFill>
        <p:spPr>
          <a:xfrm>
            <a:off x="4724400" y="990600"/>
            <a:ext cx="1397000" cy="1155700"/>
          </a:xfrm>
          <a:prstGeom prst="rect">
            <a:avLst/>
          </a:prstGeom>
        </p:spPr>
      </p:pic>
    </p:spTree>
    <p:extLst>
      <p:ext uri="{BB962C8B-B14F-4D97-AF65-F5344CB8AC3E}">
        <p14:creationId xmlns:p14="http://schemas.microsoft.com/office/powerpoint/2010/main" val="4232442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0238037" cy="6833890"/>
          </a:xfrm>
          <a:prstGeom prst="rect">
            <a:avLst/>
          </a:prstGeom>
        </p:spPr>
      </p:pic>
    </p:spTree>
    <p:extLst>
      <p:ext uri="{BB962C8B-B14F-4D97-AF65-F5344CB8AC3E}">
        <p14:creationId xmlns:p14="http://schemas.microsoft.com/office/powerpoint/2010/main" val="999041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227128"/>
            <a:ext cx="8671560" cy="6858000"/>
          </a:xfrm>
          <a:prstGeom prst="rect">
            <a:avLst/>
          </a:prstGeom>
        </p:spPr>
      </p:pic>
      <p:sp>
        <p:nvSpPr>
          <p:cNvPr id="3" name="TextBox 2"/>
          <p:cNvSpPr txBox="1"/>
          <p:nvPr/>
        </p:nvSpPr>
        <p:spPr>
          <a:xfrm>
            <a:off x="63540" y="0"/>
            <a:ext cx="1718708" cy="461665"/>
          </a:xfrm>
          <a:prstGeom prst="rect">
            <a:avLst/>
          </a:prstGeom>
          <a:noFill/>
        </p:spPr>
        <p:txBody>
          <a:bodyPr wrap="square" rtlCol="0">
            <a:spAutoFit/>
          </a:bodyPr>
          <a:lstStyle/>
          <a:p>
            <a:r>
              <a:rPr lang="en-US" sz="2400" dirty="0" smtClean="0">
                <a:solidFill>
                  <a:srgbClr val="F7071F"/>
                </a:solidFill>
              </a:rPr>
              <a:t>1. tab icon</a:t>
            </a:r>
          </a:p>
        </p:txBody>
      </p:sp>
      <p:cxnSp>
        <p:nvCxnSpPr>
          <p:cNvPr id="4" name="Straight Connector 3"/>
          <p:cNvCxnSpPr/>
          <p:nvPr/>
        </p:nvCxnSpPr>
        <p:spPr>
          <a:xfrm flipH="1" flipV="1">
            <a:off x="825994" y="382005"/>
            <a:ext cx="505920" cy="299407"/>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00501" y="1243014"/>
            <a:ext cx="2393876" cy="461665"/>
          </a:xfrm>
          <a:prstGeom prst="rect">
            <a:avLst/>
          </a:prstGeom>
          <a:noFill/>
        </p:spPr>
        <p:txBody>
          <a:bodyPr wrap="square" rtlCol="0">
            <a:spAutoFit/>
          </a:bodyPr>
          <a:lstStyle/>
          <a:p>
            <a:r>
              <a:rPr lang="en-US" sz="2400" dirty="0">
                <a:solidFill>
                  <a:srgbClr val="F7071F"/>
                </a:solidFill>
              </a:rPr>
              <a:t>5</a:t>
            </a:r>
            <a:r>
              <a:rPr lang="en-US" sz="2400" dirty="0" smtClean="0">
                <a:solidFill>
                  <a:srgbClr val="F7071F"/>
                </a:solidFill>
              </a:rPr>
              <a:t>. reload icon</a:t>
            </a:r>
          </a:p>
        </p:txBody>
      </p:sp>
      <p:cxnSp>
        <p:nvCxnSpPr>
          <p:cNvPr id="12" name="Straight Connector 11"/>
          <p:cNvCxnSpPr>
            <a:endCxn id="11" idx="1"/>
          </p:cNvCxnSpPr>
          <p:nvPr/>
        </p:nvCxnSpPr>
        <p:spPr>
          <a:xfrm>
            <a:off x="1269964" y="960174"/>
            <a:ext cx="1730537" cy="513673"/>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61155" y="5616957"/>
            <a:ext cx="1718708" cy="461665"/>
          </a:xfrm>
          <a:prstGeom prst="rect">
            <a:avLst/>
          </a:prstGeom>
          <a:noFill/>
        </p:spPr>
        <p:txBody>
          <a:bodyPr wrap="square" rtlCol="0">
            <a:spAutoFit/>
          </a:bodyPr>
          <a:lstStyle/>
          <a:p>
            <a:r>
              <a:rPr lang="en-US" sz="2400" dirty="0" smtClean="0">
                <a:solidFill>
                  <a:srgbClr val="F7071F"/>
                </a:solidFill>
              </a:rPr>
              <a:t>2. status bar</a:t>
            </a:r>
          </a:p>
        </p:txBody>
      </p:sp>
      <p:cxnSp>
        <p:nvCxnSpPr>
          <p:cNvPr id="14" name="Straight Connector 13"/>
          <p:cNvCxnSpPr/>
          <p:nvPr/>
        </p:nvCxnSpPr>
        <p:spPr>
          <a:xfrm flipV="1">
            <a:off x="1782248" y="5988168"/>
            <a:ext cx="540858" cy="389862"/>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4"/>
          <a:stretch>
            <a:fillRect/>
          </a:stretch>
        </p:blipFill>
        <p:spPr>
          <a:xfrm>
            <a:off x="5406537" y="1553419"/>
            <a:ext cx="2445881" cy="3668821"/>
          </a:xfrm>
          <a:prstGeom prst="rect">
            <a:avLst/>
          </a:prstGeom>
          <a:ln>
            <a:noFill/>
          </a:ln>
          <a:effectLst>
            <a:glow rad="114300">
              <a:schemeClr val="bg1">
                <a:alpha val="40000"/>
              </a:schemeClr>
            </a:glow>
          </a:effectLst>
        </p:spPr>
      </p:pic>
      <p:sp>
        <p:nvSpPr>
          <p:cNvPr id="23" name="TextBox 22"/>
          <p:cNvSpPr txBox="1"/>
          <p:nvPr/>
        </p:nvSpPr>
        <p:spPr>
          <a:xfrm>
            <a:off x="6626207" y="960174"/>
            <a:ext cx="1718708" cy="461665"/>
          </a:xfrm>
          <a:prstGeom prst="rect">
            <a:avLst/>
          </a:prstGeom>
          <a:noFill/>
        </p:spPr>
        <p:txBody>
          <a:bodyPr wrap="square" rtlCol="0">
            <a:spAutoFit/>
          </a:bodyPr>
          <a:lstStyle/>
          <a:p>
            <a:r>
              <a:rPr lang="en-US" sz="2400" dirty="0">
                <a:solidFill>
                  <a:srgbClr val="F7071F"/>
                </a:solidFill>
              </a:rPr>
              <a:t>6</a:t>
            </a:r>
            <a:r>
              <a:rPr lang="en-US" sz="2400" dirty="0" smtClean="0">
                <a:solidFill>
                  <a:srgbClr val="F7071F"/>
                </a:solidFill>
              </a:rPr>
              <a:t>. network</a:t>
            </a:r>
          </a:p>
        </p:txBody>
      </p:sp>
      <p:cxnSp>
        <p:nvCxnSpPr>
          <p:cNvPr id="24" name="Straight Connector 23"/>
          <p:cNvCxnSpPr/>
          <p:nvPr/>
        </p:nvCxnSpPr>
        <p:spPr>
          <a:xfrm flipV="1">
            <a:off x="6217920" y="1290320"/>
            <a:ext cx="477520" cy="314960"/>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02847" y="4124420"/>
            <a:ext cx="2120569" cy="461665"/>
          </a:xfrm>
          <a:prstGeom prst="rect">
            <a:avLst/>
          </a:prstGeom>
          <a:noFill/>
        </p:spPr>
        <p:txBody>
          <a:bodyPr wrap="square" rtlCol="0">
            <a:spAutoFit/>
          </a:bodyPr>
          <a:lstStyle/>
          <a:p>
            <a:r>
              <a:rPr lang="en-US" sz="2400" dirty="0">
                <a:solidFill>
                  <a:srgbClr val="F7071F"/>
                </a:solidFill>
              </a:rPr>
              <a:t>4</a:t>
            </a:r>
            <a:r>
              <a:rPr lang="en-US" sz="2400" dirty="0" smtClean="0">
                <a:solidFill>
                  <a:srgbClr val="F7071F"/>
                </a:solidFill>
              </a:rPr>
              <a:t>. progress bar</a:t>
            </a:r>
          </a:p>
        </p:txBody>
      </p:sp>
      <p:cxnSp>
        <p:nvCxnSpPr>
          <p:cNvPr id="30" name="Straight Connector 29"/>
          <p:cNvCxnSpPr/>
          <p:nvPr/>
        </p:nvCxnSpPr>
        <p:spPr>
          <a:xfrm flipH="1" flipV="1">
            <a:off x="4793059" y="1529199"/>
            <a:ext cx="2003981" cy="441841"/>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681137" y="3247651"/>
            <a:ext cx="1718708" cy="461665"/>
          </a:xfrm>
          <a:prstGeom prst="rect">
            <a:avLst/>
          </a:prstGeom>
          <a:noFill/>
        </p:spPr>
        <p:txBody>
          <a:bodyPr wrap="square" rtlCol="0">
            <a:spAutoFit/>
          </a:bodyPr>
          <a:lstStyle/>
          <a:p>
            <a:r>
              <a:rPr lang="en-US" sz="2400" dirty="0">
                <a:solidFill>
                  <a:srgbClr val="F7071F"/>
                </a:solidFill>
              </a:rPr>
              <a:t>3</a:t>
            </a:r>
            <a:r>
              <a:rPr lang="en-US" sz="2400" dirty="0" smtClean="0">
                <a:solidFill>
                  <a:srgbClr val="F7071F"/>
                </a:solidFill>
              </a:rPr>
              <a:t>. cursor</a:t>
            </a:r>
          </a:p>
        </p:txBody>
      </p:sp>
      <p:pic>
        <p:nvPicPr>
          <p:cNvPr id="5" name="Picture 4"/>
          <p:cNvPicPr>
            <a:picLocks noChangeAspect="1"/>
          </p:cNvPicPr>
          <p:nvPr/>
        </p:nvPicPr>
        <p:blipFill>
          <a:blip r:embed="rId5"/>
          <a:stretch>
            <a:fillRect/>
          </a:stretch>
        </p:blipFill>
        <p:spPr>
          <a:xfrm>
            <a:off x="2417248" y="2728107"/>
            <a:ext cx="635000" cy="635000"/>
          </a:xfrm>
          <a:prstGeom prst="rect">
            <a:avLst/>
          </a:prstGeom>
        </p:spPr>
      </p:pic>
      <p:cxnSp>
        <p:nvCxnSpPr>
          <p:cNvPr id="18" name="Straight Connector 17"/>
          <p:cNvCxnSpPr/>
          <p:nvPr/>
        </p:nvCxnSpPr>
        <p:spPr>
          <a:xfrm>
            <a:off x="2877395" y="3058496"/>
            <a:ext cx="333500" cy="315107"/>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9" name="Round Diagonal Corner Rectangle 18"/>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sp>
        <p:nvSpPr>
          <p:cNvPr id="20" name="TextBox 19"/>
          <p:cNvSpPr txBox="1"/>
          <p:nvPr/>
        </p:nvSpPr>
        <p:spPr>
          <a:xfrm>
            <a:off x="3392851" y="-64416"/>
            <a:ext cx="4485060" cy="830997"/>
          </a:xfrm>
          <a:prstGeom prst="rect">
            <a:avLst/>
          </a:prstGeom>
          <a:noFill/>
        </p:spPr>
        <p:txBody>
          <a:bodyPr wrap="square" rtlCol="0">
            <a:spAutoFit/>
          </a:bodyPr>
          <a:lstStyle/>
          <a:p>
            <a:r>
              <a:rPr lang="en-US" sz="4800" dirty="0" smtClean="0">
                <a:solidFill>
                  <a:srgbClr val="F7071F"/>
                </a:solidFill>
                <a:latin typeface="Trebuchet MS"/>
                <a:cs typeface="Trebuchet MS"/>
              </a:rPr>
              <a:t>Busy Indicators</a:t>
            </a:r>
          </a:p>
        </p:txBody>
      </p:sp>
      <p:pic>
        <p:nvPicPr>
          <p:cNvPr id="6" name="Picture 5"/>
          <p:cNvPicPr>
            <a:picLocks noChangeAspect="1"/>
          </p:cNvPicPr>
          <p:nvPr/>
        </p:nvPicPr>
        <p:blipFill>
          <a:blip r:embed="rId6"/>
          <a:stretch>
            <a:fillRect/>
          </a:stretch>
        </p:blipFill>
        <p:spPr>
          <a:xfrm>
            <a:off x="6712870" y="2250837"/>
            <a:ext cx="2295241" cy="4080428"/>
          </a:xfrm>
          <a:prstGeom prst="rect">
            <a:avLst/>
          </a:prstGeom>
          <a:effectLst>
            <a:glow rad="114300">
              <a:schemeClr val="bg1">
                <a:alpha val="40000"/>
              </a:schemeClr>
            </a:glow>
          </a:effectLst>
        </p:spPr>
      </p:pic>
      <p:cxnSp>
        <p:nvCxnSpPr>
          <p:cNvPr id="28" name="Straight Connector 27"/>
          <p:cNvCxnSpPr/>
          <p:nvPr/>
        </p:nvCxnSpPr>
        <p:spPr>
          <a:xfrm flipH="1" flipV="1">
            <a:off x="4815840" y="1534160"/>
            <a:ext cx="3373122" cy="1026162"/>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5090161" y="2131786"/>
            <a:ext cx="1078410" cy="2074454"/>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5092339" y="2748643"/>
            <a:ext cx="3407590" cy="1439455"/>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0903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P spid="23" grpId="0"/>
      <p:bldP spid="26"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Content Placeholder 2"/>
          <p:cNvSpPr txBox="1">
            <a:spLocks/>
          </p:cNvSpPr>
          <p:nvPr/>
        </p:nvSpPr>
        <p:spPr>
          <a:xfrm>
            <a:off x="1066800"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smtClean="0">
                <a:solidFill>
                  <a:srgbClr val="009D01"/>
                </a:solidFill>
              </a:rPr>
              <a:t>T = Tab icon</a:t>
            </a:r>
          </a:p>
          <a:p>
            <a:pPr marL="0" indent="0">
              <a:spcBef>
                <a:spcPts val="0"/>
              </a:spcBef>
              <a:buFont typeface="Arial" pitchFamily="34" charset="0"/>
              <a:buNone/>
            </a:pPr>
            <a:r>
              <a:rPr lang="en-US" sz="2000" dirty="0" smtClean="0">
                <a:solidFill>
                  <a:srgbClr val="009D01"/>
                </a:solidFill>
              </a:rPr>
              <a:t>S = Status bar</a:t>
            </a:r>
          </a:p>
        </p:txBody>
      </p:sp>
      <p:sp>
        <p:nvSpPr>
          <p:cNvPr id="6" name="Content Placeholder 2"/>
          <p:cNvSpPr txBox="1">
            <a:spLocks/>
          </p:cNvSpPr>
          <p:nvPr/>
        </p:nvSpPr>
        <p:spPr>
          <a:xfrm>
            <a:off x="5586657"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a:solidFill>
                  <a:srgbClr val="009D01"/>
                </a:solidFill>
              </a:rPr>
              <a:t>R</a:t>
            </a:r>
            <a:r>
              <a:rPr lang="en-US" sz="2000" dirty="0" smtClean="0">
                <a:solidFill>
                  <a:srgbClr val="009D01"/>
                </a:solidFill>
              </a:rPr>
              <a:t> = Reload icon</a:t>
            </a:r>
          </a:p>
          <a:p>
            <a:pPr marL="0" indent="0">
              <a:spcBef>
                <a:spcPts val="0"/>
              </a:spcBef>
              <a:buFont typeface="Arial" pitchFamily="34" charset="0"/>
              <a:buNone/>
            </a:pPr>
            <a:r>
              <a:rPr lang="en-US" sz="2000" dirty="0">
                <a:solidFill>
                  <a:srgbClr val="009D01"/>
                </a:solidFill>
              </a:rPr>
              <a:t>N</a:t>
            </a:r>
            <a:r>
              <a:rPr lang="en-US" sz="2000" dirty="0" smtClean="0">
                <a:solidFill>
                  <a:srgbClr val="009D01"/>
                </a:solidFill>
              </a:rPr>
              <a:t> = Network spinner</a:t>
            </a:r>
          </a:p>
        </p:txBody>
      </p:sp>
      <p:sp>
        <p:nvSpPr>
          <p:cNvPr id="7" name="Content Placeholder 2"/>
          <p:cNvSpPr txBox="1">
            <a:spLocks/>
          </p:cNvSpPr>
          <p:nvPr/>
        </p:nvSpPr>
        <p:spPr>
          <a:xfrm>
            <a:off x="3326729"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smtClean="0">
                <a:solidFill>
                  <a:srgbClr val="009D01"/>
                </a:solidFill>
              </a:rPr>
              <a:t>C = Cursor</a:t>
            </a:r>
          </a:p>
          <a:p>
            <a:pPr marL="0" indent="0">
              <a:spcBef>
                <a:spcPts val="0"/>
              </a:spcBef>
              <a:buFont typeface="Arial" pitchFamily="34" charset="0"/>
              <a:buNone/>
            </a:pPr>
            <a:r>
              <a:rPr lang="en-US" sz="2000" dirty="0" smtClean="0">
                <a:solidFill>
                  <a:srgbClr val="009D01"/>
                </a:solidFill>
              </a:rPr>
              <a:t>P = Progress bar</a:t>
            </a:r>
          </a:p>
        </p:txBody>
      </p:sp>
    </p:spTree>
    <p:extLst>
      <p:ext uri="{BB962C8B-B14F-4D97-AF65-F5344CB8AC3E}">
        <p14:creationId xmlns:p14="http://schemas.microsoft.com/office/powerpoint/2010/main" val="1195077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Freeform 4"/>
          <p:cNvSpPr/>
          <p:nvPr/>
        </p:nvSpPr>
        <p:spPr>
          <a:xfrm rot="16200000" flipV="1">
            <a:off x="1219426" y="2476967"/>
            <a:ext cx="3589396"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0" name="Content Placeholder 2"/>
          <p:cNvSpPr txBox="1">
            <a:spLocks/>
          </p:cNvSpPr>
          <p:nvPr/>
        </p:nvSpPr>
        <p:spPr>
          <a:xfrm>
            <a:off x="252657" y="5809414"/>
            <a:ext cx="875243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solidFill>
                  <a:srgbClr val="00B0F0"/>
                </a:solidFill>
              </a:rPr>
              <a:t>inconsistent across browsers</a:t>
            </a:r>
            <a:endParaRPr lang="en-US" sz="4000" dirty="0">
              <a:solidFill>
                <a:srgbClr val="00B0F0"/>
              </a:solidFill>
            </a:endParaRPr>
          </a:p>
        </p:txBody>
      </p:sp>
      <p:sp>
        <p:nvSpPr>
          <p:cNvPr id="11" name="Freeform 10"/>
          <p:cNvSpPr/>
          <p:nvPr/>
        </p:nvSpPr>
        <p:spPr>
          <a:xfrm rot="16200000" flipV="1">
            <a:off x="2677166" y="2476966"/>
            <a:ext cx="3589396"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2" name="Freeform 11"/>
          <p:cNvSpPr/>
          <p:nvPr/>
        </p:nvSpPr>
        <p:spPr>
          <a:xfrm rot="16200000" flipV="1">
            <a:off x="6084347" y="2435577"/>
            <a:ext cx="3589396" cy="429157"/>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Tree>
    <p:extLst>
      <p:ext uri="{BB962C8B-B14F-4D97-AF65-F5344CB8AC3E}">
        <p14:creationId xmlns:p14="http://schemas.microsoft.com/office/powerpoint/2010/main" val="34587579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Freeform 4"/>
          <p:cNvSpPr/>
          <p:nvPr/>
        </p:nvSpPr>
        <p:spPr>
          <a:xfrm rot="10800000" flipV="1">
            <a:off x="2982796"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0" name="Content Placeholder 2"/>
          <p:cNvSpPr txBox="1">
            <a:spLocks/>
          </p:cNvSpPr>
          <p:nvPr/>
        </p:nvSpPr>
        <p:spPr>
          <a:xfrm>
            <a:off x="252657" y="5809414"/>
            <a:ext cx="875243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solidFill>
                  <a:srgbClr val="00B0F0"/>
                </a:solidFill>
              </a:rPr>
              <a:t>cursor is only triggered on Windows</a:t>
            </a:r>
            <a:endParaRPr lang="en-US" sz="4000" dirty="0">
              <a:solidFill>
                <a:srgbClr val="00B0F0"/>
              </a:solidFill>
            </a:endParaRPr>
          </a:p>
        </p:txBody>
      </p:sp>
      <p:sp>
        <p:nvSpPr>
          <p:cNvPr id="8" name="Freeform 7"/>
          <p:cNvSpPr/>
          <p:nvPr/>
        </p:nvSpPr>
        <p:spPr>
          <a:xfrm rot="10800000" flipV="1">
            <a:off x="6174738" y="1253632"/>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9" name="Freeform 8"/>
          <p:cNvSpPr/>
          <p:nvPr/>
        </p:nvSpPr>
        <p:spPr>
          <a:xfrm rot="10800000" flipV="1">
            <a:off x="4430799"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1" name="Freeform 10"/>
          <p:cNvSpPr/>
          <p:nvPr/>
        </p:nvSpPr>
        <p:spPr>
          <a:xfrm rot="10800000" flipV="1">
            <a:off x="7876400"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2" name="Freeform 11"/>
          <p:cNvSpPr/>
          <p:nvPr/>
        </p:nvSpPr>
        <p:spPr>
          <a:xfrm rot="10800000" flipV="1">
            <a:off x="2982797"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3" name="Freeform 12"/>
          <p:cNvSpPr/>
          <p:nvPr/>
        </p:nvSpPr>
        <p:spPr>
          <a:xfrm rot="10800000" flipV="1">
            <a:off x="4430799"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4" name="Freeform 13"/>
          <p:cNvSpPr/>
          <p:nvPr/>
        </p:nvSpPr>
        <p:spPr>
          <a:xfrm rot="10800000" flipV="1">
            <a:off x="7876400"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5" name="Freeform 14"/>
          <p:cNvSpPr/>
          <p:nvPr/>
        </p:nvSpPr>
        <p:spPr>
          <a:xfrm rot="10800000" flipV="1">
            <a:off x="6174738"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6" name="Freeform 15"/>
          <p:cNvSpPr/>
          <p:nvPr/>
        </p:nvSpPr>
        <p:spPr>
          <a:xfrm rot="10800000" flipV="1">
            <a:off x="6174739"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7" name="Freeform 16"/>
          <p:cNvSpPr/>
          <p:nvPr/>
        </p:nvSpPr>
        <p:spPr>
          <a:xfrm rot="10800000" flipV="1">
            <a:off x="4430800"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8" name="Freeform 17"/>
          <p:cNvSpPr/>
          <p:nvPr/>
        </p:nvSpPr>
        <p:spPr>
          <a:xfrm rot="10800000" flipV="1">
            <a:off x="2982797"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9" name="Freeform 18"/>
          <p:cNvSpPr/>
          <p:nvPr/>
        </p:nvSpPr>
        <p:spPr>
          <a:xfrm rot="10800000" flipV="1">
            <a:off x="1353463" y="1248429"/>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20" name="Freeform 19"/>
          <p:cNvSpPr/>
          <p:nvPr/>
        </p:nvSpPr>
        <p:spPr>
          <a:xfrm rot="10800000" flipV="1">
            <a:off x="1023807" y="3950271"/>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21" name="Freeform 20"/>
          <p:cNvSpPr/>
          <p:nvPr/>
        </p:nvSpPr>
        <p:spPr>
          <a:xfrm rot="10800000" flipV="1">
            <a:off x="1204018" y="3175602"/>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Tree>
    <p:extLst>
      <p:ext uri="{BB962C8B-B14F-4D97-AF65-F5344CB8AC3E}">
        <p14:creationId xmlns:p14="http://schemas.microsoft.com/office/powerpoint/2010/main" val="2707273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457200"/>
            <a:ext cx="2438400" cy="3657600"/>
          </a:xfrm>
          <a:prstGeom prst="rect">
            <a:avLst/>
          </a:prstGeom>
        </p:spPr>
      </p:pic>
      <p:pic>
        <p:nvPicPr>
          <p:cNvPr id="4" name="Picture 3"/>
          <p:cNvPicPr>
            <a:picLocks noChangeAspect="1"/>
          </p:cNvPicPr>
          <p:nvPr/>
        </p:nvPicPr>
        <p:blipFill>
          <a:blip r:embed="rId4"/>
          <a:stretch>
            <a:fillRect/>
          </a:stretch>
        </p:blipFill>
        <p:spPr>
          <a:xfrm>
            <a:off x="3360395" y="1600200"/>
            <a:ext cx="2438400" cy="3657600"/>
          </a:xfrm>
          <a:prstGeom prst="rect">
            <a:avLst/>
          </a:prstGeom>
        </p:spPr>
      </p:pic>
      <p:sp>
        <p:nvSpPr>
          <p:cNvPr id="6" name="Content Placeholder 2"/>
          <p:cNvSpPr txBox="1">
            <a:spLocks/>
          </p:cNvSpPr>
          <p:nvPr/>
        </p:nvSpPr>
        <p:spPr>
          <a:xfrm>
            <a:off x="304800" y="4114800"/>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Google Plus</a:t>
            </a:r>
          </a:p>
        </p:txBody>
      </p:sp>
      <p:sp>
        <p:nvSpPr>
          <p:cNvPr id="7" name="Content Placeholder 2"/>
          <p:cNvSpPr txBox="1">
            <a:spLocks/>
          </p:cNvSpPr>
          <p:nvPr/>
        </p:nvSpPr>
        <p:spPr>
          <a:xfrm>
            <a:off x="3360395" y="5278277"/>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Facebook</a:t>
            </a:r>
          </a:p>
        </p:txBody>
      </p:sp>
      <p:sp>
        <p:nvSpPr>
          <p:cNvPr id="8" name="Content Placeholder 2"/>
          <p:cNvSpPr txBox="1">
            <a:spLocks/>
          </p:cNvSpPr>
          <p:nvPr/>
        </p:nvSpPr>
        <p:spPr>
          <a:xfrm>
            <a:off x="6400800" y="4038600"/>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Twitter</a:t>
            </a:r>
          </a:p>
        </p:txBody>
      </p:sp>
      <p:sp>
        <p:nvSpPr>
          <p:cNvPr id="9" name="Freeform 8"/>
          <p:cNvSpPr/>
          <p:nvPr/>
        </p:nvSpPr>
        <p:spPr>
          <a:xfrm rot="10800000" flipV="1">
            <a:off x="2388656" y="3768421"/>
            <a:ext cx="354543"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pic>
        <p:nvPicPr>
          <p:cNvPr id="12" name="Picture 11"/>
          <p:cNvPicPr>
            <a:picLocks noChangeAspect="1"/>
          </p:cNvPicPr>
          <p:nvPr/>
        </p:nvPicPr>
        <p:blipFill>
          <a:blip r:embed="rId5"/>
          <a:stretch>
            <a:fillRect/>
          </a:stretch>
        </p:blipFill>
        <p:spPr>
          <a:xfrm>
            <a:off x="6400800" y="364491"/>
            <a:ext cx="2438400" cy="3657600"/>
          </a:xfrm>
          <a:prstGeom prst="rect">
            <a:avLst/>
          </a:prstGeom>
        </p:spPr>
      </p:pic>
      <p:sp>
        <p:nvSpPr>
          <p:cNvPr id="10" name="Freeform 9"/>
          <p:cNvSpPr/>
          <p:nvPr/>
        </p:nvSpPr>
        <p:spPr>
          <a:xfrm rot="10800000" flipV="1">
            <a:off x="7186470" y="485013"/>
            <a:ext cx="768444" cy="24893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3" name="Freeform 12"/>
          <p:cNvSpPr/>
          <p:nvPr/>
        </p:nvSpPr>
        <p:spPr>
          <a:xfrm rot="10800000" flipV="1">
            <a:off x="4654687" y="4911421"/>
            <a:ext cx="354543"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4" name="Content Placeholder 2"/>
          <p:cNvSpPr txBox="1">
            <a:spLocks/>
          </p:cNvSpPr>
          <p:nvPr/>
        </p:nvSpPr>
        <p:spPr>
          <a:xfrm>
            <a:off x="-228600" y="5997714"/>
            <a:ext cx="26670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600"/>
              </a:spcAft>
              <a:buFont typeface="Arial" pitchFamily="34" charset="0"/>
              <a:buNone/>
            </a:pPr>
            <a:r>
              <a:rPr lang="en-US" sz="4000" dirty="0" err="1" smtClean="0">
                <a:solidFill>
                  <a:srgbClr val="00B0F0"/>
                </a:solidFill>
              </a:rPr>
              <a:t>WebView</a:t>
            </a:r>
            <a:r>
              <a:rPr lang="en-US" sz="4000" dirty="0" smtClean="0">
                <a:solidFill>
                  <a:srgbClr val="00B0F0"/>
                </a:solidFill>
              </a:rPr>
              <a:t>:</a:t>
            </a:r>
            <a:endParaRPr lang="en-US" sz="4000" dirty="0">
              <a:solidFill>
                <a:srgbClr val="00B0F0"/>
              </a:solidFill>
            </a:endParaRPr>
          </a:p>
        </p:txBody>
      </p:sp>
      <p:sp>
        <p:nvSpPr>
          <p:cNvPr id="15" name="Content Placeholder 2"/>
          <p:cNvSpPr txBox="1">
            <a:spLocks/>
          </p:cNvSpPr>
          <p:nvPr/>
        </p:nvSpPr>
        <p:spPr>
          <a:xfrm>
            <a:off x="2286000" y="5997714"/>
            <a:ext cx="6934199"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u="sng" dirty="0" smtClean="0">
                <a:solidFill>
                  <a:srgbClr val="00B0F0"/>
                </a:solidFill>
              </a:rPr>
              <a:t>non-standard</a:t>
            </a:r>
            <a:r>
              <a:rPr lang="en-US" sz="4000" dirty="0" smtClean="0">
                <a:solidFill>
                  <a:srgbClr val="00B0F0"/>
                </a:solidFill>
              </a:rPr>
              <a:t> busy indicators!</a:t>
            </a:r>
            <a:endParaRPr lang="en-US" sz="4000" dirty="0">
              <a:solidFill>
                <a:srgbClr val="00B0F0"/>
              </a:solidFill>
            </a:endParaRPr>
          </a:p>
        </p:txBody>
      </p:sp>
    </p:spTree>
    <p:extLst>
      <p:ext uri="{BB962C8B-B14F-4D97-AF65-F5344CB8AC3E}">
        <p14:creationId xmlns:p14="http://schemas.microsoft.com/office/powerpoint/2010/main" val="247016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305750" y="304800"/>
            <a:ext cx="2438400" cy="3657600"/>
          </a:xfrm>
          <a:prstGeom prst="rect">
            <a:avLst/>
          </a:prstGeom>
          <a:effectLst>
            <a:glow rad="63500">
              <a:schemeClr val="tx1">
                <a:lumMod val="50000"/>
                <a:alpha val="40000"/>
              </a:schemeClr>
            </a:glow>
          </a:effectLst>
        </p:spPr>
      </p:pic>
      <p:pic>
        <p:nvPicPr>
          <p:cNvPr id="6" name="Picture 5"/>
          <p:cNvPicPr>
            <a:picLocks noChangeAspect="1"/>
          </p:cNvPicPr>
          <p:nvPr/>
        </p:nvPicPr>
        <p:blipFill>
          <a:blip r:embed="rId3"/>
          <a:stretch>
            <a:fillRect/>
          </a:stretch>
        </p:blipFill>
        <p:spPr>
          <a:xfrm>
            <a:off x="185217" y="145614"/>
            <a:ext cx="3657600" cy="2438400"/>
          </a:xfrm>
          <a:prstGeom prst="rect">
            <a:avLst/>
          </a:prstGeom>
          <a:effectLst>
            <a:glow rad="63500">
              <a:schemeClr val="tx1">
                <a:lumMod val="50000"/>
                <a:alpha val="40000"/>
              </a:schemeClr>
            </a:glow>
          </a:effectLst>
        </p:spPr>
      </p:pic>
      <p:pic>
        <p:nvPicPr>
          <p:cNvPr id="8" name="Picture 7"/>
          <p:cNvPicPr>
            <a:picLocks noChangeAspect="1"/>
          </p:cNvPicPr>
          <p:nvPr/>
        </p:nvPicPr>
        <p:blipFill>
          <a:blip r:embed="rId4"/>
          <a:stretch>
            <a:fillRect/>
          </a:stretch>
        </p:blipFill>
        <p:spPr>
          <a:xfrm>
            <a:off x="354448" y="2028408"/>
            <a:ext cx="2438400" cy="3657600"/>
          </a:xfrm>
          <a:prstGeom prst="rect">
            <a:avLst/>
          </a:prstGeom>
          <a:effectLst>
            <a:glow rad="63500">
              <a:schemeClr val="tx1">
                <a:lumMod val="50000"/>
                <a:alpha val="40000"/>
              </a:schemeClr>
            </a:glow>
          </a:effectLst>
        </p:spPr>
      </p:pic>
      <p:pic>
        <p:nvPicPr>
          <p:cNvPr id="7" name="Picture 6"/>
          <p:cNvPicPr>
            <a:picLocks noChangeAspect="1"/>
          </p:cNvPicPr>
          <p:nvPr/>
        </p:nvPicPr>
        <p:blipFill>
          <a:blip r:embed="rId5"/>
          <a:stretch>
            <a:fillRect/>
          </a:stretch>
        </p:blipFill>
        <p:spPr>
          <a:xfrm>
            <a:off x="2372544" y="3429000"/>
            <a:ext cx="3657600" cy="2438400"/>
          </a:xfrm>
          <a:prstGeom prst="rect">
            <a:avLst/>
          </a:prstGeom>
          <a:effectLst>
            <a:glow rad="63500">
              <a:schemeClr val="tx1">
                <a:lumMod val="50000"/>
                <a:alpha val="40000"/>
              </a:schemeClr>
            </a:glow>
          </a:effectLst>
        </p:spPr>
      </p:pic>
      <p:pic>
        <p:nvPicPr>
          <p:cNvPr id="2" name="Picture 1"/>
          <p:cNvPicPr>
            <a:picLocks noChangeAspect="1"/>
          </p:cNvPicPr>
          <p:nvPr/>
        </p:nvPicPr>
        <p:blipFill>
          <a:blip r:embed="rId6"/>
          <a:stretch>
            <a:fillRect/>
          </a:stretch>
        </p:blipFill>
        <p:spPr>
          <a:xfrm>
            <a:off x="6457927" y="1524000"/>
            <a:ext cx="2438400" cy="3657600"/>
          </a:xfrm>
          <a:prstGeom prst="rect">
            <a:avLst/>
          </a:prstGeom>
          <a:effectLst>
            <a:glow rad="63500">
              <a:schemeClr val="tx1">
                <a:lumMod val="50000"/>
                <a:alpha val="40000"/>
              </a:schemeClr>
            </a:glow>
          </a:effectLst>
        </p:spPr>
      </p:pic>
      <p:sp>
        <p:nvSpPr>
          <p:cNvPr id="9" name="Content Placeholder 2"/>
          <p:cNvSpPr txBox="1">
            <a:spLocks/>
          </p:cNvSpPr>
          <p:nvPr/>
        </p:nvSpPr>
        <p:spPr>
          <a:xfrm>
            <a:off x="609600" y="5997714"/>
            <a:ext cx="32766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600"/>
              </a:spcAft>
              <a:buFont typeface="Arial" pitchFamily="34" charset="0"/>
              <a:buNone/>
            </a:pPr>
            <a:r>
              <a:rPr lang="en-US" sz="4000" b="1" dirty="0" smtClean="0">
                <a:solidFill>
                  <a:srgbClr val="00B0F0"/>
                </a:solidFill>
              </a:rPr>
              <a:t>Native Apps:</a:t>
            </a:r>
            <a:endParaRPr lang="en-US" sz="4000" b="1" dirty="0">
              <a:solidFill>
                <a:srgbClr val="00B0F0"/>
              </a:solidFill>
            </a:endParaRPr>
          </a:p>
        </p:txBody>
      </p:sp>
      <p:sp>
        <p:nvSpPr>
          <p:cNvPr id="10" name="Content Placeholder 2"/>
          <p:cNvSpPr txBox="1">
            <a:spLocks/>
          </p:cNvSpPr>
          <p:nvPr/>
        </p:nvSpPr>
        <p:spPr>
          <a:xfrm>
            <a:off x="3810001" y="5997714"/>
            <a:ext cx="4571999"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u="sng" dirty="0" smtClean="0">
                <a:solidFill>
                  <a:srgbClr val="00B0F0"/>
                </a:solidFill>
              </a:rPr>
              <a:t>no</a:t>
            </a:r>
            <a:r>
              <a:rPr lang="en-US" sz="4000" dirty="0" smtClean="0">
                <a:solidFill>
                  <a:srgbClr val="00B0F0"/>
                </a:solidFill>
              </a:rPr>
              <a:t> busy indicators!</a:t>
            </a:r>
            <a:endParaRPr lang="en-US" sz="4000" dirty="0">
              <a:solidFill>
                <a:srgbClr val="00B0F0"/>
              </a:solidFill>
            </a:endParaRPr>
          </a:p>
        </p:txBody>
      </p:sp>
    </p:spTree>
    <p:extLst>
      <p:ext uri="{BB962C8B-B14F-4D97-AF65-F5344CB8AC3E}">
        <p14:creationId xmlns:p14="http://schemas.microsoft.com/office/powerpoint/2010/main" val="1420961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44632"/>
          </a:xfrm>
          <a:prstGeom prst="rect">
            <a:avLst/>
          </a:prstGeom>
        </p:spPr>
      </p:pic>
      <p:sp>
        <p:nvSpPr>
          <p:cNvPr id="7" name="Up Arrow 6"/>
          <p:cNvSpPr/>
          <p:nvPr/>
        </p:nvSpPr>
        <p:spPr>
          <a:xfrm>
            <a:off x="8077200" y="685800"/>
            <a:ext cx="914400" cy="1600200"/>
          </a:xfrm>
          <a:prstGeom prst="upArrow">
            <a:avLst/>
          </a:prstGeom>
          <a:solidFill>
            <a:srgbClr val="C10516"/>
          </a:solidFill>
          <a:ln>
            <a:noFill/>
          </a:ln>
          <a:scene3d>
            <a:camera prst="orthographicFront">
              <a:rot lat="0" lon="0" rev="13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23787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737360"/>
            <a:ext cx="2600960" cy="3901440"/>
          </a:xfrm>
          <a:prstGeom prst="rect">
            <a:avLst/>
          </a:prstGeom>
        </p:spPr>
      </p:pic>
      <p:pic>
        <p:nvPicPr>
          <p:cNvPr id="3" name="Picture 2"/>
          <p:cNvPicPr>
            <a:picLocks noChangeAspect="1"/>
          </p:cNvPicPr>
          <p:nvPr/>
        </p:nvPicPr>
        <p:blipFill>
          <a:blip r:embed="rId4"/>
          <a:stretch>
            <a:fillRect/>
          </a:stretch>
        </p:blipFill>
        <p:spPr>
          <a:xfrm>
            <a:off x="3276600" y="1737360"/>
            <a:ext cx="2600960" cy="3901440"/>
          </a:xfrm>
          <a:prstGeom prst="rect">
            <a:avLst/>
          </a:prstGeom>
        </p:spPr>
      </p:pic>
      <p:pic>
        <p:nvPicPr>
          <p:cNvPr id="4" name="Picture 3"/>
          <p:cNvPicPr>
            <a:picLocks noChangeAspect="1"/>
          </p:cNvPicPr>
          <p:nvPr/>
        </p:nvPicPr>
        <p:blipFill>
          <a:blip r:embed="rId5"/>
          <a:stretch>
            <a:fillRect/>
          </a:stretch>
        </p:blipFill>
        <p:spPr>
          <a:xfrm>
            <a:off x="6324600" y="1737360"/>
            <a:ext cx="2600960" cy="3901440"/>
          </a:xfrm>
          <a:prstGeom prst="rect">
            <a:avLst/>
          </a:prstGeom>
        </p:spPr>
      </p:pic>
      <p:sp>
        <p:nvSpPr>
          <p:cNvPr id="7"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smtClean="0">
                <a:solidFill>
                  <a:srgbClr val="00B0F0"/>
                </a:solidFill>
              </a:rPr>
              <a:t>“natural” progress indicators</a:t>
            </a:r>
            <a:endParaRPr lang="en-US" sz="6000" dirty="0">
              <a:solidFill>
                <a:srgbClr val="00B0F0"/>
              </a:solidFill>
            </a:endParaRPr>
          </a:p>
        </p:txBody>
      </p:sp>
    </p:spTree>
    <p:extLst>
      <p:ext uri="{BB962C8B-B14F-4D97-AF65-F5344CB8AC3E}">
        <p14:creationId xmlns:p14="http://schemas.microsoft.com/office/powerpoint/2010/main" val="1862733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00B0F0"/>
                </a:solidFill>
              </a:rPr>
              <a:t>optimistic actions</a:t>
            </a:r>
            <a:endParaRPr lang="en-US" sz="6600" dirty="0">
              <a:solidFill>
                <a:srgbClr val="00B0F0"/>
              </a:solidFill>
            </a:endParaRPr>
          </a:p>
        </p:txBody>
      </p:sp>
      <p:sp>
        <p:nvSpPr>
          <p:cNvPr id="7" name="Content Placeholder 2"/>
          <p:cNvSpPr txBox="1">
            <a:spLocks/>
          </p:cNvSpPr>
          <p:nvPr/>
        </p:nvSpPr>
        <p:spPr>
          <a:xfrm>
            <a:off x="762000" y="3962400"/>
            <a:ext cx="7696200" cy="172354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3200" dirty="0" err="1" smtClean="0"/>
              <a:t>Instagram</a:t>
            </a:r>
            <a:r>
              <a:rPr lang="en-US" sz="3200" dirty="0" smtClean="0"/>
              <a:t>:</a:t>
            </a:r>
          </a:p>
          <a:p>
            <a:pPr marL="395288" indent="-277813">
              <a:spcBef>
                <a:spcPts val="0"/>
              </a:spcBef>
              <a:spcAft>
                <a:spcPts val="600"/>
              </a:spcAft>
            </a:pPr>
            <a:r>
              <a:rPr lang="en-US" sz="3200" dirty="0" smtClean="0"/>
              <a:t>“Like” button changes immediately</a:t>
            </a:r>
          </a:p>
          <a:p>
            <a:pPr marL="395288" indent="-277813">
              <a:spcBef>
                <a:spcPts val="0"/>
              </a:spcBef>
              <a:spcAft>
                <a:spcPts val="600"/>
              </a:spcAft>
            </a:pPr>
            <a:r>
              <a:rPr lang="en-US" sz="3200" dirty="0" smtClean="0"/>
              <a:t>server update happens in background </a:t>
            </a:r>
            <a:endParaRPr lang="en-US" sz="3200" dirty="0"/>
          </a:p>
        </p:txBody>
      </p:sp>
      <p:sp>
        <p:nvSpPr>
          <p:cNvPr id="8" name="Round Diagonal Corner Rectangle 7"/>
          <p:cNvSpPr/>
          <p:nvPr/>
        </p:nvSpPr>
        <p:spPr>
          <a:xfrm>
            <a:off x="6781800" y="6619637"/>
            <a:ext cx="2438400" cy="314563"/>
          </a:xfrm>
          <a:prstGeom prst="round2Diag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a:solidFill>
                  <a:schemeClr val="bg1">
                    <a:lumMod val="75000"/>
                    <a:lumOff val="25000"/>
                  </a:schemeClr>
                </a:solidFill>
              </a:rPr>
              <a:t>lukew.com</a:t>
            </a:r>
            <a:r>
              <a:rPr lang="en-US" sz="1400" dirty="0">
                <a:solidFill>
                  <a:schemeClr val="bg1">
                    <a:lumMod val="75000"/>
                    <a:lumOff val="25000"/>
                  </a:schemeClr>
                </a:solidFill>
              </a:rPr>
              <a:t>/</a:t>
            </a:r>
            <a:r>
              <a:rPr lang="en-US" sz="1400" dirty="0" err="1">
                <a:solidFill>
                  <a:schemeClr val="bg1">
                    <a:lumMod val="75000"/>
                    <a:lumOff val="25000"/>
                  </a:schemeClr>
                </a:solidFill>
              </a:rPr>
              <a:t>ff</a:t>
            </a:r>
            <a:r>
              <a:rPr lang="en-US" sz="1400" dirty="0">
                <a:solidFill>
                  <a:schemeClr val="bg1">
                    <a:lumMod val="75000"/>
                    <a:lumOff val="25000"/>
                  </a:schemeClr>
                </a:solidFill>
              </a:rPr>
              <a:t>/entry.asp?1759</a:t>
            </a:r>
          </a:p>
        </p:txBody>
      </p:sp>
      <p:pic>
        <p:nvPicPr>
          <p:cNvPr id="9" name="Picture 8"/>
          <p:cNvPicPr>
            <a:picLocks noChangeAspect="1"/>
          </p:cNvPicPr>
          <p:nvPr/>
        </p:nvPicPr>
        <p:blipFill>
          <a:blip r:embed="rId3"/>
          <a:stretch>
            <a:fillRect/>
          </a:stretch>
        </p:blipFill>
        <p:spPr>
          <a:xfrm>
            <a:off x="711200" y="1371600"/>
            <a:ext cx="3644900" cy="2425700"/>
          </a:xfrm>
          <a:prstGeom prst="rect">
            <a:avLst/>
          </a:prstGeom>
        </p:spPr>
      </p:pic>
      <p:pic>
        <p:nvPicPr>
          <p:cNvPr id="10" name="Picture 9"/>
          <p:cNvPicPr>
            <a:picLocks noChangeAspect="1"/>
          </p:cNvPicPr>
          <p:nvPr/>
        </p:nvPicPr>
        <p:blipFill>
          <a:blip r:embed="rId4"/>
          <a:stretch>
            <a:fillRect/>
          </a:stretch>
        </p:blipFill>
        <p:spPr>
          <a:xfrm>
            <a:off x="4826000" y="1371600"/>
            <a:ext cx="3632200" cy="2425700"/>
          </a:xfrm>
          <a:prstGeom prst="rect">
            <a:avLst/>
          </a:prstGeom>
        </p:spPr>
      </p:pic>
    </p:spTree>
    <p:extLst>
      <p:ext uri="{BB962C8B-B14F-4D97-AF65-F5344CB8AC3E}">
        <p14:creationId xmlns:p14="http://schemas.microsoft.com/office/powerpoint/2010/main" val="7194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00B0F0"/>
                </a:solidFill>
              </a:rPr>
              <a:t>skeleton screens</a:t>
            </a:r>
            <a:endParaRPr lang="en-US" sz="6600" dirty="0">
              <a:solidFill>
                <a:srgbClr val="00B0F0"/>
              </a:solidFill>
            </a:endParaRPr>
          </a:p>
        </p:txBody>
      </p:sp>
      <p:sp>
        <p:nvSpPr>
          <p:cNvPr id="7" name="Content Placeholder 2"/>
          <p:cNvSpPr txBox="1">
            <a:spLocks/>
          </p:cNvSpPr>
          <p:nvPr/>
        </p:nvSpPr>
        <p:spPr>
          <a:xfrm>
            <a:off x="228600" y="5739824"/>
            <a:ext cx="87630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t>blank page that is gradually filled</a:t>
            </a:r>
            <a:endParaRPr lang="en-US" sz="4000" dirty="0"/>
          </a:p>
        </p:txBody>
      </p:sp>
      <p:sp>
        <p:nvSpPr>
          <p:cNvPr id="8" name="Round Diagonal Corner Rectangle 7"/>
          <p:cNvSpPr/>
          <p:nvPr/>
        </p:nvSpPr>
        <p:spPr>
          <a:xfrm>
            <a:off x="6781800" y="6619637"/>
            <a:ext cx="2438400" cy="314563"/>
          </a:xfrm>
          <a:prstGeom prst="round2Diag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a:solidFill>
                  <a:schemeClr val="bg1">
                    <a:lumMod val="75000"/>
                    <a:lumOff val="25000"/>
                  </a:schemeClr>
                </a:solidFill>
              </a:rPr>
              <a:t>lukew.com</a:t>
            </a:r>
            <a:r>
              <a:rPr lang="en-US" sz="1400" dirty="0">
                <a:solidFill>
                  <a:schemeClr val="bg1">
                    <a:lumMod val="75000"/>
                    <a:lumOff val="25000"/>
                  </a:schemeClr>
                </a:solidFill>
              </a:rPr>
              <a:t>/</a:t>
            </a:r>
            <a:r>
              <a:rPr lang="en-US" sz="1400" dirty="0" err="1">
                <a:solidFill>
                  <a:schemeClr val="bg1">
                    <a:lumMod val="75000"/>
                    <a:lumOff val="25000"/>
                  </a:schemeClr>
                </a:solidFill>
              </a:rPr>
              <a:t>ff</a:t>
            </a:r>
            <a:r>
              <a:rPr lang="en-US" sz="1400" dirty="0">
                <a:solidFill>
                  <a:schemeClr val="bg1">
                    <a:lumMod val="75000"/>
                    <a:lumOff val="25000"/>
                  </a:schemeClr>
                </a:solidFill>
              </a:rPr>
              <a:t>/entry.asp</a:t>
            </a:r>
            <a:r>
              <a:rPr lang="en-US" sz="1400">
                <a:solidFill>
                  <a:schemeClr val="bg1">
                    <a:lumMod val="75000"/>
                    <a:lumOff val="25000"/>
                  </a:schemeClr>
                </a:solidFill>
              </a:rPr>
              <a:t>?</a:t>
            </a:r>
            <a:r>
              <a:rPr lang="en-US" sz="1400" smtClean="0">
                <a:solidFill>
                  <a:schemeClr val="bg1">
                    <a:lumMod val="75000"/>
                    <a:lumOff val="25000"/>
                  </a:schemeClr>
                </a:solidFill>
              </a:rPr>
              <a:t>1797</a:t>
            </a:r>
            <a:endParaRPr lang="en-US" sz="1400" dirty="0">
              <a:solidFill>
                <a:schemeClr val="bg1">
                  <a:lumMod val="75000"/>
                  <a:lumOff val="25000"/>
                </a:schemeClr>
              </a:solidFill>
            </a:endParaRPr>
          </a:p>
        </p:txBody>
      </p:sp>
      <p:pic>
        <p:nvPicPr>
          <p:cNvPr id="3" name="Picture 2"/>
          <p:cNvPicPr>
            <a:picLocks noChangeAspect="1"/>
          </p:cNvPicPr>
          <p:nvPr/>
        </p:nvPicPr>
        <p:blipFill>
          <a:blip r:embed="rId3"/>
          <a:stretch>
            <a:fillRect/>
          </a:stretch>
        </p:blipFill>
        <p:spPr>
          <a:xfrm>
            <a:off x="228600" y="1295400"/>
            <a:ext cx="2654300" cy="4140200"/>
          </a:xfrm>
          <a:prstGeom prst="rect">
            <a:avLst/>
          </a:prstGeom>
        </p:spPr>
      </p:pic>
      <p:pic>
        <p:nvPicPr>
          <p:cNvPr id="4" name="Picture 3"/>
          <p:cNvPicPr>
            <a:picLocks noChangeAspect="1"/>
          </p:cNvPicPr>
          <p:nvPr/>
        </p:nvPicPr>
        <p:blipFill>
          <a:blip r:embed="rId4"/>
          <a:stretch>
            <a:fillRect/>
          </a:stretch>
        </p:blipFill>
        <p:spPr>
          <a:xfrm>
            <a:off x="3238500" y="1295400"/>
            <a:ext cx="2654300" cy="4140200"/>
          </a:xfrm>
          <a:prstGeom prst="rect">
            <a:avLst/>
          </a:prstGeom>
        </p:spPr>
      </p:pic>
      <p:pic>
        <p:nvPicPr>
          <p:cNvPr id="5" name="Picture 4"/>
          <p:cNvPicPr>
            <a:picLocks noChangeAspect="1"/>
          </p:cNvPicPr>
          <p:nvPr/>
        </p:nvPicPr>
        <p:blipFill>
          <a:blip r:embed="rId5"/>
          <a:stretch>
            <a:fillRect/>
          </a:stretch>
        </p:blipFill>
        <p:spPr>
          <a:xfrm>
            <a:off x="6248400" y="1295400"/>
            <a:ext cx="2654300" cy="4140200"/>
          </a:xfrm>
          <a:prstGeom prst="rect">
            <a:avLst/>
          </a:prstGeom>
        </p:spPr>
      </p:pic>
    </p:spTree>
    <p:extLst>
      <p:ext uri="{BB962C8B-B14F-4D97-AF65-F5344CB8AC3E}">
        <p14:creationId xmlns:p14="http://schemas.microsoft.com/office/powerpoint/2010/main" val="1071869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972800" cy="6858000"/>
          </a:xfrm>
          <a:prstGeom prst="rect">
            <a:avLst/>
          </a:prstGeom>
        </p:spPr>
      </p:pic>
    </p:spTree>
    <p:extLst>
      <p:ext uri="{BB962C8B-B14F-4D97-AF65-F5344CB8AC3E}">
        <p14:creationId xmlns:p14="http://schemas.microsoft.com/office/powerpoint/2010/main" val="3583097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57200"/>
            <a:ext cx="9144000" cy="9144000"/>
          </a:xfrm>
          <a:prstGeom prst="rect">
            <a:avLst/>
          </a:prstGeom>
        </p:spPr>
      </p:pic>
    </p:spTree>
    <p:extLst>
      <p:ext uri="{BB962C8B-B14F-4D97-AF65-F5344CB8AC3E}">
        <p14:creationId xmlns:p14="http://schemas.microsoft.com/office/powerpoint/2010/main" val="202618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8800" y="-76200"/>
            <a:ext cx="12447200" cy="6934200"/>
          </a:xfrm>
          <a:prstGeom prst="rect">
            <a:avLst/>
          </a:prstGeom>
        </p:spPr>
      </p:pic>
      <p:sp>
        <p:nvSpPr>
          <p:cNvPr id="3" name="TextBox 2"/>
          <p:cNvSpPr txBox="1"/>
          <p:nvPr/>
        </p:nvSpPr>
        <p:spPr>
          <a:xfrm>
            <a:off x="152400" y="3886200"/>
            <a:ext cx="8839200" cy="2800767"/>
          </a:xfrm>
          <a:prstGeom prst="rect">
            <a:avLst/>
          </a:prstGeom>
          <a:noFill/>
        </p:spPr>
        <p:txBody>
          <a:bodyPr wrap="square" rtlCol="0">
            <a:spAutoFit/>
          </a:bodyPr>
          <a:lstStyle/>
          <a:p>
            <a:pPr algn="ctr"/>
            <a:r>
              <a:rPr lang="en-US" sz="8800" dirty="0" smtClean="0">
                <a:effectLst>
                  <a:glow rad="63500">
                    <a:schemeClr val="bg1">
                      <a:alpha val="50000"/>
                    </a:schemeClr>
                  </a:glow>
                </a:effectLst>
                <a:latin typeface="Arial Black"/>
                <a:cs typeface="Arial Black"/>
              </a:rPr>
              <a:t>“Perception</a:t>
            </a:r>
          </a:p>
          <a:p>
            <a:pPr algn="ctr"/>
            <a:r>
              <a:rPr lang="en-US" sz="8800" dirty="0" smtClean="0">
                <a:effectLst>
                  <a:glow rad="63500">
                    <a:schemeClr val="bg1">
                      <a:alpha val="50000"/>
                    </a:schemeClr>
                  </a:glow>
                </a:effectLst>
                <a:latin typeface="Arial Black"/>
                <a:cs typeface="Arial Black"/>
              </a:rPr>
              <a:t>Brokers!”</a:t>
            </a:r>
          </a:p>
        </p:txBody>
      </p:sp>
    </p:spTree>
    <p:extLst>
      <p:ext uri="{BB962C8B-B14F-4D97-AF65-F5344CB8AC3E}">
        <p14:creationId xmlns:p14="http://schemas.microsoft.com/office/powerpoint/2010/main" val="1222494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bwMode="auto">
          <a:xfrm>
            <a:off x="0" y="5200650"/>
            <a:ext cx="9144000" cy="872547"/>
          </a:xfrm>
          <a:prstGeom prst="rect">
            <a:avLst/>
          </a:prstGeom>
          <a:noFill/>
          <a:ln w="9525">
            <a:noFill/>
            <a:miter lim="800000"/>
            <a:headEnd/>
            <a:tailEnd/>
          </a:ln>
        </p:spPr>
        <p:txBody>
          <a:bodyPr>
            <a:spAutoFit/>
          </a:bodyPr>
          <a:lstStyle/>
          <a:p>
            <a:pPr marL="342900" indent="-342900" algn="r" eaLnBrk="1" hangingPunct="1">
              <a:lnSpc>
                <a:spcPct val="90000"/>
              </a:lnSpc>
              <a:spcBef>
                <a:spcPct val="30000"/>
              </a:spcBef>
              <a:defRPr/>
            </a:pPr>
            <a:r>
              <a:rPr lang="en-US" sz="3200" kern="0" baseline="0" dirty="0">
                <a:solidFill>
                  <a:srgbClr val="FFFFFF"/>
                </a:solidFill>
                <a:latin typeface="+mn-lt"/>
              </a:rPr>
              <a:t>Steve Souders</a:t>
            </a:r>
          </a:p>
          <a:p>
            <a:pPr marL="342900" indent="-342900" algn="r" eaLnBrk="1" hangingPunct="1">
              <a:lnSpc>
                <a:spcPct val="90000"/>
              </a:lnSpc>
              <a:spcBef>
                <a:spcPct val="30000"/>
              </a:spcBef>
              <a:defRPr/>
            </a:pPr>
            <a:r>
              <a:rPr lang="en-US" kern="0" baseline="0" dirty="0" smtClean="0">
                <a:solidFill>
                  <a:srgbClr val="FFFFFF"/>
                </a:solidFill>
                <a:latin typeface="+mn-lt"/>
              </a:rPr>
              <a:t>@</a:t>
            </a:r>
            <a:r>
              <a:rPr lang="en-US" kern="0" baseline="0" dirty="0" err="1" smtClean="0">
                <a:solidFill>
                  <a:srgbClr val="FFFFFF"/>
                </a:solidFill>
                <a:latin typeface="+mn-lt"/>
              </a:rPr>
              <a:t>souders</a:t>
            </a:r>
            <a:endParaRPr lang="en-AU" sz="2000" i="1" kern="0" baseline="0" dirty="0">
              <a:solidFill>
                <a:srgbClr val="FFFFFF"/>
              </a:solidFill>
              <a:latin typeface="+mn-lt"/>
            </a:endParaRPr>
          </a:p>
        </p:txBody>
      </p:sp>
      <p:sp>
        <p:nvSpPr>
          <p:cNvPr id="3" name="Rectangle 4"/>
          <p:cNvSpPr txBox="1">
            <a:spLocks noChangeArrowheads="1"/>
          </p:cNvSpPr>
          <p:nvPr/>
        </p:nvSpPr>
        <p:spPr bwMode="auto">
          <a:xfrm>
            <a:off x="0" y="6178739"/>
            <a:ext cx="9144000" cy="374461"/>
          </a:xfrm>
          <a:prstGeom prst="rect">
            <a:avLst/>
          </a:prstGeom>
          <a:noFill/>
          <a:ln w="9525">
            <a:noFill/>
            <a:miter lim="800000"/>
            <a:headEnd/>
            <a:tailEnd/>
          </a:ln>
        </p:spPr>
        <p:txBody>
          <a:bodyPr>
            <a:spAutoFit/>
          </a:bodyPr>
          <a:lstStyle/>
          <a:p>
            <a:pPr marL="342900" indent="-342900" algn="r" eaLnBrk="1" hangingPunct="1">
              <a:lnSpc>
                <a:spcPct val="90000"/>
              </a:lnSpc>
              <a:spcBef>
                <a:spcPct val="30000"/>
              </a:spcBef>
              <a:defRPr/>
            </a:pPr>
            <a:r>
              <a:rPr lang="en-AU" sz="2000" i="1" kern="0" baseline="0" dirty="0" err="1" smtClean="0">
                <a:solidFill>
                  <a:srgbClr val="FFFFFF"/>
                </a:solidFill>
                <a:latin typeface="+mn-lt"/>
              </a:rPr>
              <a:t>stevesouders.com</a:t>
            </a:r>
            <a:r>
              <a:rPr lang="en-AU" sz="2000" i="1" kern="0" baseline="0" dirty="0" smtClean="0">
                <a:solidFill>
                  <a:srgbClr val="FFFFFF"/>
                </a:solidFill>
                <a:latin typeface="+mn-lt"/>
              </a:rPr>
              <a:t>/docs</a:t>
            </a:r>
            <a:r>
              <a:rPr lang="en-AU" sz="2000" i="1" kern="0" baseline="0" dirty="0" smtClean="0">
                <a:solidFill>
                  <a:srgbClr val="FFFFFF"/>
                </a:solidFill>
                <a:latin typeface="+mn-lt"/>
              </a:rPr>
              <a:t>/</a:t>
            </a:r>
            <a:r>
              <a:rPr lang="en-AU" sz="2000" i="1" kern="0" dirty="0" smtClean="0">
                <a:solidFill>
                  <a:srgbClr val="FFFFFF"/>
                </a:solidFill>
              </a:rPr>
              <a:t>fronteersjam</a:t>
            </a:r>
            <a:r>
              <a:rPr lang="en-AU" sz="2000" i="1" kern="0" dirty="0" smtClean="0">
                <a:solidFill>
                  <a:srgbClr val="FFFFFF"/>
                </a:solidFill>
              </a:rPr>
              <a:t>-</a:t>
            </a:r>
            <a:r>
              <a:rPr lang="en-AU" sz="2000" i="1" kern="0" dirty="0" smtClean="0">
                <a:solidFill>
                  <a:srgbClr val="FFFFFF"/>
                </a:solidFill>
              </a:rPr>
              <a:t>speed-</a:t>
            </a:r>
            <a:r>
              <a:rPr lang="en-AU" sz="2000" i="1" kern="0" dirty="0" smtClean="0">
                <a:solidFill>
                  <a:srgbClr val="FFFFFF"/>
                </a:solidFill>
              </a:rPr>
              <a:t>20131009</a:t>
            </a:r>
            <a:r>
              <a:rPr lang="en-AU" sz="2000" i="1" kern="0" baseline="0" dirty="0" smtClean="0">
                <a:solidFill>
                  <a:srgbClr val="FFFFFF"/>
                </a:solidFill>
                <a:latin typeface="+mn-lt"/>
              </a:rPr>
              <a:t>.</a:t>
            </a:r>
            <a:r>
              <a:rPr lang="en-AU" sz="2000" i="1" kern="0" baseline="0" dirty="0" smtClean="0">
                <a:solidFill>
                  <a:srgbClr val="FFFFFF"/>
                </a:solidFill>
                <a:latin typeface="+mn-lt"/>
              </a:rPr>
              <a:t>pptx</a:t>
            </a:r>
            <a:endParaRPr lang="en-AU" sz="2000" i="1" kern="0" baseline="0" dirty="0">
              <a:solidFill>
                <a:srgbClr val="FFFFFF"/>
              </a:solidFill>
              <a:latin typeface="+mn-lt"/>
            </a:endParaRPr>
          </a:p>
        </p:txBody>
      </p:sp>
    </p:spTree>
    <p:extLst>
      <p:ext uri="{BB962C8B-B14F-4D97-AF65-F5344CB8AC3E}">
        <p14:creationId xmlns:p14="http://schemas.microsoft.com/office/powerpoint/2010/main" val="83256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0"/>
            <a:ext cx="10287000" cy="6861349"/>
          </a:xfrm>
          <a:prstGeom prst="rect">
            <a:avLst/>
          </a:prstGeom>
        </p:spPr>
      </p:pic>
      <p:sp>
        <p:nvSpPr>
          <p:cNvPr id="3" name="Round Diagonal Corner Rectangle 2"/>
          <p:cNvSpPr/>
          <p:nvPr/>
        </p:nvSpPr>
        <p:spPr>
          <a:xfrm>
            <a:off x="5410200" y="6619637"/>
            <a:ext cx="38100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/2004/02/27/</a:t>
            </a:r>
            <a:r>
              <a:rPr lang="en-US" sz="1400" dirty="0" err="1"/>
              <a:t>nyregion</a:t>
            </a:r>
            <a:r>
              <a:rPr lang="en-US" sz="1400" dirty="0"/>
              <a:t>/27BUTT.html</a:t>
            </a:r>
          </a:p>
        </p:txBody>
      </p:sp>
    </p:spTree>
    <p:extLst>
      <p:ext uri="{BB962C8B-B14F-4D97-AF65-F5344CB8AC3E}">
        <p14:creationId xmlns:p14="http://schemas.microsoft.com/office/powerpoint/2010/main" val="4012647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7200" dirty="0" smtClean="0">
                <a:effectLst>
                  <a:glow rad="63500">
                    <a:schemeClr val="bg1">
                      <a:alpha val="40000"/>
                    </a:schemeClr>
                  </a:glow>
                </a:effectLst>
                <a:latin typeface="Trebuchet MS"/>
                <a:cs typeface="Trebuchet MS"/>
              </a:rPr>
              <a:t>2,500 of 3,250 buttons deactivated</a:t>
            </a:r>
            <a:endParaRPr lang="en-US" sz="6600" i="1" dirty="0">
              <a:effectLst>
                <a:glow rad="63500">
                  <a:schemeClr val="bg1">
                    <a:alpha val="40000"/>
                  </a:schemeClr>
                </a:glow>
              </a:effectLst>
              <a:latin typeface="Trebuchet MS"/>
              <a:cs typeface="Trebuchet MS"/>
            </a:endParaRPr>
          </a:p>
        </p:txBody>
      </p:sp>
      <p:sp>
        <p:nvSpPr>
          <p:cNvPr id="3" name="Round Diagonal Corner Rectangle 2"/>
          <p:cNvSpPr/>
          <p:nvPr/>
        </p:nvSpPr>
        <p:spPr>
          <a:xfrm>
            <a:off x="5410200" y="6619637"/>
            <a:ext cx="38100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/2004/02/27/</a:t>
            </a:r>
            <a:r>
              <a:rPr lang="en-US" sz="1400" dirty="0" err="1"/>
              <a:t>nyregion</a:t>
            </a:r>
            <a:r>
              <a:rPr lang="en-US" sz="1400" dirty="0"/>
              <a:t>/27BUTT.html</a:t>
            </a:r>
          </a:p>
        </p:txBody>
      </p:sp>
    </p:spTree>
    <p:extLst>
      <p:ext uri="{BB962C8B-B14F-4D97-AF65-F5344CB8AC3E}">
        <p14:creationId xmlns:p14="http://schemas.microsoft.com/office/powerpoint/2010/main" val="609017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0576193" cy="6858000"/>
          </a:xfrm>
          <a:prstGeom prst="rect">
            <a:avLst/>
          </a:prstGeom>
        </p:spPr>
      </p:pic>
      <p:sp>
        <p:nvSpPr>
          <p:cNvPr id="4" name="TextBox 3"/>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6000" dirty="0">
                <a:effectLst>
                  <a:glow rad="63500">
                    <a:schemeClr val="bg1">
                      <a:alpha val="40000"/>
                    </a:schemeClr>
                  </a:glow>
                </a:effectLst>
                <a:latin typeface="Trebuchet MS"/>
                <a:cs typeface="Trebuchet MS"/>
              </a:rPr>
              <a:t>on every Underground train, the doors are operated by the </a:t>
            </a:r>
            <a:r>
              <a:rPr lang="en-US" sz="6000" dirty="0" smtClean="0">
                <a:effectLst>
                  <a:glow rad="63500">
                    <a:schemeClr val="bg1">
                      <a:alpha val="40000"/>
                    </a:schemeClr>
                  </a:glow>
                </a:effectLst>
                <a:latin typeface="Trebuchet MS"/>
                <a:cs typeface="Trebuchet MS"/>
              </a:rPr>
              <a:t>driver</a:t>
            </a:r>
            <a:endParaRPr lang="en-US" sz="5400" i="1" dirty="0">
              <a:effectLst>
                <a:glow rad="63500">
                  <a:schemeClr val="bg1">
                    <a:alpha val="40000"/>
                  </a:schemeClr>
                </a:glow>
              </a:effectLst>
              <a:latin typeface="Trebuchet MS"/>
              <a:cs typeface="Trebuchet MS"/>
            </a:endParaRPr>
          </a:p>
        </p:txBody>
      </p:sp>
      <p:sp>
        <p:nvSpPr>
          <p:cNvPr id="3" name="Round Diagonal Corner Rectangle 2"/>
          <p:cNvSpPr/>
          <p:nvPr/>
        </p:nvSpPr>
        <p:spPr>
          <a:xfrm>
            <a:off x="36576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londonist.com</a:t>
            </a:r>
            <a:r>
              <a:rPr lang="en-US" sz="1400" dirty="0"/>
              <a:t>/2013/04/why-are-there-buttons-on-tube-train-</a:t>
            </a:r>
            <a:r>
              <a:rPr lang="en-US" sz="1400" dirty="0" err="1"/>
              <a:t>doors.php</a:t>
            </a:r>
            <a:endParaRPr lang="en-US" sz="1400" dirty="0"/>
          </a:p>
        </p:txBody>
      </p:sp>
    </p:spTree>
    <p:extLst>
      <p:ext uri="{BB962C8B-B14F-4D97-AF65-F5344CB8AC3E}">
        <p14:creationId xmlns:p14="http://schemas.microsoft.com/office/powerpoint/2010/main" val="433484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00" y="0"/>
            <a:ext cx="9220200" cy="6888243"/>
          </a:xfrm>
          <a:prstGeom prst="rect">
            <a:avLst/>
          </a:prstGeom>
        </p:spPr>
      </p:pic>
    </p:spTree>
    <p:extLst>
      <p:ext uri="{BB962C8B-B14F-4D97-AF65-F5344CB8AC3E}">
        <p14:creationId xmlns:p14="http://schemas.microsoft.com/office/powerpoint/2010/main" val="1107580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784334"/>
            <a:ext cx="10210800" cy="7628758"/>
          </a:xfrm>
          <a:prstGeom prst="rect">
            <a:avLst/>
          </a:prstGeom>
        </p:spPr>
      </p:pic>
      <p:sp>
        <p:nvSpPr>
          <p:cNvPr id="4" name="TextBox 3"/>
          <p:cNvSpPr txBox="1"/>
          <p:nvPr/>
        </p:nvSpPr>
        <p:spPr>
          <a:xfrm>
            <a:off x="0" y="0"/>
            <a:ext cx="9144000" cy="6858000"/>
          </a:xfrm>
          <a:prstGeom prst="rect">
            <a:avLst/>
          </a:prstGeom>
          <a:solidFill>
            <a:schemeClr val="bg1">
              <a:alpha val="50000"/>
            </a:schemeClr>
          </a:solidFill>
        </p:spPr>
        <p:txBody>
          <a:bodyPr wrap="square" lIns="365760" rIns="365760" rtlCol="0" anchor="ctr">
            <a:noAutofit/>
          </a:bodyPr>
          <a:lstStyle/>
          <a:p>
            <a:pPr algn="ctr"/>
            <a:endParaRPr lang="en-US" sz="7200" dirty="0" smtClean="0">
              <a:effectLst>
                <a:glow rad="63500">
                  <a:schemeClr val="bg1">
                    <a:alpha val="40000"/>
                  </a:schemeClr>
                </a:glow>
              </a:effectLst>
              <a:latin typeface="Trebuchet MS"/>
              <a:cs typeface="Trebuchet MS"/>
            </a:endParaRPr>
          </a:p>
          <a:p>
            <a:pPr algn="ctr"/>
            <a:endParaRPr lang="en-US" sz="7200" dirty="0">
              <a:effectLst>
                <a:glow rad="63500">
                  <a:schemeClr val="bg1">
                    <a:alpha val="40000"/>
                  </a:schemeClr>
                </a:glow>
              </a:effectLst>
              <a:latin typeface="Trebuchet MS"/>
              <a:cs typeface="Trebuchet MS"/>
            </a:endParaRPr>
          </a:p>
          <a:p>
            <a:pPr algn="ctr"/>
            <a:r>
              <a:rPr lang="en-US" sz="7200" dirty="0" smtClean="0">
                <a:effectLst>
                  <a:glow rad="63500">
                    <a:schemeClr val="bg1">
                      <a:alpha val="40000"/>
                    </a:schemeClr>
                  </a:glow>
                </a:effectLst>
                <a:latin typeface="Trebuchet MS"/>
                <a:cs typeface="Trebuchet MS"/>
              </a:rPr>
              <a:t>half the horsepower of a Ford Fiesta</a:t>
            </a:r>
            <a:endParaRPr lang="en-US" sz="6600" i="1" dirty="0">
              <a:effectLst>
                <a:glow rad="63500">
                  <a:schemeClr val="bg1">
                    <a:alpha val="40000"/>
                  </a:schemeClr>
                </a:glow>
              </a:effectLst>
              <a:latin typeface="Trebuchet MS"/>
              <a:cs typeface="Trebuchet MS"/>
            </a:endParaRPr>
          </a:p>
        </p:txBody>
      </p:sp>
    </p:spTree>
    <p:extLst>
      <p:ext uri="{BB962C8B-B14F-4D97-AF65-F5344CB8AC3E}">
        <p14:creationId xmlns:p14="http://schemas.microsoft.com/office/powerpoint/2010/main" val="4188934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0"/>
            <a:ext cx="9590252" cy="6858000"/>
          </a:xfrm>
          <a:prstGeom prst="rect">
            <a:avLst/>
          </a:prstGeom>
        </p:spPr>
      </p:pic>
      <p:sp>
        <p:nvSpPr>
          <p:cNvPr id="2" name="Round Diagonal Corner Rectangle 1"/>
          <p:cNvSpPr/>
          <p:nvPr/>
        </p:nvSpPr>
        <p:spPr>
          <a:xfrm>
            <a:off x="33528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/2012/08/19/opinion/</a:t>
            </a:r>
            <a:r>
              <a:rPr lang="en-US" sz="1400" dirty="0" err="1"/>
              <a:t>sunday</a:t>
            </a:r>
            <a:r>
              <a:rPr lang="en-US" sz="1400" dirty="0"/>
              <a:t>/why-waiting-in-line-is-</a:t>
            </a:r>
            <a:r>
              <a:rPr lang="en-US" sz="1400" dirty="0" err="1"/>
              <a:t>torture.html</a:t>
            </a:r>
            <a:endParaRPr lang="en-US" sz="1400" dirty="0"/>
          </a:p>
        </p:txBody>
      </p:sp>
    </p:spTree>
    <p:extLst>
      <p:ext uri="{BB962C8B-B14F-4D97-AF65-F5344CB8AC3E}">
        <p14:creationId xmlns:p14="http://schemas.microsoft.com/office/powerpoint/2010/main" val="3172907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Souders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8596</TotalTime>
  <Words>2314</Words>
  <Application>Microsoft Macintosh PowerPoint</Application>
  <PresentationFormat>On-screen Show (4:3)</PresentationFormat>
  <Paragraphs>202</Paragraphs>
  <Slides>32</Slides>
  <Notes>27</Notes>
  <HiddenSlides>4</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SoudersBlack</vt:lpstr>
      <vt:lpstr>The Illusion of Speed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dc:creator>
  <cp:lastModifiedBy>Steve</cp:lastModifiedBy>
  <cp:revision>140</cp:revision>
  <dcterms:created xsi:type="dcterms:W3CDTF">2013-06-10T18:55:54Z</dcterms:created>
  <dcterms:modified xsi:type="dcterms:W3CDTF">2013-10-09T12:59:56Z</dcterms:modified>
</cp:coreProperties>
</file>