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8"/>
  </p:notesMasterIdLst>
  <p:handoutMasterIdLst>
    <p:handoutMasterId r:id="rId79"/>
  </p:handoutMasterIdLst>
  <p:sldIdLst>
    <p:sldId id="1745" r:id="rId2"/>
    <p:sldId id="1746" r:id="rId3"/>
    <p:sldId id="1747" r:id="rId4"/>
    <p:sldId id="1748" r:id="rId5"/>
    <p:sldId id="1749" r:id="rId6"/>
    <p:sldId id="1750" r:id="rId7"/>
    <p:sldId id="1751" r:id="rId8"/>
    <p:sldId id="1752" r:id="rId9"/>
    <p:sldId id="1753" r:id="rId10"/>
    <p:sldId id="1754" r:id="rId11"/>
    <p:sldId id="1755" r:id="rId12"/>
    <p:sldId id="1756" r:id="rId13"/>
    <p:sldId id="1757" r:id="rId14"/>
    <p:sldId id="1759" r:id="rId15"/>
    <p:sldId id="1760" r:id="rId16"/>
    <p:sldId id="1761" r:id="rId17"/>
    <p:sldId id="1762" r:id="rId18"/>
    <p:sldId id="1763" r:id="rId19"/>
    <p:sldId id="1764" r:id="rId20"/>
    <p:sldId id="1765" r:id="rId21"/>
    <p:sldId id="1766" r:id="rId22"/>
    <p:sldId id="1767" r:id="rId23"/>
    <p:sldId id="1768" r:id="rId24"/>
    <p:sldId id="1769" r:id="rId25"/>
    <p:sldId id="1770" r:id="rId26"/>
    <p:sldId id="1771" r:id="rId27"/>
    <p:sldId id="1772" r:id="rId28"/>
    <p:sldId id="1773" r:id="rId29"/>
    <p:sldId id="1774" r:id="rId30"/>
    <p:sldId id="1802" r:id="rId31"/>
    <p:sldId id="1803" r:id="rId32"/>
    <p:sldId id="1804" r:id="rId33"/>
    <p:sldId id="1805" r:id="rId34"/>
    <p:sldId id="1806" r:id="rId35"/>
    <p:sldId id="1807" r:id="rId36"/>
    <p:sldId id="1808" r:id="rId37"/>
    <p:sldId id="1775" r:id="rId38"/>
    <p:sldId id="1776" r:id="rId39"/>
    <p:sldId id="1739" r:id="rId40"/>
    <p:sldId id="1715" r:id="rId41"/>
    <p:sldId id="1718" r:id="rId42"/>
    <p:sldId id="1716" r:id="rId43"/>
    <p:sldId id="1783" r:id="rId44"/>
    <p:sldId id="1741" r:id="rId45"/>
    <p:sldId id="1719" r:id="rId46"/>
    <p:sldId id="1721" r:id="rId47"/>
    <p:sldId id="1795" r:id="rId48"/>
    <p:sldId id="1722" r:id="rId49"/>
    <p:sldId id="1796" r:id="rId50"/>
    <p:sldId id="1725" r:id="rId51"/>
    <p:sldId id="1726" r:id="rId52"/>
    <p:sldId id="1740" r:id="rId53"/>
    <p:sldId id="1720" r:id="rId54"/>
    <p:sldId id="1728" r:id="rId55"/>
    <p:sldId id="1729" r:id="rId56"/>
    <p:sldId id="1744" r:id="rId57"/>
    <p:sldId id="1731" r:id="rId58"/>
    <p:sldId id="1732" r:id="rId59"/>
    <p:sldId id="1733" r:id="rId60"/>
    <p:sldId id="1801" r:id="rId61"/>
    <p:sldId id="1800" r:id="rId62"/>
    <p:sldId id="1798" r:id="rId63"/>
    <p:sldId id="1734" r:id="rId64"/>
    <p:sldId id="1735" r:id="rId65"/>
    <p:sldId id="1736" r:id="rId66"/>
    <p:sldId id="1737" r:id="rId67"/>
    <p:sldId id="1742" r:id="rId68"/>
    <p:sldId id="1743" r:id="rId69"/>
    <p:sldId id="1793" r:id="rId70"/>
    <p:sldId id="1794" r:id="rId71"/>
    <p:sldId id="1779" r:id="rId72"/>
    <p:sldId id="1780" r:id="rId73"/>
    <p:sldId id="1785" r:id="rId74"/>
    <p:sldId id="1781" r:id="rId75"/>
    <p:sldId id="1777" r:id="rId76"/>
    <p:sldId id="1475" r:id="rId7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BE8"/>
    <a:srgbClr val="00FF00"/>
    <a:srgbClr val="DF0202"/>
    <a:srgbClr val="FF06E5"/>
    <a:srgbClr val="9AFC24"/>
    <a:srgbClr val="0A121B"/>
    <a:srgbClr val="9A3E2E"/>
    <a:srgbClr val="BD4C00"/>
    <a:srgbClr val="3E0C3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221" autoAdjust="0"/>
    <p:restoredTop sz="91739" autoAdjust="0"/>
  </p:normalViewPr>
  <p:slideViewPr>
    <p:cSldViewPr>
      <p:cViewPr varScale="1">
        <p:scale>
          <a:sx n="123" d="100"/>
          <a:sy n="123" d="100"/>
        </p:scale>
        <p:origin x="-94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interSettings" Target="printerSettings/printerSettings1.bin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notesMaster" Target="notesMasters/notesMaster1.xml"/><Relationship Id="rId79" Type="http://schemas.openxmlformats.org/officeDocument/2006/relationships/handoutMaster" Target="handoutMasters/handoutMaster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04C68DCE-AEC4-4AA4-8456-DD77D2D20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14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349BAE52-7F1B-40A6-B81A-B93567B49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04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jocelynaubert</a:t>
            </a:r>
            <a:r>
              <a:rPr lang="en-US" dirty="0" smtClean="0"/>
              <a:t>/3100384270/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httparchive.webpagetest.org</a:t>
            </a:r>
            <a:r>
              <a:rPr lang="en-US" dirty="0" smtClean="0"/>
              <a:t>/result/120401_8H_VTA3/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29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httparchive.webpagetest.org</a:t>
            </a:r>
            <a:r>
              <a:rPr lang="en-US" dirty="0" smtClean="0"/>
              <a:t>/result/120315_VQ_QCZP/</a:t>
            </a:r>
          </a:p>
          <a:p>
            <a:r>
              <a:rPr lang="en-US" dirty="0" smtClean="0"/>
              <a:t>fonts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24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httparchive.webpagetest.org</a:t>
            </a:r>
            <a:r>
              <a:rPr lang="en-US" dirty="0" smtClean="0"/>
              <a:t>/result/120515_0_35V/</a:t>
            </a:r>
          </a:p>
          <a:p>
            <a:r>
              <a:rPr lang="en-US" dirty="0" smtClean="0"/>
              <a:t>Their own CSS file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214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/photos/rusty-projector/225212919/</a:t>
            </a:r>
          </a:p>
          <a:p>
            <a:r>
              <a:rPr lang="en-US" dirty="0" smtClean="0"/>
              <a:t>Thanks for listening to my cautionary tale of dread and foreboding. </a:t>
            </a:r>
          </a:p>
          <a:p>
            <a:r>
              <a:rPr lang="en-US" dirty="0" smtClean="0"/>
              <a:t>But it’s not all doom and gloom.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7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is a brighter future where snippets</a:t>
            </a:r>
            <a:r>
              <a:rPr lang="en-US" baseline="0" dirty="0" smtClean="0"/>
              <a:t> aren’t a frontend SPOF.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/result/120530_HS_4BA/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89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/result/120530_7R_4BJ/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845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/result/120530_7R_4BJ/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84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/result/120530_8D_4BQ/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26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flickr.com</a:t>
            </a:r>
            <a:r>
              <a:rPr lang="en-US" sz="1200" baseline="0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/photos/</a:t>
            </a:r>
            <a:r>
              <a:rPr lang="en-US" sz="1200" baseline="0" dirty="0" err="1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wwarby</a:t>
            </a:r>
            <a:r>
              <a:rPr lang="en-US" sz="1200" baseline="0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/3296379139/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41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darwinbell</a:t>
            </a:r>
            <a:r>
              <a:rPr lang="en-US" dirty="0" smtClean="0"/>
              <a:t>/465459020/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035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flickr.com</a:t>
            </a:r>
            <a:r>
              <a:rPr lang="en-US" sz="1200" baseline="0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/photos/</a:t>
            </a:r>
            <a:r>
              <a:rPr lang="en-US" sz="1200" baseline="0" dirty="0" err="1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juditk</a:t>
            </a:r>
            <a:r>
              <a:rPr lang="en-US" sz="1200" baseline="0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/5024772809/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whether it’s 1 or 5 requests, frontend SPOF will still happen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76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baseline="0" dirty="0" err="1" smtClean="0">
                <a:solidFill>
                  <a:srgbClr val="FFFFFF"/>
                </a:solidFill>
                <a:latin typeface="Trebuchet MS" pitchFamily="34" charset="0"/>
              </a:rPr>
              <a:t>myklroventine</a:t>
            </a:r>
            <a:r>
              <a:rPr lang="en-US" sz="1200" baseline="0" dirty="0" smtClean="0">
                <a:solidFill>
                  <a:srgbClr val="FFFFFF"/>
                </a:solidFill>
                <a:latin typeface="Trebuchet MS" pitchFamily="34" charset="0"/>
              </a:rPr>
              <a:t>/4062102754/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F373C4-9B52-4FA3-9F15-FC0CBA210E11}" type="slidenum">
              <a:rPr lang="en-US" smtClean="0"/>
              <a:pPr/>
              <a:t>71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darwinbell</a:t>
            </a:r>
            <a:r>
              <a:rPr lang="en-US" dirty="0" smtClean="0"/>
              <a:t>/465459020/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035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9F39A1-D9F0-46A3-9EDD-55B55A265A84}" type="slidenum">
              <a:rPr lang="en-US" smtClean="0"/>
              <a:pPr/>
              <a:t>76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EEDD"/>
                </a:solidFill>
              </a:rPr>
              <a:t>"thank you" by </a:t>
            </a:r>
            <a:r>
              <a:rPr lang="en-US" dirty="0" err="1" smtClean="0">
                <a:solidFill>
                  <a:srgbClr val="FFEEDD"/>
                </a:solidFill>
              </a:rPr>
              <a:t>nj</a:t>
            </a:r>
            <a:r>
              <a:rPr lang="en-US" dirty="0" smtClean="0">
                <a:solidFill>
                  <a:srgbClr val="FFEEDD"/>
                </a:solidFill>
              </a:rPr>
              <a:t> dodge: </a:t>
            </a:r>
            <a:r>
              <a:rPr lang="en-US" i="1" dirty="0" smtClean="0">
                <a:solidFill>
                  <a:srgbClr val="FFEEDD"/>
                </a:solidFill>
              </a:rPr>
              <a:t>http://</a:t>
            </a:r>
            <a:r>
              <a:rPr lang="en-US" i="1" dirty="0" err="1" smtClean="0">
                <a:solidFill>
                  <a:srgbClr val="FFEEDD"/>
                </a:solidFill>
              </a:rPr>
              <a:t>flickr.com</a:t>
            </a:r>
            <a:r>
              <a:rPr lang="en-US" i="1" dirty="0" smtClean="0">
                <a:solidFill>
                  <a:srgbClr val="FFEEDD"/>
                </a:solidFill>
              </a:rPr>
              <a:t>/photos/</a:t>
            </a:r>
            <a:r>
              <a:rPr lang="en-US" i="1" dirty="0" err="1" smtClean="0">
                <a:solidFill>
                  <a:srgbClr val="FFEEDD"/>
                </a:solidFill>
              </a:rPr>
              <a:t>nj_dodge</a:t>
            </a:r>
            <a:r>
              <a:rPr lang="en-US" i="1" dirty="0" smtClean="0">
                <a:solidFill>
                  <a:srgbClr val="FFEEDD"/>
                </a:solidFill>
              </a:rPr>
              <a:t>/187190601/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I’m pretty sure this is the Verrazano-Narrows Bridge.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Single_point_of_failure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26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Widgets</a:t>
            </a:r>
          </a:p>
          <a:p>
            <a:r>
              <a:rPr lang="en-US" dirty="0" smtClean="0"/>
              <a:t>Ads</a:t>
            </a:r>
          </a:p>
          <a:p>
            <a:r>
              <a:rPr lang="en-US" dirty="0" smtClean="0"/>
              <a:t>Analytics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84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Later in</a:t>
            </a:r>
            <a:r>
              <a:rPr lang="en-US" baseline="0" dirty="0" smtClean="0"/>
              <a:t> the docs they talk about how the LATER resources are loaded async, but not this bootstrap script.</a:t>
            </a:r>
          </a:p>
          <a:p>
            <a:r>
              <a:rPr lang="en-US" baseline="0" dirty="0" smtClean="0"/>
              <a:t>All it takes is 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71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httparchive.webpagetest.org</a:t>
            </a:r>
            <a:r>
              <a:rPr lang="en-US" dirty="0" smtClean="0"/>
              <a:t>/result/120401_40_WFQG/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6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httparchive.webpagetest.org</a:t>
            </a:r>
            <a:r>
              <a:rPr lang="en-US" dirty="0" smtClean="0"/>
              <a:t>/result/120515_5_4S4C/</a:t>
            </a:r>
          </a:p>
          <a:p>
            <a:r>
              <a:rPr lang="en-US" dirty="0" err="1" smtClean="0"/>
              <a:t>plusone.js</a:t>
            </a:r>
            <a:r>
              <a:rPr lang="en-US" dirty="0" smtClean="0"/>
              <a:t> and </a:t>
            </a:r>
            <a:r>
              <a:rPr lang="en-US" dirty="0" err="1" smtClean="0"/>
              <a:t>all.js</a:t>
            </a:r>
            <a:r>
              <a:rPr lang="en-US" dirty="0" smtClean="0"/>
              <a:t> are synchronous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18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httparchive.webpagetest.org</a:t>
            </a:r>
            <a:r>
              <a:rPr lang="en-US" sz="1200" dirty="0" smtClean="0"/>
              <a:t>/result/120515_0_DNT/</a:t>
            </a:r>
          </a:p>
          <a:p>
            <a:r>
              <a:rPr lang="en-US" sz="1200" dirty="0" err="1" smtClean="0"/>
              <a:t>glamadapt_jsrv.act</a:t>
            </a:r>
            <a:r>
              <a:rPr lang="en-US" sz="1200" dirty="0" smtClean="0"/>
              <a:t> is inserted by </a:t>
            </a:r>
            <a:r>
              <a:rPr lang="en-US" sz="1200" dirty="0" err="1" smtClean="0"/>
              <a:t>wChannelModule.act</a:t>
            </a:r>
            <a:r>
              <a:rPr lang="en-US" sz="1200" dirty="0" smtClean="0"/>
              <a:t> using </a:t>
            </a:r>
            <a:r>
              <a:rPr lang="en-US" sz="1200" dirty="0" err="1" smtClean="0"/>
              <a:t>document.write</a:t>
            </a:r>
            <a:endParaRPr lang="en-US" sz="1200" dirty="0" smtClean="0"/>
          </a:p>
          <a:p>
            <a:r>
              <a:rPr lang="en-US" sz="1200" dirty="0" err="1" smtClean="0"/>
              <a:t>likecool</a:t>
            </a:r>
            <a:r>
              <a:rPr lang="en-US" sz="1200" dirty="0" smtClean="0"/>
              <a:t> is ranked 11K</a:t>
            </a:r>
          </a:p>
          <a:p>
            <a:r>
              <a:rPr lang="en-US" sz="1200" dirty="0" smtClean="0"/>
              <a:t>Glam Media is “the leader in curated social media content”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42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httparchive.webpagetest.org</a:t>
            </a:r>
            <a:r>
              <a:rPr lang="en-US" dirty="0" smtClean="0"/>
              <a:t>/result/120301_AP_P4W3/</a:t>
            </a:r>
          </a:p>
          <a:p>
            <a:r>
              <a:rPr lang="en-US" dirty="0" smtClean="0"/>
              <a:t>rank #19K</a:t>
            </a:r>
          </a:p>
          <a:p>
            <a:r>
              <a:rPr lang="en-US" dirty="0" err="1" smtClean="0"/>
              <a:t>all.js</a:t>
            </a:r>
            <a:r>
              <a:rPr lang="en-US" dirty="0" smtClean="0"/>
              <a:t>, </a:t>
            </a:r>
            <a:r>
              <a:rPr lang="en-US" dirty="0" err="1" smtClean="0"/>
              <a:t>widgets.js</a:t>
            </a:r>
            <a:r>
              <a:rPr lang="en-US" dirty="0" smtClean="0"/>
              <a:t>, </a:t>
            </a:r>
            <a:r>
              <a:rPr lang="en-US" dirty="0" err="1" smtClean="0"/>
              <a:t>eluminate.js</a:t>
            </a:r>
            <a:r>
              <a:rPr lang="en-US" dirty="0" smtClean="0"/>
              <a:t> all loaded sync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74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582738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16002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C1776-324C-456C-ACF1-838704B9C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38CAD-7F4E-4F35-8BF7-E07A6331A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0010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D6F67-4CDA-46FA-8602-D907AC827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2332B-44D0-43F0-A93E-C7844B514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42ADA-0A73-491C-B71D-3FF138C4E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09600" y="6243935"/>
            <a:ext cx="2667000" cy="461665"/>
          </a:xfrm>
        </p:spPr>
        <p:txBody>
          <a:bodyPr/>
          <a:lstStyle>
            <a:lvl1pPr>
              <a:buNone/>
              <a:defRPr sz="2400">
                <a:solidFill>
                  <a:srgbClr val="9AFC24"/>
                </a:solidFill>
              </a:defRPr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7210B-38CE-4AF8-97B4-B79C53C39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F7A38-D20D-4A16-89E6-C7FC2E2BB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98630-AAF1-432D-BCFB-B00766689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ADE26-BF05-4300-8752-3E3E0B9CF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81890-804B-4671-99AA-29C140810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4D506-5D8A-4496-8798-20D8E9144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64246-61BD-4D28-95FE-C91085604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DDF54-F37F-4626-BB61-CA279C253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001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0" y="6453188"/>
            <a:ext cx="449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6197728-805C-46F0-ABBC-DBA4C2C2E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6" r:id="rId1"/>
    <p:sldLayoutId id="2147485672" r:id="rId2"/>
    <p:sldLayoutId id="2147485673" r:id="rId3"/>
    <p:sldLayoutId id="2147485674" r:id="rId4"/>
    <p:sldLayoutId id="2147485675" r:id="rId5"/>
    <p:sldLayoutId id="2147485676" r:id="rId6"/>
    <p:sldLayoutId id="2147485677" r:id="rId7"/>
    <p:sldLayoutId id="2147485678" r:id="rId8"/>
    <p:sldLayoutId id="2147485679" r:id="rId9"/>
    <p:sldLayoutId id="2147485680" r:id="rId10"/>
    <p:sldLayoutId id="2147485681" r:id="rId11"/>
    <p:sldLayoutId id="2147485682" r:id="rId12"/>
    <p:sldLayoutId id="2147485683" r:id="rId13"/>
    <p:sldLayoutId id="2147485684" r:id="rId14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Font typeface="Arial" charset="0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oa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1" y="-76200"/>
            <a:ext cx="883919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8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Your script just killed my site</a:t>
            </a:r>
            <a:endParaRPr lang="en-US" sz="80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" y="6400799"/>
            <a:ext cx="8087685" cy="318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400"/>
              </a:spcBef>
              <a:defRPr/>
            </a:pPr>
            <a:r>
              <a:rPr lang="en-AU" sz="16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stevesouders.com</a:t>
            </a:r>
            <a:r>
              <a:rPr lang="en-AU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/docs/etsy-spof-20120619.pptx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613318"/>
            <a:ext cx="5943601" cy="24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400"/>
              </a:spcBef>
              <a:defRPr/>
            </a:pPr>
            <a:r>
              <a:rPr lang="en-US" sz="1100" b="1" baseline="0" dirty="0" smtClean="0">
                <a:solidFill>
                  <a:schemeClr val="bg1"/>
                </a:solidFill>
                <a:effectLst/>
                <a:latin typeface="+mn-lt"/>
              </a:rPr>
              <a:t>Disclaimer: </a:t>
            </a:r>
            <a:r>
              <a:rPr lang="en-US" sz="1100" baseline="0" dirty="0" smtClean="0">
                <a:solidFill>
                  <a:schemeClr val="bg1"/>
                </a:solidFill>
                <a:effectLst/>
                <a:latin typeface="+mn-lt"/>
              </a:rPr>
              <a:t>This content does not necessarily reflect the opinions of my employer.</a:t>
            </a:r>
          </a:p>
        </p:txBody>
      </p:sp>
    </p:spTree>
    <p:extLst>
      <p:ext uri="{BB962C8B-B14F-4D97-AF65-F5344CB8AC3E}">
        <p14:creationId xmlns:p14="http://schemas.microsoft.com/office/powerpoint/2010/main" val="17543856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371" y="-178361"/>
            <a:ext cx="9753600" cy="74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821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0371" y="-178361"/>
            <a:ext cx="9753600" cy="7429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14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069085" y="4060002"/>
            <a:ext cx="1584232" cy="221657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921829" y="4647605"/>
            <a:ext cx="790498" cy="221657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0" y="1610142"/>
            <a:ext cx="9144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6600" b="1" baseline="0" dirty="0" smtClean="0">
                <a:solidFill>
                  <a:srgbClr val="DF0202"/>
                </a:solidFill>
                <a:effectLst>
                  <a:glow rad="63500">
                    <a:schemeClr val="accent3">
                      <a:satMod val="175000"/>
                      <a:alpha val="60000"/>
                    </a:schemeClr>
                  </a:glow>
                </a:effectLst>
                <a:latin typeface="Helvetica"/>
                <a:cs typeface="Helvetica"/>
              </a:rPr>
              <a:t>entire BODY blocked from rendering</a:t>
            </a:r>
            <a:endParaRPr lang="en-US" sz="6600" b="1" baseline="0" dirty="0">
              <a:solidFill>
                <a:srgbClr val="DF0202"/>
              </a:solidFill>
              <a:effectLst>
                <a:glow rad="63500">
                  <a:schemeClr val="accent3">
                    <a:satMod val="175000"/>
                    <a:alpha val="60000"/>
                  </a:schemeClr>
                </a:glo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853041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289140"/>
          </a:xfrm>
          <a:prstGeom prst="rect">
            <a:avLst/>
          </a:prstGeom>
        </p:spPr>
      </p:pic>
      <p:sp>
        <p:nvSpPr>
          <p:cNvPr id="5" name="Round Single Corner Rectangle 4"/>
          <p:cNvSpPr/>
          <p:nvPr/>
        </p:nvSpPr>
        <p:spPr>
          <a:xfrm>
            <a:off x="0" y="6553200"/>
            <a:ext cx="92202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www.webpagetest.org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/result/120529_41_HWV/</a:t>
            </a:r>
          </a:p>
        </p:txBody>
      </p:sp>
      <p:sp>
        <p:nvSpPr>
          <p:cNvPr id="7" name="Up Arrow 6"/>
          <p:cNvSpPr/>
          <p:nvPr/>
        </p:nvSpPr>
        <p:spPr>
          <a:xfrm rot="10800000">
            <a:off x="6858000" y="3124200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  <p:sp>
        <p:nvSpPr>
          <p:cNvPr id="10" name="Up Arrow 9"/>
          <p:cNvSpPr/>
          <p:nvPr/>
        </p:nvSpPr>
        <p:spPr>
          <a:xfrm rot="10800000">
            <a:off x="4876800" y="5257800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08856" y="2235375"/>
            <a:ext cx="1166886" cy="456842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934927" y="1197845"/>
            <a:ext cx="1014839" cy="269012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0840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941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32" y="183827"/>
            <a:ext cx="9018668" cy="6517502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      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74936" y="228600"/>
            <a:ext cx="1797602" cy="6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baseline="0" dirty="0" err="1" smtClean="0">
                <a:solidFill>
                  <a:srgbClr val="00FF00"/>
                </a:solidFill>
                <a:latin typeface="Courier New"/>
                <a:cs typeface="Courier New"/>
              </a:rPr>
              <a:t>mysql</a:t>
            </a:r>
            <a:r>
              <a:rPr lang="en-US" b="1" baseline="0" dirty="0" smtClean="0">
                <a:solidFill>
                  <a:srgbClr val="00FF00"/>
                </a:solidFill>
                <a:latin typeface="Courier New"/>
                <a:cs typeface="Courier New"/>
              </a:rPr>
              <a:t>&gt;</a:t>
            </a:r>
            <a:endParaRPr lang="en-US" b="1" baseline="0" dirty="0">
              <a:solidFill>
                <a:srgbClr val="00FF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7964526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32" y="183827"/>
            <a:ext cx="9018668" cy="6517502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      select </a:t>
            </a:r>
            <a:r>
              <a:rPr lang="en-US" b="1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p.url</a:t>
            </a: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, </a:t>
            </a:r>
            <a:r>
              <a:rPr lang="en-US" b="1" dirty="0" err="1" smtClean="0">
                <a:solidFill>
                  <a:srgbClr val="00FF00"/>
                </a:solidFill>
                <a:latin typeface="Courier New"/>
                <a:cs typeface="Courier New"/>
              </a:rPr>
              <a:t>wptid</a:t>
            </a: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74936" y="228600"/>
            <a:ext cx="1797602" cy="6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aseline="0" dirty="0" err="1" smtClean="0">
                <a:solidFill>
                  <a:srgbClr val="00FF00"/>
                </a:solidFill>
                <a:latin typeface="Courier New"/>
                <a:cs typeface="Courier New"/>
              </a:rPr>
              <a:t>mysql</a:t>
            </a:r>
            <a:r>
              <a:rPr lang="en-US" baseline="0" dirty="0" smtClean="0">
                <a:solidFill>
                  <a:srgbClr val="00FF00"/>
                </a:solidFill>
                <a:latin typeface="Courier New"/>
                <a:cs typeface="Courier New"/>
              </a:rPr>
              <a:t>&gt;</a:t>
            </a:r>
            <a:endParaRPr lang="en-US" baseline="0" dirty="0">
              <a:solidFill>
                <a:srgbClr val="00FF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2484485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32" y="183827"/>
            <a:ext cx="9018668" cy="6517502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      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select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p.url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,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wptid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from pages as p, requests as r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b="1" dirty="0">
              <a:solidFill>
                <a:srgbClr val="00FF00"/>
              </a:solidFill>
              <a:latin typeface="Courier New"/>
              <a:cs typeface="Courier New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74936" y="228600"/>
            <a:ext cx="1797602" cy="6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aseline="0" dirty="0" err="1" smtClean="0">
                <a:solidFill>
                  <a:srgbClr val="00FF00"/>
                </a:solidFill>
                <a:latin typeface="Courier New"/>
                <a:cs typeface="Courier New"/>
              </a:rPr>
              <a:t>mysql</a:t>
            </a:r>
            <a:r>
              <a:rPr lang="en-US" baseline="0" dirty="0" smtClean="0">
                <a:solidFill>
                  <a:srgbClr val="00FF00"/>
                </a:solidFill>
                <a:latin typeface="Courier New"/>
                <a:cs typeface="Courier New"/>
              </a:rPr>
              <a:t>&gt;</a:t>
            </a:r>
            <a:endParaRPr lang="en-US" baseline="0" dirty="0">
              <a:solidFill>
                <a:srgbClr val="00FF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300241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32" y="183827"/>
            <a:ext cx="9018668" cy="6517502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      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select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p.url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,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wptid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from pages as p, requests as r</a:t>
            </a: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where </a:t>
            </a:r>
            <a:r>
              <a:rPr lang="en-US" b="1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 &gt;= 844954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 &lt;= 1564447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 = </a:t>
            </a:r>
            <a:r>
              <a:rPr lang="en-US" b="1" dirty="0" err="1" smtClean="0">
                <a:solidFill>
                  <a:srgbClr val="00FF00"/>
                </a:solidFill>
                <a:latin typeface="Courier New"/>
                <a:cs typeface="Courier New"/>
              </a:rPr>
              <a:t>r.pageid</a:t>
            </a: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b="1" dirty="0">
              <a:solidFill>
                <a:srgbClr val="00FF00"/>
              </a:solidFill>
              <a:latin typeface="Courier New"/>
              <a:cs typeface="Courier New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74936" y="228600"/>
            <a:ext cx="1797602" cy="6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aseline="0" dirty="0" err="1" smtClean="0">
                <a:solidFill>
                  <a:srgbClr val="00FF00"/>
                </a:solidFill>
                <a:latin typeface="Courier New"/>
                <a:cs typeface="Courier New"/>
              </a:rPr>
              <a:t>mysql</a:t>
            </a:r>
            <a:r>
              <a:rPr lang="en-US" baseline="0" dirty="0" smtClean="0">
                <a:solidFill>
                  <a:srgbClr val="00FF00"/>
                </a:solidFill>
                <a:latin typeface="Courier New"/>
                <a:cs typeface="Courier New"/>
              </a:rPr>
              <a:t>&gt;</a:t>
            </a:r>
            <a:endParaRPr lang="en-US" baseline="0" dirty="0">
              <a:solidFill>
                <a:srgbClr val="00FF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0273618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32" y="183827"/>
            <a:ext cx="9018668" cy="6517502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      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select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p.url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,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wptid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from pages as p, requests as r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where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&gt;= 844954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&lt;= 1564447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=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r.pageid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rank &lt; 20000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b="1" dirty="0">
              <a:solidFill>
                <a:srgbClr val="00FF00"/>
              </a:solidFill>
              <a:latin typeface="Courier New"/>
              <a:cs typeface="Courier New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74936" y="228600"/>
            <a:ext cx="1797602" cy="6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aseline="0" dirty="0" err="1" smtClean="0">
                <a:solidFill>
                  <a:srgbClr val="00FF00"/>
                </a:solidFill>
                <a:latin typeface="Courier New"/>
                <a:cs typeface="Courier New"/>
              </a:rPr>
              <a:t>mysql</a:t>
            </a:r>
            <a:r>
              <a:rPr lang="en-US" baseline="0" dirty="0" smtClean="0">
                <a:solidFill>
                  <a:srgbClr val="00FF00"/>
                </a:solidFill>
                <a:latin typeface="Courier New"/>
                <a:cs typeface="Courier New"/>
              </a:rPr>
              <a:t>&gt;</a:t>
            </a:r>
            <a:endParaRPr lang="en-US" baseline="0" dirty="0">
              <a:solidFill>
                <a:srgbClr val="00FF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6587496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32" y="183827"/>
            <a:ext cx="9018668" cy="6517502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     select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p.url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,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wptid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from pages as p, requests as r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where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&gt;= 844954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&lt;= 1564447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=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r.pageid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rank &lt; 20000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spc="-100" dirty="0" err="1" smtClean="0">
                <a:solidFill>
                  <a:srgbClr val="00FF00"/>
                </a:solidFill>
                <a:latin typeface="Courier New"/>
                <a:cs typeface="Courier New"/>
              </a:rPr>
              <a:t>resp_content_type</a:t>
            </a:r>
            <a:r>
              <a:rPr lang="en-US" b="1" spc="-100" dirty="0" smtClean="0">
                <a:solidFill>
                  <a:srgbClr val="00FF00"/>
                </a:solidFill>
                <a:latin typeface="Courier New"/>
                <a:cs typeface="Courier New"/>
              </a:rPr>
              <a:t> like “%script%” and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74936" y="228600"/>
            <a:ext cx="1797602" cy="6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aseline="0" dirty="0" err="1" smtClean="0">
                <a:solidFill>
                  <a:srgbClr val="00FF00"/>
                </a:solidFill>
                <a:latin typeface="Courier New"/>
                <a:cs typeface="Courier New"/>
              </a:rPr>
              <a:t>mysql</a:t>
            </a:r>
            <a:r>
              <a:rPr lang="en-US" baseline="0" dirty="0" smtClean="0">
                <a:solidFill>
                  <a:srgbClr val="00FF00"/>
                </a:solidFill>
                <a:latin typeface="Courier New"/>
                <a:cs typeface="Courier New"/>
              </a:rPr>
              <a:t>&gt;</a:t>
            </a:r>
            <a:endParaRPr lang="en-US" baseline="0" dirty="0">
              <a:solidFill>
                <a:srgbClr val="00FF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0456088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400"/>
            <a:ext cx="9203397" cy="7010400"/>
          </a:xfrm>
          <a:prstGeom prst="rect">
            <a:avLst/>
          </a:prstGeom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-304800"/>
            <a:ext cx="4495799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3800" b="1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SPOF</a:t>
            </a:r>
            <a:endParaRPr lang="en-US" sz="13800" b="1" baseline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28228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32" y="183827"/>
            <a:ext cx="9018668" cy="6517502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     select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p.url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,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wptid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from pages as p, requests as r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where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&gt;= 844954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&lt;= 1564447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=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r.pageid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rank &lt; 20000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pc="-100" dirty="0" err="1" smtClean="0">
                <a:solidFill>
                  <a:srgbClr val="00FF00"/>
                </a:solidFill>
                <a:latin typeface="Courier New"/>
                <a:cs typeface="Courier New"/>
              </a:rPr>
              <a:t>resp_content_type</a:t>
            </a:r>
            <a:r>
              <a:rPr lang="en-US" spc="-100" dirty="0" smtClean="0">
                <a:solidFill>
                  <a:srgbClr val="00FF00"/>
                </a:solidFill>
                <a:latin typeface="Courier New"/>
                <a:cs typeface="Courier New"/>
              </a:rPr>
              <a:t> like “%script%”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time &gt; 10000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>
              <a:solidFill>
                <a:srgbClr val="00FF00"/>
              </a:solidFill>
              <a:latin typeface="Courier New"/>
              <a:cs typeface="Courier New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74936" y="228600"/>
            <a:ext cx="1797602" cy="6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aseline="0" dirty="0" err="1" smtClean="0">
                <a:solidFill>
                  <a:srgbClr val="00FF00"/>
                </a:solidFill>
                <a:latin typeface="Courier New"/>
                <a:cs typeface="Courier New"/>
              </a:rPr>
              <a:t>mysql</a:t>
            </a:r>
            <a:r>
              <a:rPr lang="en-US" baseline="0" dirty="0" smtClean="0">
                <a:solidFill>
                  <a:srgbClr val="00FF00"/>
                </a:solidFill>
                <a:latin typeface="Courier New"/>
                <a:cs typeface="Courier New"/>
              </a:rPr>
              <a:t>&gt;</a:t>
            </a:r>
            <a:endParaRPr lang="en-US" baseline="0" dirty="0">
              <a:solidFill>
                <a:srgbClr val="00FF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40082602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32" y="183827"/>
            <a:ext cx="9018668" cy="6517502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     select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p.url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,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wptid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from pages as p, requests as r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where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&gt;= 844954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&lt;= 1564447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=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r.pageid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rank &lt; 20000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pc="-100" dirty="0" err="1" smtClean="0">
                <a:solidFill>
                  <a:srgbClr val="00FF00"/>
                </a:solidFill>
                <a:latin typeface="Courier New"/>
                <a:cs typeface="Courier New"/>
              </a:rPr>
              <a:t>resp_content_type</a:t>
            </a:r>
            <a:r>
              <a:rPr lang="en-US" spc="-100" dirty="0" smtClean="0">
                <a:solidFill>
                  <a:srgbClr val="00FF00"/>
                </a:solidFill>
                <a:latin typeface="Courier New"/>
                <a:cs typeface="Courier New"/>
              </a:rPr>
              <a:t> like “%script%”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time &gt; 10000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 err="1" smtClean="0">
                <a:solidFill>
                  <a:srgbClr val="00FF00"/>
                </a:solidFill>
                <a:latin typeface="Courier New"/>
                <a:cs typeface="Courier New"/>
              </a:rPr>
              <a:t>renderStart</a:t>
            </a: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 &gt; 10000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74936" y="228600"/>
            <a:ext cx="1797602" cy="6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aseline="0" dirty="0" err="1" smtClean="0">
                <a:solidFill>
                  <a:srgbClr val="00FF00"/>
                </a:solidFill>
                <a:latin typeface="Courier New"/>
                <a:cs typeface="Courier New"/>
              </a:rPr>
              <a:t>mysql</a:t>
            </a:r>
            <a:r>
              <a:rPr lang="en-US" baseline="0" dirty="0" smtClean="0">
                <a:solidFill>
                  <a:srgbClr val="00FF00"/>
                </a:solidFill>
                <a:latin typeface="Courier New"/>
                <a:cs typeface="Courier New"/>
              </a:rPr>
              <a:t>&gt;</a:t>
            </a:r>
            <a:endParaRPr lang="en-US" baseline="0" dirty="0">
              <a:solidFill>
                <a:srgbClr val="00FF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7687180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32" y="183827"/>
            <a:ext cx="9018668" cy="6517502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     select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p.url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,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wptid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from pages as p, requests as r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where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&gt;= 844954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&lt;= 1564447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= </a:t>
            </a: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r.pageid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rank &lt; 20000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pc="-100" dirty="0" err="1" smtClean="0">
                <a:solidFill>
                  <a:srgbClr val="00FF00"/>
                </a:solidFill>
                <a:latin typeface="Courier New"/>
                <a:cs typeface="Courier New"/>
              </a:rPr>
              <a:t>resp_content_type</a:t>
            </a:r>
            <a:r>
              <a:rPr lang="en-US" spc="-100" dirty="0" smtClean="0">
                <a:solidFill>
                  <a:srgbClr val="00FF00"/>
                </a:solidFill>
                <a:latin typeface="Courier New"/>
                <a:cs typeface="Courier New"/>
              </a:rPr>
              <a:t> like “%script%”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time &gt; 10000 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err="1" smtClean="0">
                <a:solidFill>
                  <a:srgbClr val="00FF00"/>
                </a:solidFill>
                <a:latin typeface="Courier New"/>
                <a:cs typeface="Courier New"/>
              </a:rPr>
              <a:t>renderStart</a:t>
            </a:r>
            <a:r>
              <a:rPr lang="en-US" dirty="0" smtClean="0">
                <a:solidFill>
                  <a:srgbClr val="00FF00"/>
                </a:solidFill>
                <a:latin typeface="Courier New"/>
                <a:cs typeface="Courier New"/>
              </a:rPr>
              <a:t> &gt; 10000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group by </a:t>
            </a:r>
            <a:r>
              <a:rPr lang="en-US" b="1" dirty="0" err="1" smtClean="0">
                <a:solidFill>
                  <a:srgbClr val="00FF00"/>
                </a:solidFill>
                <a:latin typeface="Courier New"/>
                <a:cs typeface="Courier New"/>
              </a:rPr>
              <a:t>p.pageid</a:t>
            </a:r>
            <a:r>
              <a:rPr lang="en-US" b="1" dirty="0" smtClean="0">
                <a:solidFill>
                  <a:srgbClr val="00FF00"/>
                </a:solidFill>
                <a:latin typeface="Courier New"/>
                <a:cs typeface="Courier New"/>
              </a:rPr>
              <a:t>;</a:t>
            </a:r>
            <a:endParaRPr lang="en-US" b="1" dirty="0">
              <a:solidFill>
                <a:srgbClr val="00FF00"/>
              </a:solidFill>
              <a:latin typeface="Courier New"/>
              <a:cs typeface="Courier New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74936" y="228600"/>
            <a:ext cx="1797602" cy="6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aseline="0" dirty="0" err="1" smtClean="0">
                <a:solidFill>
                  <a:srgbClr val="00FF00"/>
                </a:solidFill>
                <a:latin typeface="Courier New"/>
                <a:cs typeface="Courier New"/>
              </a:rPr>
              <a:t>mysql</a:t>
            </a:r>
            <a:r>
              <a:rPr lang="en-US" baseline="0" dirty="0" smtClean="0">
                <a:solidFill>
                  <a:srgbClr val="00FF00"/>
                </a:solidFill>
                <a:latin typeface="Courier New"/>
                <a:cs typeface="Courier New"/>
              </a:rPr>
              <a:t>&gt;</a:t>
            </a:r>
            <a:endParaRPr lang="en-US" baseline="0" dirty="0">
              <a:solidFill>
                <a:srgbClr val="00FF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8677895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269" y="-121674"/>
            <a:ext cx="9407398" cy="7010400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>
          <a:xfrm rot="10800000">
            <a:off x="3979514" y="3488643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6622230" y="2474115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0855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24627" cy="6858000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>
          <a:xfrm rot="10800000">
            <a:off x="5791200" y="5689932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6645458" y="2525091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3453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-1"/>
            <a:ext cx="9372600" cy="6837871"/>
          </a:xfrm>
          <a:prstGeom prst="rect">
            <a:avLst/>
          </a:prstGeom>
        </p:spPr>
      </p:pic>
      <p:sp>
        <p:nvSpPr>
          <p:cNvPr id="4" name="Up Arrow 3"/>
          <p:cNvSpPr/>
          <p:nvPr/>
        </p:nvSpPr>
        <p:spPr>
          <a:xfrm rot="10800000">
            <a:off x="3733800" y="5867400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6637103" y="2667139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0281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333" y="-76200"/>
            <a:ext cx="9477933" cy="7110519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>
          <a:xfrm rot="10800000">
            <a:off x="5638801" y="4072411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6663200" y="2494598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3481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600"/>
            <a:ext cx="9144000" cy="663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635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4764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463" y="3684895"/>
            <a:ext cx="9215238" cy="3164749"/>
          </a:xfrm>
          <a:prstGeom prst="rect">
            <a:avLst/>
          </a:prstGeom>
        </p:spPr>
      </p:pic>
      <p:sp>
        <p:nvSpPr>
          <p:cNvPr id="8" name="Up Arrow 7"/>
          <p:cNvSpPr/>
          <p:nvPr/>
        </p:nvSpPr>
        <p:spPr>
          <a:xfrm rot="5400000">
            <a:off x="4897166" y="6291548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4882457" y="2307841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8989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-1"/>
            <a:ext cx="9220200" cy="7664291"/>
          </a:xfrm>
          <a:prstGeom prst="rect">
            <a:avLst/>
          </a:prstGeom>
        </p:spPr>
      </p:pic>
      <p:sp>
        <p:nvSpPr>
          <p:cNvPr id="4" name="Up Arrow 3"/>
          <p:cNvSpPr/>
          <p:nvPr/>
        </p:nvSpPr>
        <p:spPr>
          <a:xfrm rot="10800000">
            <a:off x="4370773" y="3500720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6645458" y="2508379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3059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317500"/>
            <a:ext cx="73787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993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0"/>
            <a:ext cx="9644628" cy="68580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1676400" y="2796088"/>
            <a:ext cx="838200" cy="251912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5373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4104919"/>
          </a:xfrm>
          <a:prstGeom prst="rect">
            <a:avLst/>
          </a:prstGeom>
        </p:spPr>
      </p:pic>
      <p:sp>
        <p:nvSpPr>
          <p:cNvPr id="3" name="Round Same Side Corner Rectangle 2"/>
          <p:cNvSpPr/>
          <p:nvPr/>
        </p:nvSpPr>
        <p:spPr>
          <a:xfrm>
            <a:off x="2971800" y="0"/>
            <a:ext cx="6248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chemeClr val="tx1">
              <a:alpha val="83000"/>
            </a:scheme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blog.catchpoint.com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/2012/06/01/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facebook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-outage-wake-up-call-for-websites/</a:t>
            </a:r>
            <a:endParaRPr lang="en-US" sz="1400" baseline="0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676400" y="5108759"/>
            <a:ext cx="838200" cy="251912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7924800" y="1447800"/>
            <a:ext cx="1143000" cy="228600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1740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750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15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91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6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9200" y="0"/>
            <a:ext cx="10452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652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08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231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00540" cy="6858000"/>
          </a:xfrm>
          <a:prstGeom prst="rect">
            <a:avLst/>
          </a:prstGeom>
        </p:spPr>
      </p:pic>
      <p:sp>
        <p:nvSpPr>
          <p:cNvPr id="3" name="Round Same Side Corner Rectangle 2"/>
          <p:cNvSpPr/>
          <p:nvPr/>
        </p:nvSpPr>
        <p:spPr>
          <a:xfrm>
            <a:off x="2971800" y="0"/>
            <a:ext cx="6248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chemeClr val="tx1">
              <a:alpha val="83000"/>
            </a:scheme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blog.catchpoint.com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/2012/06/01/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facebook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-outage-wake-up-call-for-websites/</a:t>
            </a:r>
            <a:endParaRPr lang="en-US" sz="1400" baseline="0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7135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1" y="0"/>
            <a:ext cx="10251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758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9720" cy="1170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301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289140"/>
          </a:xfrm>
          <a:prstGeom prst="rect">
            <a:avLst/>
          </a:prstGeom>
        </p:spPr>
      </p:pic>
      <p:sp>
        <p:nvSpPr>
          <p:cNvPr id="5" name="Round Single Corner Rectangle 4"/>
          <p:cNvSpPr/>
          <p:nvPr/>
        </p:nvSpPr>
        <p:spPr>
          <a:xfrm>
            <a:off x="0" y="6553200"/>
            <a:ext cx="92202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www.webpagetest.org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/result/120529_41_HWV/</a:t>
            </a:r>
          </a:p>
        </p:txBody>
      </p:sp>
      <p:sp>
        <p:nvSpPr>
          <p:cNvPr id="7" name="Up Arrow 6"/>
          <p:cNvSpPr/>
          <p:nvPr/>
        </p:nvSpPr>
        <p:spPr>
          <a:xfrm rot="10800000">
            <a:off x="6858000" y="3124200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  <p:sp>
        <p:nvSpPr>
          <p:cNvPr id="8" name="Up Arrow 7"/>
          <p:cNvSpPr/>
          <p:nvPr/>
        </p:nvSpPr>
        <p:spPr>
          <a:xfrm rot="10800000">
            <a:off x="4876800" y="5257800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99911" y="143109"/>
            <a:ext cx="2034442" cy="563486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08856" y="2235375"/>
            <a:ext cx="1166886" cy="456842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34927" y="1197845"/>
            <a:ext cx="1014839" cy="269012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6874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8410" y="-183829"/>
            <a:ext cx="9715500" cy="749046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 rot="10800000">
            <a:off x="7296090" y="1848595"/>
            <a:ext cx="1191586" cy="346377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112715" y="607132"/>
            <a:ext cx="7031285" cy="1026788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791201" y="4495801"/>
            <a:ext cx="2812640" cy="2365108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9147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7193017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3581400" y="6550223"/>
            <a:ext cx="5715000" cy="340519"/>
          </a:xfrm>
          <a:prstGeom prst="round2DiagRect">
            <a:avLst/>
          </a:prstGeom>
          <a:solidFill>
            <a:schemeClr val="bg1">
              <a:alpha val="83137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baseline="0" dirty="0">
                <a:latin typeface="Arial" pitchFamily="34" charset="0"/>
                <a:cs typeface="Arial" pitchFamily="34" charset="0"/>
              </a:rPr>
              <a:t>http://</a:t>
            </a:r>
            <a:r>
              <a:rPr lang="en-US" sz="1400" i="1" baseline="0" dirty="0" err="1">
                <a:latin typeface="Arial" pitchFamily="34" charset="0"/>
                <a:cs typeface="Arial" pitchFamily="34" charset="0"/>
              </a:rPr>
              <a:t>blog.patrickmeenan.com</a:t>
            </a:r>
            <a:r>
              <a:rPr lang="en-US" sz="1400" i="1" baseline="0" dirty="0">
                <a:latin typeface="Arial" pitchFamily="34" charset="0"/>
                <a:cs typeface="Arial" pitchFamily="34" charset="0"/>
              </a:rPr>
              <a:t>/2011/10/testing-for-frontend-</a:t>
            </a:r>
            <a:r>
              <a:rPr lang="en-US" sz="1400" i="1" baseline="0" dirty="0" err="1">
                <a:latin typeface="Arial" pitchFamily="34" charset="0"/>
                <a:cs typeface="Arial" pitchFamily="34" charset="0"/>
              </a:rPr>
              <a:t>spof.html</a:t>
            </a:r>
            <a:endParaRPr lang="en-US" sz="1400" i="1" baseline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33400" y="5715000"/>
            <a:ext cx="2073078" cy="331508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9297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32" y="685800"/>
            <a:ext cx="9018668" cy="5715412"/>
          </a:xfrm>
        </p:spPr>
        <p:txBody>
          <a:bodyPr>
            <a:spAutoFit/>
          </a:bodyPr>
          <a:lstStyle/>
          <a:p>
            <a:r>
              <a:rPr lang="en-US" sz="2400" b="1" u="sng" dirty="0" smtClean="0"/>
              <a:t>/</a:t>
            </a:r>
            <a:r>
              <a:rPr lang="en-US" sz="2400" b="1" u="sng" dirty="0" err="1" smtClean="0"/>
              <a:t>etc</a:t>
            </a:r>
            <a:r>
              <a:rPr lang="en-US" sz="2400" b="1" u="sng" dirty="0" smtClean="0"/>
              <a:t>/hosts:</a:t>
            </a:r>
          </a:p>
          <a:p>
            <a:r>
              <a:rPr lang="en-US" sz="1800" b="1" dirty="0" smtClean="0">
                <a:latin typeface="Courier New"/>
                <a:cs typeface="Courier New"/>
              </a:rPr>
              <a:t>72.66.115.13 </a:t>
            </a:r>
            <a:r>
              <a:rPr lang="en-US" sz="1800" b="1" dirty="0" err="1">
                <a:latin typeface="Courier New"/>
                <a:cs typeface="Courier New"/>
              </a:rPr>
              <a:t>apis.google.com</a:t>
            </a:r>
            <a:r>
              <a:rPr lang="en-US" sz="1800" b="1" dirty="0">
                <a:latin typeface="Courier New"/>
                <a:cs typeface="Courier New"/>
              </a:rPr>
              <a:t>         </a:t>
            </a:r>
          </a:p>
          <a:p>
            <a:r>
              <a:rPr lang="en-US" sz="1800" b="1" dirty="0">
                <a:latin typeface="Courier New"/>
                <a:cs typeface="Courier New"/>
              </a:rPr>
              <a:t>72.66.115.13 www.google-</a:t>
            </a:r>
            <a:r>
              <a:rPr lang="en-US" sz="1800" b="1" dirty="0" smtClean="0">
                <a:latin typeface="Courier New"/>
                <a:cs typeface="Courier New"/>
              </a:rPr>
              <a:t>analytics.com</a:t>
            </a:r>
          </a:p>
          <a:p>
            <a:r>
              <a:rPr lang="en-US" sz="1800" b="1" dirty="0">
                <a:latin typeface="Courier New"/>
                <a:cs typeface="Courier New"/>
              </a:rPr>
              <a:t>72.66.115.13 </a:t>
            </a:r>
            <a:r>
              <a:rPr lang="en-US" sz="1800" b="1" dirty="0" err="1" smtClean="0">
                <a:latin typeface="Courier New"/>
                <a:cs typeface="Courier New"/>
              </a:rPr>
              <a:t>static.ak.fbcdn.net</a:t>
            </a:r>
            <a:endParaRPr lang="en-US" sz="1800" b="1" dirty="0">
              <a:latin typeface="Courier New"/>
              <a:cs typeface="Courier New"/>
            </a:endParaRPr>
          </a:p>
          <a:p>
            <a:r>
              <a:rPr lang="en-US" sz="1800" b="1" dirty="0">
                <a:latin typeface="Courier New"/>
                <a:cs typeface="Courier New"/>
              </a:rPr>
              <a:t>72.66.115.13 </a:t>
            </a:r>
            <a:r>
              <a:rPr lang="en-US" sz="1800" b="1" dirty="0" err="1">
                <a:latin typeface="Courier New"/>
                <a:cs typeface="Courier New"/>
              </a:rPr>
              <a:t>connect.facebook.net</a:t>
            </a:r>
            <a:r>
              <a:rPr lang="en-US" sz="1800" b="1" dirty="0">
                <a:latin typeface="Courier New"/>
                <a:cs typeface="Courier New"/>
              </a:rPr>
              <a:t>    </a:t>
            </a:r>
          </a:p>
          <a:p>
            <a:r>
              <a:rPr lang="en-US" sz="1800" b="1" dirty="0">
                <a:latin typeface="Courier New"/>
                <a:cs typeface="Courier New"/>
              </a:rPr>
              <a:t>72.66.115.13 </a:t>
            </a:r>
            <a:r>
              <a:rPr lang="en-US" sz="1800" b="1" dirty="0" err="1">
                <a:latin typeface="Courier New"/>
                <a:cs typeface="Courier New"/>
              </a:rPr>
              <a:t>platform.twitter.com</a:t>
            </a:r>
            <a:r>
              <a:rPr lang="en-US" sz="1800" b="1" dirty="0">
                <a:latin typeface="Courier New"/>
                <a:cs typeface="Courier New"/>
              </a:rPr>
              <a:t>  </a:t>
            </a:r>
            <a:endParaRPr lang="en-US" sz="1800" b="1" dirty="0" smtClean="0">
              <a:latin typeface="Courier New"/>
              <a:cs typeface="Courier New"/>
            </a:endParaRPr>
          </a:p>
          <a:p>
            <a:r>
              <a:rPr lang="en-US" sz="1800" b="1" dirty="0">
                <a:latin typeface="Courier New"/>
                <a:cs typeface="Courier New"/>
              </a:rPr>
              <a:t>72.66.115.13 </a:t>
            </a:r>
            <a:r>
              <a:rPr lang="en-US" sz="1800" b="1" dirty="0" err="1" smtClean="0">
                <a:latin typeface="Courier New"/>
                <a:cs typeface="Courier New"/>
              </a:rPr>
              <a:t>widgets.twimg.com</a:t>
            </a:r>
            <a:r>
              <a:rPr lang="en-US" sz="1800" dirty="0" smtClean="0"/>
              <a:t> </a:t>
            </a:r>
            <a:r>
              <a:rPr lang="en-US" sz="1800" dirty="0"/>
              <a:t>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800" b="1" dirty="0" smtClean="0">
              <a:solidFill>
                <a:schemeClr val="bg1"/>
              </a:solidFill>
              <a:latin typeface="Courier New"/>
              <a:cs typeface="Courier New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b="1" u="sng" dirty="0" err="1" smtClean="0">
                <a:solidFill>
                  <a:schemeClr val="bg1"/>
                </a:solidFill>
                <a:cs typeface="Courier New"/>
              </a:rPr>
              <a:t>WebPagetest</a:t>
            </a:r>
            <a:r>
              <a:rPr lang="en-US" sz="2400" b="1" u="sng" dirty="0">
                <a:solidFill>
                  <a:schemeClr val="bg1"/>
                </a:solidFill>
                <a:cs typeface="Courier New"/>
              </a:rPr>
              <a:t>:</a:t>
            </a:r>
            <a:endParaRPr lang="en-US" sz="2400" b="1" u="sng" dirty="0" smtClean="0">
              <a:solidFill>
                <a:schemeClr val="bg1"/>
              </a:solidFill>
              <a:cs typeface="Courier New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b="1" dirty="0" err="1" smtClean="0">
                <a:solidFill>
                  <a:schemeClr val="bg1"/>
                </a:solidFill>
                <a:latin typeface="Courier New"/>
                <a:cs typeface="Courier New"/>
              </a:rPr>
              <a:t>setDnsName</a:t>
            </a:r>
            <a:r>
              <a:rPr lang="en-US" sz="1800" b="1" dirty="0" smtClean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Courier New"/>
                <a:cs typeface="Courier New"/>
              </a:rPr>
              <a:t>apis.google.com</a:t>
            </a:r>
            <a:r>
              <a:rPr lang="en-US" sz="1800" b="1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Courier New"/>
                <a:cs typeface="Courier New"/>
              </a:rPr>
              <a:t>blackhole.webpagetest.org</a:t>
            </a:r>
            <a:endParaRPr lang="en-US" sz="1800" b="1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b="1" dirty="0" err="1">
                <a:solidFill>
                  <a:schemeClr val="bg1"/>
                </a:solidFill>
                <a:latin typeface="Courier New"/>
                <a:cs typeface="Courier New"/>
              </a:rPr>
              <a:t>setDnsName</a:t>
            </a:r>
            <a:r>
              <a:rPr lang="en-US" sz="1800" b="1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Courier New"/>
                <a:cs typeface="Courier New"/>
              </a:rPr>
              <a:t>www.google-analytics.com</a:t>
            </a:r>
            <a:r>
              <a:rPr lang="en-US" sz="1800" b="1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Courier New"/>
                <a:cs typeface="Courier New"/>
              </a:rPr>
              <a:t>blackhole.webpagetest.org</a:t>
            </a:r>
            <a:endParaRPr lang="en-US" sz="1800" b="1" dirty="0" smtClean="0">
              <a:solidFill>
                <a:schemeClr val="bg1"/>
              </a:solidFill>
              <a:latin typeface="Courier New"/>
              <a:cs typeface="Courier New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b="1" dirty="0" err="1" smtClean="0">
                <a:solidFill>
                  <a:schemeClr val="bg1"/>
                </a:solidFill>
                <a:latin typeface="Courier New"/>
                <a:cs typeface="Courier New"/>
              </a:rPr>
              <a:t>setDnsName</a:t>
            </a:r>
            <a:r>
              <a:rPr lang="en-US" sz="1800" b="1" dirty="0" smtClean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Courier New"/>
                <a:cs typeface="Courier New"/>
              </a:rPr>
              <a:t>static.ak.fbcdn.net</a:t>
            </a:r>
            <a:r>
              <a:rPr lang="en-US" sz="1800" b="1" dirty="0" smtClean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Courier New"/>
                <a:cs typeface="Courier New"/>
              </a:rPr>
              <a:t>blackhole.webpagetest.org</a:t>
            </a:r>
            <a:endParaRPr lang="en-US" sz="1800" b="1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b="1" dirty="0" err="1" smtClean="0">
                <a:solidFill>
                  <a:schemeClr val="bg1"/>
                </a:solidFill>
                <a:latin typeface="Courier New"/>
                <a:cs typeface="Courier New"/>
              </a:rPr>
              <a:t>setDnsName</a:t>
            </a:r>
            <a:r>
              <a:rPr lang="en-US" sz="1800" b="1" dirty="0" smtClean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Courier New"/>
                <a:cs typeface="Courier New"/>
              </a:rPr>
              <a:t>connect.facebook.net</a:t>
            </a:r>
            <a:r>
              <a:rPr lang="en-US" sz="1800" b="1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Courier New"/>
                <a:cs typeface="Courier New"/>
              </a:rPr>
              <a:t>blackhole.webpagetest.org</a:t>
            </a:r>
            <a:endParaRPr lang="en-US" sz="1800" b="1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b="1" dirty="0" err="1">
                <a:solidFill>
                  <a:schemeClr val="bg1"/>
                </a:solidFill>
                <a:latin typeface="Courier New"/>
                <a:cs typeface="Courier New"/>
              </a:rPr>
              <a:t>setDnsName</a:t>
            </a:r>
            <a:r>
              <a:rPr lang="en-US" sz="1800" b="1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Courier New"/>
                <a:cs typeface="Courier New"/>
              </a:rPr>
              <a:t>platform.twitter.com</a:t>
            </a:r>
            <a:r>
              <a:rPr lang="en-US" sz="1800" b="1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Courier New"/>
                <a:cs typeface="Courier New"/>
              </a:rPr>
              <a:t>blackhole.webpagetest.org</a:t>
            </a:r>
            <a:endParaRPr lang="en-US" sz="1800" b="1" dirty="0" smtClean="0">
              <a:solidFill>
                <a:schemeClr val="bg1"/>
              </a:solidFill>
              <a:latin typeface="Courier New"/>
              <a:cs typeface="Courier New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b="1" dirty="0" err="1" smtClean="0">
                <a:solidFill>
                  <a:schemeClr val="bg1"/>
                </a:solidFill>
                <a:latin typeface="Courier New"/>
                <a:cs typeface="Courier New"/>
              </a:rPr>
              <a:t>setDnsName</a:t>
            </a:r>
            <a:r>
              <a:rPr lang="en-US" sz="1800" b="1" dirty="0" smtClean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Courier New"/>
                <a:cs typeface="Courier New"/>
              </a:rPr>
              <a:t>widgets.twimg.com</a:t>
            </a:r>
            <a:r>
              <a:rPr lang="en-US" sz="1800" b="1" dirty="0" smtClean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Courier New"/>
                <a:cs typeface="Courier New"/>
              </a:rPr>
              <a:t>blackhole.webpagetest.org</a:t>
            </a:r>
            <a:endParaRPr lang="en-US" sz="1800" b="1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  <a:latin typeface="Courier New"/>
                <a:cs typeface="Courier New"/>
              </a:rPr>
              <a:t>navigate http://www.businessinsider.com</a:t>
            </a:r>
            <a:r>
              <a:rPr lang="en-US" sz="1800" b="1" dirty="0" smtClean="0">
                <a:solidFill>
                  <a:schemeClr val="bg1"/>
                </a:solidFill>
                <a:latin typeface="Courier New"/>
                <a:cs typeface="Courier New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319707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68199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2485790" y="3743277"/>
            <a:ext cx="609600" cy="228600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8615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Facebook example</a:t>
            </a:r>
          </a:p>
          <a:p>
            <a:r>
              <a:rPr lang="en-US" dirty="0" smtClean="0"/>
              <a:t>Benefits of async </a:t>
            </a:r>
            <a:r>
              <a:rPr lang="en-US" dirty="0" err="1" smtClean="0"/>
              <a:t>iframe</a:t>
            </a:r>
            <a:endParaRPr lang="en-US" dirty="0" smtClean="0"/>
          </a:p>
          <a:p>
            <a:r>
              <a:rPr lang="en-US" dirty="0" smtClean="0"/>
              <a:t>Fluent speaker screenshot – next day was outage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997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5303" cy="70104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 rot="5400000">
            <a:off x="4229100" y="3467100"/>
            <a:ext cx="2895600" cy="2819400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4055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6821714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8153400" y="2590800"/>
            <a:ext cx="533400" cy="609600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7772400" y="1600200"/>
            <a:ext cx="533400" cy="315383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231467" y="2520950"/>
            <a:ext cx="533400" cy="609600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7" name="Up Arrow 6"/>
          <p:cNvSpPr/>
          <p:nvPr/>
        </p:nvSpPr>
        <p:spPr>
          <a:xfrm rot="10800000">
            <a:off x="5238172" y="4617685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  <p:sp>
        <p:nvSpPr>
          <p:cNvPr id="8" name="Up Arrow 7"/>
          <p:cNvSpPr/>
          <p:nvPr/>
        </p:nvSpPr>
        <p:spPr>
          <a:xfrm>
            <a:off x="5720969" y="6091612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0893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32" y="676553"/>
            <a:ext cx="9018668" cy="3057247"/>
          </a:xfr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>
                <a:latin typeface="Courier New"/>
                <a:cs typeface="Courier New"/>
              </a:rPr>
              <a:t>&lt;</a:t>
            </a:r>
            <a:r>
              <a:rPr lang="en-US" sz="2000" b="1" dirty="0">
                <a:latin typeface="Courier New"/>
                <a:cs typeface="Courier New"/>
              </a:rPr>
              <a:t>script </a:t>
            </a:r>
            <a:r>
              <a:rPr lang="en-US" sz="2000" b="1" dirty="0" err="1" smtClean="0">
                <a:latin typeface="Courier New"/>
                <a:cs typeface="Courier New"/>
              </a:rPr>
              <a:t>src</a:t>
            </a:r>
            <a:r>
              <a:rPr lang="en-US" sz="2000" b="1" dirty="0">
                <a:latin typeface="Courier New"/>
                <a:cs typeface="Courier New"/>
              </a:rPr>
              <a:t>="http://</a:t>
            </a:r>
            <a:r>
              <a:rPr lang="en-US" sz="2000" b="1" dirty="0" err="1">
                <a:latin typeface="Courier New"/>
                <a:cs typeface="Courier New"/>
              </a:rPr>
              <a:t>widgets.twimg.com</a:t>
            </a:r>
            <a:r>
              <a:rPr lang="en-US" sz="2000" b="1" dirty="0">
                <a:latin typeface="Courier New"/>
                <a:cs typeface="Courier New"/>
              </a:rPr>
              <a:t>/j/2/</a:t>
            </a:r>
            <a:r>
              <a:rPr lang="en-US" sz="2000" b="1" dirty="0" err="1">
                <a:latin typeface="Courier New"/>
                <a:cs typeface="Courier New"/>
              </a:rPr>
              <a:t>widget.js</a:t>
            </a:r>
            <a:r>
              <a:rPr lang="en-US" sz="2000" b="1" dirty="0">
                <a:latin typeface="Courier New"/>
                <a:cs typeface="Courier New"/>
              </a:rPr>
              <a:t>"</a:t>
            </a:r>
            <a:r>
              <a:rPr lang="en-US" sz="2000" b="1" dirty="0" smtClean="0">
                <a:latin typeface="Courier New"/>
                <a:cs typeface="Courier New"/>
              </a:rPr>
              <a:t>&gt;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latin typeface="Courier New"/>
                <a:cs typeface="Courier New"/>
              </a:rPr>
              <a:t>&lt;</a:t>
            </a:r>
            <a:r>
              <a:rPr lang="en-US" sz="2000" b="1" dirty="0">
                <a:latin typeface="Courier New"/>
                <a:cs typeface="Courier New"/>
              </a:rPr>
              <a:t>/script&gt;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latin typeface="Courier New"/>
                <a:cs typeface="Courier New"/>
              </a:rPr>
              <a:t>&lt;script&gt;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latin typeface="Courier New"/>
                <a:cs typeface="Courier New"/>
              </a:rPr>
              <a:t>new </a:t>
            </a:r>
            <a:r>
              <a:rPr lang="en-US" sz="2000" b="1" dirty="0" err="1">
                <a:latin typeface="Courier New"/>
                <a:cs typeface="Courier New"/>
              </a:rPr>
              <a:t>TWTR.Widget</a:t>
            </a:r>
            <a:r>
              <a:rPr lang="en-US" sz="2000" b="1" dirty="0">
                <a:latin typeface="Courier New"/>
                <a:cs typeface="Courier New"/>
              </a:rPr>
              <a:t>({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latin typeface="Courier New"/>
                <a:cs typeface="Courier New"/>
              </a:rPr>
              <a:t>  version: 2,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latin typeface="Courier New"/>
                <a:cs typeface="Courier New"/>
              </a:rPr>
              <a:t>  type: 'profile',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latin typeface="Courier New"/>
                <a:cs typeface="Courier New"/>
              </a:rPr>
              <a:t>  </a:t>
            </a:r>
            <a:r>
              <a:rPr lang="en-US" sz="2000" b="1" dirty="0" smtClean="0">
                <a:latin typeface="Courier New"/>
                <a:cs typeface="Courier New"/>
              </a:rPr>
              <a:t>...</a:t>
            </a:r>
            <a:endParaRPr lang="en-US" sz="2000" b="1" dirty="0">
              <a:latin typeface="Courier New"/>
              <a:cs typeface="Courier New"/>
            </a:endParaRPr>
          </a:p>
          <a:p>
            <a:pPr>
              <a:lnSpc>
                <a:spcPct val="80000"/>
              </a:lnSpc>
            </a:pPr>
            <a:r>
              <a:rPr lang="en-US" sz="2000" b="1" dirty="0" smtClean="0">
                <a:latin typeface="Courier New"/>
                <a:cs typeface="Courier New"/>
              </a:rPr>
              <a:t>}</a:t>
            </a:r>
            <a:r>
              <a:rPr lang="en-US" sz="2000" b="1" dirty="0">
                <a:latin typeface="Courier New"/>
                <a:cs typeface="Courier New"/>
              </a:rPr>
              <a:t>).render().</a:t>
            </a:r>
            <a:r>
              <a:rPr lang="en-US" sz="2000" b="1" dirty="0" err="1">
                <a:latin typeface="Courier New"/>
                <a:cs typeface="Courier New"/>
              </a:rPr>
              <a:t>setUser</a:t>
            </a:r>
            <a:r>
              <a:rPr lang="en-US" sz="2000" b="1" dirty="0">
                <a:latin typeface="Courier New"/>
                <a:cs typeface="Courier New"/>
              </a:rPr>
              <a:t>('</a:t>
            </a:r>
            <a:r>
              <a:rPr lang="en-US" sz="2000" b="1" dirty="0" err="1">
                <a:latin typeface="Courier New"/>
                <a:cs typeface="Courier New"/>
              </a:rPr>
              <a:t>souders</a:t>
            </a:r>
            <a:r>
              <a:rPr lang="en-US" sz="2000" b="1" dirty="0">
                <a:latin typeface="Courier New"/>
                <a:cs typeface="Courier New"/>
              </a:rPr>
              <a:t>').start();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latin typeface="Courier New"/>
                <a:cs typeface="Courier New"/>
              </a:rPr>
              <a:t>&lt;/script&gt;</a:t>
            </a:r>
            <a:endParaRPr lang="en-US" sz="2000" b="1" dirty="0" smtClean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715000" y="76200"/>
            <a:ext cx="3303668" cy="50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r">
              <a:lnSpc>
                <a:spcPct val="80000"/>
              </a:lnSpc>
            </a:pPr>
            <a:r>
              <a:rPr lang="en-US" b="1" baseline="0" smtClean="0">
                <a:solidFill>
                  <a:srgbClr val="00B0F0"/>
                </a:solidFill>
                <a:cs typeface="Courier New"/>
              </a:rPr>
              <a:t>original snippet</a:t>
            </a:r>
            <a:endParaRPr lang="en-US" b="1" baseline="0" dirty="0" smtClean="0">
              <a:solidFill>
                <a:srgbClr val="00B0F0"/>
              </a:solidFill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1590755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32" y="676553"/>
            <a:ext cx="9018668" cy="4411464"/>
          </a:xfr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>
                <a:latin typeface="Courier New"/>
                <a:cs typeface="Courier New"/>
              </a:rPr>
              <a:t>&lt;</a:t>
            </a:r>
            <a:r>
              <a:rPr lang="en-US" sz="2000" b="1" dirty="0">
                <a:latin typeface="Courier New"/>
                <a:cs typeface="Courier New"/>
              </a:rPr>
              <a:t>script</a:t>
            </a:r>
            <a:r>
              <a:rPr lang="en-US" sz="2000" b="1" dirty="0" smtClean="0">
                <a:latin typeface="Courier New"/>
                <a:cs typeface="Courier New"/>
              </a:rPr>
              <a:t>&gt;</a:t>
            </a:r>
          </a:p>
          <a:p>
            <a:pPr>
              <a:lnSpc>
                <a:spcPct val="80000"/>
              </a:lnSpc>
            </a:pPr>
            <a:r>
              <a:rPr lang="en-US" sz="2000" b="1" dirty="0" err="1">
                <a:solidFill>
                  <a:srgbClr val="FFFF00"/>
                </a:solidFill>
                <a:latin typeface="Courier New"/>
                <a:cs typeface="Courier New"/>
              </a:rPr>
              <a:t>var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Courier New"/>
                <a:cs typeface="Courier New"/>
              </a:rPr>
              <a:t>ts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 = </a:t>
            </a:r>
            <a:r>
              <a:rPr lang="en-US" sz="2000" b="1" dirty="0" err="1">
                <a:solidFill>
                  <a:srgbClr val="FFFF00"/>
                </a:solidFill>
                <a:latin typeface="Courier New"/>
                <a:cs typeface="Courier New"/>
              </a:rPr>
              <a:t>document.createElement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("script");</a:t>
            </a:r>
          </a:p>
          <a:p>
            <a:pPr>
              <a:lnSpc>
                <a:spcPct val="80000"/>
              </a:lnSpc>
            </a:pPr>
            <a:r>
              <a:rPr lang="en-US" sz="2000" b="1" dirty="0" err="1">
                <a:solidFill>
                  <a:srgbClr val="FFFF00"/>
                </a:solidFill>
                <a:latin typeface="Courier New"/>
                <a:cs typeface="Courier New"/>
              </a:rPr>
              <a:t>ts.async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 = true</a:t>
            </a:r>
            <a:r>
              <a:rPr lang="en-US" sz="2000" b="1" dirty="0" smtClean="0">
                <a:solidFill>
                  <a:srgbClr val="FFFF00"/>
                </a:solidFill>
                <a:latin typeface="Courier New"/>
                <a:cs typeface="Courier New"/>
              </a:rPr>
              <a:t>;</a:t>
            </a:r>
            <a:endParaRPr lang="en-US" sz="2000" b="1" dirty="0">
              <a:solidFill>
                <a:srgbClr val="FFFF00"/>
              </a:solidFill>
              <a:latin typeface="Courier New"/>
              <a:cs typeface="Courier New"/>
            </a:endParaRPr>
          </a:p>
          <a:p>
            <a:pPr>
              <a:lnSpc>
                <a:spcPct val="80000"/>
              </a:lnSpc>
            </a:pPr>
            <a:r>
              <a:rPr lang="en-US" sz="2000" b="1" dirty="0" err="1">
                <a:solidFill>
                  <a:srgbClr val="FFFF00"/>
                </a:solidFill>
                <a:latin typeface="Courier New"/>
                <a:cs typeface="Courier New"/>
              </a:rPr>
              <a:t>ts.src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 = "http://</a:t>
            </a:r>
            <a:r>
              <a:rPr lang="en-US" sz="2000" b="1" dirty="0" err="1">
                <a:solidFill>
                  <a:srgbClr val="FFFF00"/>
                </a:solidFill>
                <a:latin typeface="Courier New"/>
                <a:cs typeface="Courier New"/>
              </a:rPr>
              <a:t>widgets.twimg.com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/j/2/</a:t>
            </a:r>
            <a:r>
              <a:rPr lang="en-US" sz="2000" b="1" dirty="0" err="1">
                <a:solidFill>
                  <a:srgbClr val="FFFF00"/>
                </a:solidFill>
                <a:latin typeface="Courier New"/>
                <a:cs typeface="Courier New"/>
              </a:rPr>
              <a:t>widget.js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";</a:t>
            </a:r>
          </a:p>
          <a:p>
            <a:pPr>
              <a:lnSpc>
                <a:spcPct val="80000"/>
              </a:lnSpc>
            </a:pPr>
            <a:r>
              <a:rPr lang="en-US" sz="2000" b="1" dirty="0" err="1">
                <a:solidFill>
                  <a:srgbClr val="FFFF00"/>
                </a:solidFill>
                <a:latin typeface="Courier New"/>
                <a:cs typeface="Courier New"/>
              </a:rPr>
              <a:t>var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 s0 = </a:t>
            </a:r>
            <a:r>
              <a:rPr lang="en-US" sz="2000" b="1" dirty="0" err="1">
                <a:solidFill>
                  <a:srgbClr val="FFFF00"/>
                </a:solidFill>
                <a:latin typeface="Courier New"/>
                <a:cs typeface="Courier New"/>
              </a:rPr>
              <a:t>document.getElementsByTagName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('script')[0];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s0.parentNode.insertBefore(</a:t>
            </a:r>
            <a:r>
              <a:rPr lang="en-US" sz="2000" b="1" dirty="0" err="1">
                <a:solidFill>
                  <a:srgbClr val="FFFF00"/>
                </a:solidFill>
                <a:latin typeface="Courier New"/>
                <a:cs typeface="Courier New"/>
              </a:rPr>
              <a:t>ts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, s0);</a:t>
            </a:r>
          </a:p>
          <a:p>
            <a:pPr>
              <a:lnSpc>
                <a:spcPct val="80000"/>
              </a:lnSpc>
            </a:pPr>
            <a:endParaRPr lang="en-US" sz="2000" b="1" dirty="0">
              <a:latin typeface="Courier New"/>
              <a:cs typeface="Courier New"/>
            </a:endParaRPr>
          </a:p>
          <a:p>
            <a:pPr>
              <a:lnSpc>
                <a:spcPct val="80000"/>
              </a:lnSpc>
            </a:pPr>
            <a:r>
              <a:rPr lang="en-US" sz="2000" b="1" dirty="0">
                <a:latin typeface="Courier New"/>
                <a:cs typeface="Courier New"/>
              </a:rPr>
              <a:t>new </a:t>
            </a:r>
            <a:r>
              <a:rPr lang="en-US" sz="2000" b="1" dirty="0" err="1">
                <a:latin typeface="Courier New"/>
                <a:cs typeface="Courier New"/>
              </a:rPr>
              <a:t>TWTR.Widget</a:t>
            </a:r>
            <a:r>
              <a:rPr lang="en-US" sz="2000" b="1" dirty="0">
                <a:latin typeface="Courier New"/>
                <a:cs typeface="Courier New"/>
              </a:rPr>
              <a:t>({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latin typeface="Courier New"/>
                <a:cs typeface="Courier New"/>
              </a:rPr>
              <a:t>  version: 2,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latin typeface="Courier New"/>
                <a:cs typeface="Courier New"/>
              </a:rPr>
              <a:t>  type: 'profile',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latin typeface="Courier New"/>
                <a:cs typeface="Courier New"/>
              </a:rPr>
              <a:t>  </a:t>
            </a:r>
            <a:r>
              <a:rPr lang="en-US" sz="2000" b="1" dirty="0" smtClean="0">
                <a:latin typeface="Courier New"/>
                <a:cs typeface="Courier New"/>
              </a:rPr>
              <a:t>...</a:t>
            </a:r>
            <a:endParaRPr lang="en-US" sz="2000" b="1" dirty="0">
              <a:latin typeface="Courier New"/>
              <a:cs typeface="Courier New"/>
            </a:endParaRPr>
          </a:p>
          <a:p>
            <a:pPr>
              <a:lnSpc>
                <a:spcPct val="80000"/>
              </a:lnSpc>
            </a:pPr>
            <a:r>
              <a:rPr lang="en-US" sz="2000" b="1" dirty="0" smtClean="0">
                <a:latin typeface="Courier New"/>
                <a:cs typeface="Courier New"/>
              </a:rPr>
              <a:t>}</a:t>
            </a:r>
            <a:r>
              <a:rPr lang="en-US" sz="2000" b="1" dirty="0">
                <a:latin typeface="Courier New"/>
                <a:cs typeface="Courier New"/>
              </a:rPr>
              <a:t>).render().</a:t>
            </a:r>
            <a:r>
              <a:rPr lang="en-US" sz="2000" b="1" dirty="0" err="1">
                <a:latin typeface="Courier New"/>
                <a:cs typeface="Courier New"/>
              </a:rPr>
              <a:t>setUser</a:t>
            </a:r>
            <a:r>
              <a:rPr lang="en-US" sz="2000" b="1" dirty="0">
                <a:latin typeface="Courier New"/>
                <a:cs typeface="Courier New"/>
              </a:rPr>
              <a:t>('</a:t>
            </a:r>
            <a:r>
              <a:rPr lang="en-US" sz="2000" b="1" dirty="0" err="1">
                <a:latin typeface="Courier New"/>
                <a:cs typeface="Courier New"/>
              </a:rPr>
              <a:t>souders</a:t>
            </a:r>
            <a:r>
              <a:rPr lang="en-US" sz="2000" b="1" dirty="0">
                <a:latin typeface="Courier New"/>
                <a:cs typeface="Courier New"/>
              </a:rPr>
              <a:t>').start();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latin typeface="Courier New"/>
                <a:cs typeface="Courier New"/>
              </a:rPr>
              <a:t>&lt;/script&gt;</a:t>
            </a:r>
            <a:endParaRPr lang="en-US" sz="2000" b="1" dirty="0" smtClean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25332" y="5638800"/>
            <a:ext cx="8915400" cy="50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baseline="0" dirty="0" smtClean="0">
                <a:solidFill>
                  <a:srgbClr val="FF0000"/>
                </a:solidFill>
                <a:latin typeface="Courier New"/>
                <a:cs typeface="Courier New"/>
              </a:rPr>
              <a:t>ERROR: undefined symbol TWTR</a:t>
            </a:r>
          </a:p>
        </p:txBody>
      </p:sp>
      <p:sp>
        <p:nvSpPr>
          <p:cNvPr id="6" name="Freeform 5"/>
          <p:cNvSpPr/>
          <p:nvPr/>
        </p:nvSpPr>
        <p:spPr>
          <a:xfrm>
            <a:off x="727101" y="2992448"/>
            <a:ext cx="838200" cy="381000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648200" y="76200"/>
            <a:ext cx="4370468" cy="50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r">
              <a:lnSpc>
                <a:spcPct val="80000"/>
              </a:lnSpc>
            </a:pPr>
            <a:r>
              <a:rPr lang="en-US" b="1" baseline="0" dirty="0" err="1" smtClean="0">
                <a:solidFill>
                  <a:srgbClr val="00B0F0"/>
                </a:solidFill>
                <a:cs typeface="Courier New"/>
              </a:rPr>
              <a:t>asyncified</a:t>
            </a:r>
            <a:r>
              <a:rPr lang="en-US" b="1" baseline="0" dirty="0" smtClean="0">
                <a:solidFill>
                  <a:srgbClr val="00B0F0"/>
                </a:solidFill>
                <a:cs typeface="Courier New"/>
              </a:rPr>
              <a:t> snippet</a:t>
            </a:r>
          </a:p>
        </p:txBody>
      </p:sp>
    </p:spTree>
    <p:extLst>
      <p:ext uri="{BB962C8B-B14F-4D97-AF65-F5344CB8AC3E}">
        <p14:creationId xmlns:p14="http://schemas.microsoft.com/office/powerpoint/2010/main" val="38570144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32" y="113466"/>
            <a:ext cx="9018668" cy="6781343"/>
          </a:xfr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>
                <a:latin typeface="Courier New"/>
                <a:cs typeface="Courier New"/>
              </a:rPr>
              <a:t>&lt;</a:t>
            </a:r>
            <a:r>
              <a:rPr lang="en-US" sz="2000" b="1" dirty="0">
                <a:latin typeface="Courier New"/>
                <a:cs typeface="Courier New"/>
              </a:rPr>
              <a:t>script&gt;</a:t>
            </a:r>
          </a:p>
          <a:p>
            <a:pPr>
              <a:lnSpc>
                <a:spcPct val="80000"/>
              </a:lnSpc>
            </a:pPr>
            <a:r>
              <a:rPr lang="en-US" sz="2000" b="1" dirty="0" err="1" smtClean="0">
                <a:solidFill>
                  <a:schemeClr val="bg1"/>
                </a:solidFill>
                <a:latin typeface="Courier New"/>
                <a:cs typeface="Courier New"/>
              </a:rPr>
              <a:t>var</a:t>
            </a:r>
            <a:r>
              <a:rPr lang="en-US" sz="2000" b="1" dirty="0" smtClean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urier New"/>
                <a:cs typeface="Courier New"/>
              </a:rPr>
              <a:t>ts</a:t>
            </a:r>
            <a:r>
              <a:rPr lang="en-US" sz="2000" b="1" dirty="0">
                <a:solidFill>
                  <a:schemeClr val="bg1"/>
                </a:solidFill>
                <a:latin typeface="Courier New"/>
                <a:cs typeface="Courier New"/>
              </a:rPr>
              <a:t> = </a:t>
            </a:r>
            <a:r>
              <a:rPr lang="en-US" sz="2000" b="1" dirty="0" err="1">
                <a:solidFill>
                  <a:schemeClr val="bg1"/>
                </a:solidFill>
                <a:latin typeface="Courier New"/>
                <a:cs typeface="Courier New"/>
              </a:rPr>
              <a:t>document.createElement</a:t>
            </a:r>
            <a:r>
              <a:rPr lang="en-US" sz="2000" b="1" dirty="0">
                <a:solidFill>
                  <a:schemeClr val="bg1"/>
                </a:solidFill>
                <a:latin typeface="Courier New"/>
                <a:cs typeface="Courier New"/>
              </a:rPr>
              <a:t>("script");</a:t>
            </a:r>
          </a:p>
          <a:p>
            <a:pPr>
              <a:lnSpc>
                <a:spcPct val="80000"/>
              </a:lnSpc>
            </a:pPr>
            <a:r>
              <a:rPr lang="en-US" sz="2000" b="1" dirty="0" err="1">
                <a:solidFill>
                  <a:schemeClr val="bg1"/>
                </a:solidFill>
                <a:latin typeface="Courier New"/>
                <a:cs typeface="Courier New"/>
              </a:rPr>
              <a:t>ts.async</a:t>
            </a:r>
            <a:r>
              <a:rPr lang="en-US" sz="2000" b="1" dirty="0">
                <a:solidFill>
                  <a:schemeClr val="bg1"/>
                </a:solidFill>
                <a:latin typeface="Courier New"/>
                <a:cs typeface="Courier New"/>
              </a:rPr>
              <a:t> = true;</a:t>
            </a:r>
          </a:p>
          <a:p>
            <a:pPr>
              <a:lnSpc>
                <a:spcPct val="80000"/>
              </a:lnSpc>
            </a:pPr>
            <a:r>
              <a:rPr lang="en-US" sz="2000" b="1" dirty="0" err="1">
                <a:solidFill>
                  <a:srgbClr val="FFFF00"/>
                </a:solidFill>
                <a:latin typeface="Courier New"/>
                <a:cs typeface="Courier New"/>
              </a:rPr>
              <a:t>ts.onload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 = </a:t>
            </a:r>
            <a:r>
              <a:rPr lang="en-US" sz="2000" b="1" dirty="0" err="1">
                <a:solidFill>
                  <a:srgbClr val="FFFF00"/>
                </a:solidFill>
                <a:latin typeface="Courier New"/>
                <a:cs typeface="Courier New"/>
              </a:rPr>
              <a:t>ts.onreadystatechange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 = </a:t>
            </a:r>
            <a:r>
              <a:rPr lang="en-US" sz="2000" b="1" dirty="0" err="1">
                <a:solidFill>
                  <a:srgbClr val="FFFF00"/>
                </a:solidFill>
                <a:latin typeface="Courier New"/>
                <a:cs typeface="Courier New"/>
              </a:rPr>
              <a:t>doTwitter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;</a:t>
            </a:r>
          </a:p>
          <a:p>
            <a:pPr>
              <a:lnSpc>
                <a:spcPct val="80000"/>
              </a:lnSpc>
            </a:pPr>
            <a:r>
              <a:rPr lang="en-US" sz="2000" b="1" dirty="0" err="1">
                <a:solidFill>
                  <a:srgbClr val="FFFFFF"/>
                </a:solidFill>
                <a:latin typeface="Courier New"/>
                <a:cs typeface="Courier New"/>
              </a:rPr>
              <a:t>ts.src</a:t>
            </a:r>
            <a:r>
              <a:rPr lang="en-US" sz="2000" b="1" dirty="0">
                <a:solidFill>
                  <a:srgbClr val="FFFFFF"/>
                </a:solidFill>
                <a:latin typeface="Courier New"/>
                <a:cs typeface="Courier New"/>
              </a:rPr>
              <a:t> = "http://</a:t>
            </a:r>
            <a:r>
              <a:rPr lang="en-US" sz="2000" b="1" dirty="0" err="1">
                <a:solidFill>
                  <a:srgbClr val="FFFFFF"/>
                </a:solidFill>
                <a:latin typeface="Courier New"/>
                <a:cs typeface="Courier New"/>
              </a:rPr>
              <a:t>widgets.twimg.com</a:t>
            </a:r>
            <a:r>
              <a:rPr lang="en-US" sz="2000" b="1" dirty="0">
                <a:solidFill>
                  <a:srgbClr val="FFFFFF"/>
                </a:solidFill>
                <a:latin typeface="Courier New"/>
                <a:cs typeface="Courier New"/>
              </a:rPr>
              <a:t>/j/2/</a:t>
            </a:r>
            <a:r>
              <a:rPr lang="en-US" sz="2000" b="1" dirty="0" err="1">
                <a:solidFill>
                  <a:srgbClr val="FFFFFF"/>
                </a:solidFill>
                <a:latin typeface="Courier New"/>
                <a:cs typeface="Courier New"/>
              </a:rPr>
              <a:t>widget.js</a:t>
            </a:r>
            <a:r>
              <a:rPr lang="en-US" sz="2000" b="1" dirty="0">
                <a:solidFill>
                  <a:srgbClr val="FFFFFF"/>
                </a:solidFill>
                <a:latin typeface="Courier New"/>
                <a:cs typeface="Courier New"/>
              </a:rPr>
              <a:t>";</a:t>
            </a:r>
          </a:p>
          <a:p>
            <a:pPr>
              <a:lnSpc>
                <a:spcPct val="80000"/>
              </a:lnSpc>
            </a:pPr>
            <a:r>
              <a:rPr lang="en-US" sz="2000" b="1" dirty="0" err="1">
                <a:solidFill>
                  <a:srgbClr val="FFFFFF"/>
                </a:solidFill>
                <a:latin typeface="Courier New"/>
                <a:cs typeface="Courier New"/>
              </a:rPr>
              <a:t>var</a:t>
            </a:r>
            <a:r>
              <a:rPr lang="en-US" sz="2000" b="1" dirty="0">
                <a:solidFill>
                  <a:srgbClr val="FFFFFF"/>
                </a:solidFill>
                <a:latin typeface="Courier New"/>
                <a:cs typeface="Courier New"/>
              </a:rPr>
              <a:t> s0 = </a:t>
            </a:r>
            <a:r>
              <a:rPr lang="en-US" sz="2000" b="1" dirty="0" err="1">
                <a:solidFill>
                  <a:srgbClr val="FFFFFF"/>
                </a:solidFill>
                <a:latin typeface="Courier New"/>
                <a:cs typeface="Courier New"/>
              </a:rPr>
              <a:t>document.getElementsByTagName</a:t>
            </a:r>
            <a:r>
              <a:rPr lang="en-US" sz="2000" b="1" dirty="0">
                <a:solidFill>
                  <a:srgbClr val="FFFFFF"/>
                </a:solidFill>
                <a:latin typeface="Courier New"/>
                <a:cs typeface="Courier New"/>
              </a:rPr>
              <a:t>('script')[0];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solidFill>
                  <a:srgbClr val="FFFFFF"/>
                </a:solidFill>
                <a:latin typeface="Courier New"/>
                <a:cs typeface="Courier New"/>
              </a:rPr>
              <a:t>s0.parentNode.insertBefore(</a:t>
            </a:r>
            <a:r>
              <a:rPr lang="en-US" sz="2000" b="1" dirty="0" err="1">
                <a:solidFill>
                  <a:srgbClr val="FFFFFF"/>
                </a:solidFill>
                <a:latin typeface="Courier New"/>
                <a:cs typeface="Courier New"/>
              </a:rPr>
              <a:t>ts</a:t>
            </a:r>
            <a:r>
              <a:rPr lang="en-US" sz="2000" b="1" dirty="0">
                <a:solidFill>
                  <a:srgbClr val="FFFFFF"/>
                </a:solidFill>
                <a:latin typeface="Courier New"/>
                <a:cs typeface="Courier New"/>
              </a:rPr>
              <a:t>, s0)</a:t>
            </a:r>
            <a:r>
              <a:rPr lang="en-US" sz="2000" b="1" dirty="0" smtClean="0">
                <a:solidFill>
                  <a:srgbClr val="FFFFFF"/>
                </a:solidFill>
                <a:latin typeface="Courier New"/>
                <a:cs typeface="Courier New"/>
              </a:rPr>
              <a:t>;</a:t>
            </a:r>
          </a:p>
          <a:p>
            <a:pPr>
              <a:lnSpc>
                <a:spcPct val="80000"/>
              </a:lnSpc>
            </a:pPr>
            <a:endParaRPr lang="en-US" sz="2000" b="1" dirty="0" smtClean="0">
              <a:solidFill>
                <a:srgbClr val="FFFF00"/>
              </a:solidFill>
              <a:latin typeface="Courier New"/>
              <a:cs typeface="Courier New"/>
            </a:endParaRPr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FFFF00"/>
                </a:solidFill>
                <a:latin typeface="Courier New"/>
                <a:cs typeface="Courier New"/>
              </a:rPr>
              <a:t>function </a:t>
            </a:r>
            <a:r>
              <a:rPr lang="en-US" sz="2000" b="1" dirty="0" err="1">
                <a:solidFill>
                  <a:srgbClr val="FFFF00"/>
                </a:solidFill>
                <a:latin typeface="Courier New"/>
                <a:cs typeface="Courier New"/>
              </a:rPr>
              <a:t>doTwitter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() {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  if ( </a:t>
            </a:r>
            <a:r>
              <a:rPr lang="en-US" sz="2000" b="1" dirty="0" err="1">
                <a:solidFill>
                  <a:srgbClr val="FFFF00"/>
                </a:solidFill>
                <a:latin typeface="Courier New"/>
                <a:cs typeface="Courier New"/>
              </a:rPr>
              <a:t>this.readyState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 &amp;&amp; </a:t>
            </a:r>
            <a:r>
              <a:rPr lang="en-US" sz="2000" b="1" dirty="0" err="1">
                <a:solidFill>
                  <a:srgbClr val="FFFF00"/>
                </a:solidFill>
                <a:latin typeface="Courier New"/>
                <a:cs typeface="Courier New"/>
              </a:rPr>
              <a:t>this.readyState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 != "complete" 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       &amp;&amp; </a:t>
            </a:r>
            <a:r>
              <a:rPr lang="en-US" sz="2000" b="1" dirty="0" err="1">
                <a:solidFill>
                  <a:srgbClr val="FFFF00"/>
                </a:solidFill>
                <a:latin typeface="Courier New"/>
                <a:cs typeface="Courier New"/>
              </a:rPr>
              <a:t>this.readyState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 != "loaded" ) {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    return; </a:t>
            </a:r>
            <a:r>
              <a:rPr lang="en-US" sz="2000" b="1" dirty="0" smtClean="0">
                <a:solidFill>
                  <a:srgbClr val="FFFF00"/>
                </a:solidFill>
                <a:latin typeface="Courier New"/>
                <a:cs typeface="Courier New"/>
              </a:rPr>
              <a:t>}</a:t>
            </a:r>
            <a:endParaRPr lang="en-US" sz="2000" b="1" dirty="0">
              <a:solidFill>
                <a:srgbClr val="FFFF00"/>
              </a:solidFill>
              <a:latin typeface="Courier New"/>
              <a:cs typeface="Courier New"/>
            </a:endParaRPr>
          </a:p>
          <a:p>
            <a:pPr>
              <a:lnSpc>
                <a:spcPct val="80000"/>
              </a:lnSpc>
            </a:pP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  </a:t>
            </a:r>
            <a:r>
              <a:rPr lang="en-US" sz="2000" b="1" dirty="0" err="1">
                <a:solidFill>
                  <a:srgbClr val="FFFF00"/>
                </a:solidFill>
                <a:latin typeface="Courier New"/>
                <a:cs typeface="Courier New"/>
              </a:rPr>
              <a:t>this.onload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 = </a:t>
            </a:r>
            <a:r>
              <a:rPr lang="en-US" sz="2000" b="1" dirty="0" err="1">
                <a:solidFill>
                  <a:srgbClr val="FFFF00"/>
                </a:solidFill>
                <a:latin typeface="Courier New"/>
                <a:cs typeface="Courier New"/>
              </a:rPr>
              <a:t>this.onreadystatechange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 = null;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latin typeface="Courier New"/>
                <a:cs typeface="Courier New"/>
              </a:rPr>
              <a:t>  new </a:t>
            </a:r>
            <a:r>
              <a:rPr lang="en-US" sz="2000" b="1" dirty="0" err="1">
                <a:latin typeface="Courier New"/>
                <a:cs typeface="Courier New"/>
              </a:rPr>
              <a:t>TWTR.Widget</a:t>
            </a:r>
            <a:r>
              <a:rPr lang="en-US" sz="2000" b="1" dirty="0">
                <a:latin typeface="Courier New"/>
                <a:cs typeface="Courier New"/>
              </a:rPr>
              <a:t>({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latin typeface="Courier New"/>
                <a:cs typeface="Courier New"/>
              </a:rPr>
              <a:t>    version: 2,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latin typeface="Courier New"/>
                <a:cs typeface="Courier New"/>
              </a:rPr>
              <a:t>    type: 'profile'</a:t>
            </a:r>
            <a:r>
              <a:rPr lang="en-US" sz="2000" b="1" dirty="0" smtClean="0">
                <a:latin typeface="Courier New"/>
                <a:cs typeface="Courier New"/>
              </a:rPr>
              <a:t>, 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latin typeface="Courier New"/>
                <a:cs typeface="Courier New"/>
              </a:rPr>
              <a:t> </a:t>
            </a:r>
            <a:r>
              <a:rPr lang="en-US" sz="2000" b="1" dirty="0" smtClean="0">
                <a:latin typeface="Courier New"/>
                <a:cs typeface="Courier New"/>
              </a:rPr>
              <a:t>   ...</a:t>
            </a:r>
            <a:endParaRPr lang="en-US" sz="2000" b="1" dirty="0">
              <a:latin typeface="Courier New"/>
              <a:cs typeface="Courier New"/>
            </a:endParaRPr>
          </a:p>
          <a:p>
            <a:pPr>
              <a:lnSpc>
                <a:spcPct val="80000"/>
              </a:lnSpc>
            </a:pPr>
            <a:r>
              <a:rPr lang="en-US" sz="2000" b="1" dirty="0" smtClean="0">
                <a:latin typeface="Courier New"/>
                <a:cs typeface="Courier New"/>
              </a:rPr>
              <a:t>}</a:t>
            </a:r>
            <a:r>
              <a:rPr lang="en-US" sz="2000" b="1" dirty="0">
                <a:latin typeface="Courier New"/>
                <a:cs typeface="Courier New"/>
              </a:rPr>
              <a:t>).render().</a:t>
            </a:r>
            <a:r>
              <a:rPr lang="en-US" sz="2000" b="1" dirty="0" err="1">
                <a:latin typeface="Courier New"/>
                <a:cs typeface="Courier New"/>
              </a:rPr>
              <a:t>setUser</a:t>
            </a:r>
            <a:r>
              <a:rPr lang="en-US" sz="2000" b="1" dirty="0">
                <a:latin typeface="Courier New"/>
                <a:cs typeface="Courier New"/>
              </a:rPr>
              <a:t>('</a:t>
            </a:r>
            <a:r>
              <a:rPr lang="en-US" sz="2000" b="1" dirty="0" err="1">
                <a:latin typeface="Courier New"/>
                <a:cs typeface="Courier New"/>
              </a:rPr>
              <a:t>souders</a:t>
            </a:r>
            <a:r>
              <a:rPr lang="en-US" sz="2000" b="1" dirty="0">
                <a:latin typeface="Courier New"/>
                <a:cs typeface="Courier New"/>
              </a:rPr>
              <a:t>').start();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}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latin typeface="Courier New"/>
                <a:cs typeface="Courier New"/>
              </a:rPr>
              <a:t>&lt;/script&gt;</a:t>
            </a:r>
            <a:endParaRPr lang="en-US" sz="2000" b="1" dirty="0" smtClean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648200" y="76200"/>
            <a:ext cx="4370468" cy="50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r">
              <a:lnSpc>
                <a:spcPct val="80000"/>
              </a:lnSpc>
            </a:pPr>
            <a:r>
              <a:rPr lang="en-US" b="1" baseline="0" dirty="0" err="1" smtClean="0">
                <a:solidFill>
                  <a:srgbClr val="00B0F0"/>
                </a:solidFill>
                <a:cs typeface="Courier New"/>
              </a:rPr>
              <a:t>asyncified</a:t>
            </a:r>
            <a:r>
              <a:rPr lang="en-US" b="1" baseline="0" dirty="0" smtClean="0">
                <a:solidFill>
                  <a:srgbClr val="00B0F0"/>
                </a:solidFill>
                <a:cs typeface="Courier New"/>
              </a:rPr>
              <a:t> </a:t>
            </a:r>
            <a:r>
              <a:rPr lang="en-US" b="1" baseline="0" dirty="0" smtClean="0">
                <a:solidFill>
                  <a:srgbClr val="00B0F0"/>
                </a:solidFill>
                <a:cs typeface="Courier New"/>
              </a:rPr>
              <a:t>snippet</a:t>
            </a:r>
            <a:endParaRPr lang="en-US" b="1" baseline="0" dirty="0" smtClean="0">
              <a:solidFill>
                <a:srgbClr val="00B0F0"/>
              </a:solidFill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1615803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32" y="113466"/>
            <a:ext cx="9018668" cy="6781343"/>
          </a:xfr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>
                <a:latin typeface="Courier New"/>
                <a:cs typeface="Courier New"/>
              </a:rPr>
              <a:t>&lt;</a:t>
            </a:r>
            <a:r>
              <a:rPr lang="en-US" sz="2000" b="1" dirty="0">
                <a:latin typeface="Courier New"/>
                <a:cs typeface="Courier New"/>
              </a:rPr>
              <a:t>script&gt;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FFFF00"/>
                </a:solidFill>
                <a:latin typeface="Courier New"/>
                <a:cs typeface="Courier New"/>
              </a:rPr>
              <a:t>function </a:t>
            </a:r>
            <a:r>
              <a:rPr lang="en-US" sz="2000" b="1" dirty="0" err="1" smtClean="0">
                <a:solidFill>
                  <a:srgbClr val="FFFF00"/>
                </a:solidFill>
                <a:latin typeface="Courier New"/>
                <a:cs typeface="Courier New"/>
              </a:rPr>
              <a:t>doTwitter</a:t>
            </a:r>
            <a:r>
              <a:rPr lang="en-US" sz="2000" b="1" dirty="0" smtClean="0">
                <a:solidFill>
                  <a:srgbClr val="FFFF00"/>
                </a:solidFill>
                <a:latin typeface="Courier New"/>
                <a:cs typeface="Courier New"/>
              </a:rPr>
              <a:t>() {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FFFF00"/>
                </a:solidFill>
                <a:latin typeface="Courier New"/>
                <a:cs typeface="Courier New"/>
              </a:rPr>
              <a:t>  if ( </a:t>
            </a:r>
            <a:r>
              <a:rPr lang="en-US" sz="2000" b="1" dirty="0" err="1" smtClean="0">
                <a:solidFill>
                  <a:srgbClr val="FFFF00"/>
                </a:solidFill>
                <a:latin typeface="Courier New"/>
                <a:cs typeface="Courier New"/>
              </a:rPr>
              <a:t>this.readyState</a:t>
            </a:r>
            <a:r>
              <a:rPr lang="en-US" sz="2000" b="1" dirty="0" smtClean="0">
                <a:solidFill>
                  <a:srgbClr val="FFFF00"/>
                </a:solidFill>
                <a:latin typeface="Courier New"/>
                <a:cs typeface="Courier New"/>
              </a:rPr>
              <a:t> &amp;&amp; </a:t>
            </a:r>
            <a:r>
              <a:rPr lang="en-US" sz="2000" b="1" dirty="0" err="1" smtClean="0">
                <a:solidFill>
                  <a:srgbClr val="FFFF00"/>
                </a:solidFill>
                <a:latin typeface="Courier New"/>
                <a:cs typeface="Courier New"/>
              </a:rPr>
              <a:t>this.readyState</a:t>
            </a:r>
            <a:r>
              <a:rPr lang="en-US" sz="2000" b="1" dirty="0" smtClean="0">
                <a:solidFill>
                  <a:srgbClr val="FFFF00"/>
                </a:solidFill>
                <a:latin typeface="Courier New"/>
                <a:cs typeface="Courier New"/>
              </a:rPr>
              <a:t> != "complete" 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FFFF00"/>
                </a:solidFill>
                <a:latin typeface="Courier New"/>
                <a:cs typeface="Courier New"/>
              </a:rPr>
              <a:t>       &amp;&amp; </a:t>
            </a:r>
            <a:r>
              <a:rPr lang="en-US" sz="2000" b="1" dirty="0" err="1" smtClean="0">
                <a:solidFill>
                  <a:srgbClr val="FFFF00"/>
                </a:solidFill>
                <a:latin typeface="Courier New"/>
                <a:cs typeface="Courier New"/>
              </a:rPr>
              <a:t>this.readyState</a:t>
            </a:r>
            <a:r>
              <a:rPr lang="en-US" sz="2000" b="1" dirty="0" smtClean="0">
                <a:solidFill>
                  <a:srgbClr val="FFFF00"/>
                </a:solidFill>
                <a:latin typeface="Courier New"/>
                <a:cs typeface="Courier New"/>
              </a:rPr>
              <a:t> != "loaded" ) {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FFFF00"/>
                </a:solidFill>
                <a:latin typeface="Courier New"/>
                <a:cs typeface="Courier New"/>
              </a:rPr>
              <a:t>    return; 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FFFF00"/>
                </a:solidFill>
                <a:latin typeface="Courier New"/>
                <a:cs typeface="Courier New"/>
              </a:rPr>
              <a:t>  }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FFFF00"/>
                </a:solidFill>
                <a:latin typeface="Courier New"/>
                <a:cs typeface="Courier New"/>
              </a:rPr>
              <a:t>  </a:t>
            </a:r>
            <a:r>
              <a:rPr lang="en-US" sz="2000" b="1" dirty="0" err="1" smtClean="0">
                <a:solidFill>
                  <a:srgbClr val="FFFF00"/>
                </a:solidFill>
                <a:latin typeface="Courier New"/>
                <a:cs typeface="Courier New"/>
              </a:rPr>
              <a:t>this.onload</a:t>
            </a:r>
            <a:r>
              <a:rPr lang="en-US" sz="2000" b="1" dirty="0" smtClean="0">
                <a:solidFill>
                  <a:srgbClr val="FFFF00"/>
                </a:solidFill>
                <a:latin typeface="Courier New"/>
                <a:cs typeface="Courier New"/>
              </a:rPr>
              <a:t> = </a:t>
            </a:r>
            <a:r>
              <a:rPr lang="en-US" sz="2000" b="1" dirty="0" err="1" smtClean="0">
                <a:solidFill>
                  <a:srgbClr val="FFFF00"/>
                </a:solidFill>
                <a:latin typeface="Courier New"/>
                <a:cs typeface="Courier New"/>
              </a:rPr>
              <a:t>this.onreadystatechange</a:t>
            </a:r>
            <a:r>
              <a:rPr lang="en-US" sz="2000" b="1" dirty="0" smtClean="0">
                <a:solidFill>
                  <a:srgbClr val="FFFF00"/>
                </a:solidFill>
                <a:latin typeface="Courier New"/>
                <a:cs typeface="Courier New"/>
              </a:rPr>
              <a:t> = null;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latin typeface="Courier New"/>
                <a:cs typeface="Courier New"/>
              </a:rPr>
              <a:t>  new </a:t>
            </a:r>
            <a:r>
              <a:rPr lang="en-US" sz="2000" b="1" dirty="0" err="1" smtClean="0">
                <a:latin typeface="Courier New"/>
                <a:cs typeface="Courier New"/>
              </a:rPr>
              <a:t>TWTR.Widget</a:t>
            </a:r>
            <a:r>
              <a:rPr lang="en-US" sz="2000" b="1" dirty="0" smtClean="0">
                <a:latin typeface="Courier New"/>
                <a:cs typeface="Courier New"/>
              </a:rPr>
              <a:t>({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latin typeface="Courier New"/>
                <a:cs typeface="Courier New"/>
              </a:rPr>
              <a:t>    version: 2,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latin typeface="Courier New"/>
                <a:cs typeface="Courier New"/>
              </a:rPr>
              <a:t>    type: 'profile',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latin typeface="Courier New"/>
                <a:cs typeface="Courier New"/>
              </a:rPr>
              <a:t>    ...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latin typeface="Courier New"/>
                <a:cs typeface="Courier New"/>
              </a:rPr>
              <a:t>  }).render().</a:t>
            </a:r>
            <a:r>
              <a:rPr lang="en-US" sz="2000" b="1" dirty="0" err="1" smtClean="0">
                <a:latin typeface="Courier New"/>
                <a:cs typeface="Courier New"/>
              </a:rPr>
              <a:t>setUser</a:t>
            </a:r>
            <a:r>
              <a:rPr lang="en-US" sz="2000" b="1" dirty="0" smtClean="0">
                <a:latin typeface="Courier New"/>
                <a:cs typeface="Courier New"/>
              </a:rPr>
              <a:t>('</a:t>
            </a:r>
            <a:r>
              <a:rPr lang="en-US" sz="2000" b="1" dirty="0" err="1" smtClean="0">
                <a:latin typeface="Courier New"/>
                <a:cs typeface="Courier New"/>
              </a:rPr>
              <a:t>souders</a:t>
            </a:r>
            <a:r>
              <a:rPr lang="en-US" sz="2000" b="1" dirty="0" smtClean="0">
                <a:latin typeface="Courier New"/>
                <a:cs typeface="Courier New"/>
              </a:rPr>
              <a:t>').start();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FFFF00"/>
                </a:solidFill>
                <a:latin typeface="Courier New"/>
                <a:cs typeface="Courier New"/>
              </a:rPr>
              <a:t>}</a:t>
            </a:r>
          </a:p>
          <a:p>
            <a:pPr>
              <a:lnSpc>
                <a:spcPct val="80000"/>
              </a:lnSpc>
            </a:pPr>
            <a:r>
              <a:rPr lang="en-US" sz="2000" b="1" dirty="0" err="1" smtClean="0">
                <a:solidFill>
                  <a:srgbClr val="FFFF00"/>
                </a:solidFill>
                <a:latin typeface="Courier New"/>
                <a:cs typeface="Courier New"/>
              </a:rPr>
              <a:t>var</a:t>
            </a:r>
            <a:r>
              <a:rPr lang="en-US" sz="2000" b="1" dirty="0" smtClean="0">
                <a:solidFill>
                  <a:srgbClr val="FFFF00"/>
                </a:solidFill>
                <a:latin typeface="Courier New"/>
                <a:cs typeface="Courier New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Courier New"/>
                <a:cs typeface="Courier New"/>
              </a:rPr>
              <a:t>ts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 = </a:t>
            </a:r>
            <a:r>
              <a:rPr lang="en-US" sz="2000" b="1" dirty="0" err="1">
                <a:solidFill>
                  <a:srgbClr val="FFFF00"/>
                </a:solidFill>
                <a:latin typeface="Courier New"/>
                <a:cs typeface="Courier New"/>
              </a:rPr>
              <a:t>document.createElement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("script");</a:t>
            </a:r>
          </a:p>
          <a:p>
            <a:pPr>
              <a:lnSpc>
                <a:spcPct val="80000"/>
              </a:lnSpc>
            </a:pPr>
            <a:r>
              <a:rPr lang="en-US" sz="2000" b="1" dirty="0" err="1">
                <a:solidFill>
                  <a:srgbClr val="FFFF00"/>
                </a:solidFill>
                <a:latin typeface="Courier New"/>
                <a:cs typeface="Courier New"/>
              </a:rPr>
              <a:t>ts.async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 = true;</a:t>
            </a:r>
          </a:p>
          <a:p>
            <a:pPr>
              <a:lnSpc>
                <a:spcPct val="80000"/>
              </a:lnSpc>
            </a:pPr>
            <a:r>
              <a:rPr lang="en-US" sz="2000" b="1" dirty="0" err="1">
                <a:solidFill>
                  <a:srgbClr val="FFFF00"/>
                </a:solidFill>
                <a:latin typeface="Courier New"/>
                <a:cs typeface="Courier New"/>
              </a:rPr>
              <a:t>ts.onload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 = </a:t>
            </a:r>
            <a:r>
              <a:rPr lang="en-US" sz="2000" b="1" dirty="0" err="1">
                <a:solidFill>
                  <a:srgbClr val="FFFF00"/>
                </a:solidFill>
                <a:latin typeface="Courier New"/>
                <a:cs typeface="Courier New"/>
              </a:rPr>
              <a:t>ts.onreadystatechange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 = </a:t>
            </a:r>
            <a:r>
              <a:rPr lang="en-US" sz="2000" b="1" dirty="0" err="1">
                <a:solidFill>
                  <a:srgbClr val="FFFF00"/>
                </a:solidFill>
                <a:latin typeface="Courier New"/>
                <a:cs typeface="Courier New"/>
              </a:rPr>
              <a:t>doTwitter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;</a:t>
            </a:r>
          </a:p>
          <a:p>
            <a:pPr>
              <a:lnSpc>
                <a:spcPct val="80000"/>
              </a:lnSpc>
            </a:pPr>
            <a:r>
              <a:rPr lang="en-US" sz="2000" b="1" dirty="0" err="1">
                <a:solidFill>
                  <a:srgbClr val="FFFF00"/>
                </a:solidFill>
                <a:latin typeface="Courier New"/>
                <a:cs typeface="Courier New"/>
              </a:rPr>
              <a:t>ts.src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 = "http://</a:t>
            </a:r>
            <a:r>
              <a:rPr lang="en-US" sz="2000" b="1" dirty="0" err="1">
                <a:solidFill>
                  <a:srgbClr val="FFFF00"/>
                </a:solidFill>
                <a:latin typeface="Courier New"/>
                <a:cs typeface="Courier New"/>
              </a:rPr>
              <a:t>widgets.twimg.com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/j/2/</a:t>
            </a:r>
            <a:r>
              <a:rPr lang="en-US" sz="2000" b="1" dirty="0" err="1">
                <a:solidFill>
                  <a:srgbClr val="FFFF00"/>
                </a:solidFill>
                <a:latin typeface="Courier New"/>
                <a:cs typeface="Courier New"/>
              </a:rPr>
              <a:t>widget.js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";</a:t>
            </a:r>
          </a:p>
          <a:p>
            <a:pPr>
              <a:lnSpc>
                <a:spcPct val="80000"/>
              </a:lnSpc>
            </a:pPr>
            <a:r>
              <a:rPr lang="en-US" sz="2000" b="1" dirty="0" err="1">
                <a:solidFill>
                  <a:srgbClr val="FFFF00"/>
                </a:solidFill>
                <a:latin typeface="Courier New"/>
                <a:cs typeface="Courier New"/>
              </a:rPr>
              <a:t>var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 s0 = </a:t>
            </a:r>
            <a:r>
              <a:rPr lang="en-US" sz="2000" b="1" dirty="0" err="1">
                <a:solidFill>
                  <a:srgbClr val="FFFF00"/>
                </a:solidFill>
                <a:latin typeface="Courier New"/>
                <a:cs typeface="Courier New"/>
              </a:rPr>
              <a:t>document.getElementsByTagName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('script')[0];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s0.parentNode.insertBefore(</a:t>
            </a:r>
            <a:r>
              <a:rPr lang="en-US" sz="2000" b="1" dirty="0" err="1">
                <a:solidFill>
                  <a:srgbClr val="FFFF00"/>
                </a:solidFill>
                <a:latin typeface="Courier New"/>
                <a:cs typeface="Courier New"/>
              </a:rPr>
              <a:t>ts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, s0)</a:t>
            </a:r>
            <a:r>
              <a:rPr lang="en-US" sz="2000" b="1" dirty="0" smtClean="0">
                <a:solidFill>
                  <a:srgbClr val="FFFF00"/>
                </a:solidFill>
                <a:latin typeface="Courier New"/>
                <a:cs typeface="Courier New"/>
              </a:rPr>
              <a:t>;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latin typeface="Courier New"/>
                <a:cs typeface="Courier New"/>
              </a:rPr>
              <a:t>&lt;/script&gt;</a:t>
            </a:r>
            <a:endParaRPr lang="en-US" sz="2000" b="1" dirty="0" smtClean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648200" y="76200"/>
            <a:ext cx="4370468" cy="50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r">
              <a:lnSpc>
                <a:spcPct val="80000"/>
              </a:lnSpc>
            </a:pPr>
            <a:r>
              <a:rPr lang="en-US" b="1" baseline="0" dirty="0" err="1" smtClean="0">
                <a:solidFill>
                  <a:srgbClr val="00B0F0"/>
                </a:solidFill>
                <a:cs typeface="Courier New"/>
              </a:rPr>
              <a:t>asyncified</a:t>
            </a:r>
            <a:r>
              <a:rPr lang="en-US" b="1" baseline="0" dirty="0" smtClean="0">
                <a:solidFill>
                  <a:srgbClr val="00B0F0"/>
                </a:solidFill>
                <a:cs typeface="Courier New"/>
              </a:rPr>
              <a:t> snippet</a:t>
            </a:r>
          </a:p>
        </p:txBody>
      </p:sp>
    </p:spTree>
    <p:extLst>
      <p:ext uri="{BB962C8B-B14F-4D97-AF65-F5344CB8AC3E}">
        <p14:creationId xmlns:p14="http://schemas.microsoft.com/office/powerpoint/2010/main" val="9586594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-609600" y="0"/>
            <a:ext cx="10278970" cy="6858000"/>
          </a:xfrm>
          <a:prstGeom prst="rect">
            <a:avLst/>
          </a:prstGeom>
        </p:spPr>
      </p:pic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52400" y="3058447"/>
            <a:ext cx="8991600" cy="3647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5400" b="1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synchronous scripts block all following elements from rendering</a:t>
            </a:r>
          </a:p>
          <a:p>
            <a:pPr>
              <a:spcBef>
                <a:spcPts val="1800"/>
              </a:spcBef>
              <a:defRPr/>
            </a:pPr>
            <a:r>
              <a:rPr lang="en-US" sz="5400" b="1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in all browsers</a:t>
            </a:r>
          </a:p>
        </p:txBody>
      </p:sp>
    </p:spTree>
    <p:extLst>
      <p:ext uri="{BB962C8B-B14F-4D97-AF65-F5344CB8AC3E}">
        <p14:creationId xmlns:p14="http://schemas.microsoft.com/office/powerpoint/2010/main" val="32225829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32" y="241201"/>
            <a:ext cx="9018668" cy="5907258"/>
          </a:xfr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cs typeface="Courier New"/>
              </a:rPr>
              <a:t>But... you can’t make a script async if it does </a:t>
            </a:r>
            <a:r>
              <a:rPr lang="en-US" b="1" dirty="0" err="1" smtClean="0">
                <a:cs typeface="Courier New"/>
              </a:rPr>
              <a:t>document.write</a:t>
            </a:r>
            <a:endParaRPr lang="en-US" b="1" dirty="0" smtClean="0">
              <a:cs typeface="Courier New"/>
            </a:endParaRPr>
          </a:p>
          <a:p>
            <a:pPr>
              <a:lnSpc>
                <a:spcPct val="80000"/>
              </a:lnSpc>
            </a:pPr>
            <a:endParaRPr lang="en-US" b="1" dirty="0">
              <a:cs typeface="Courier New"/>
            </a:endParaRPr>
          </a:p>
          <a:p>
            <a:pPr>
              <a:lnSpc>
                <a:spcPct val="80000"/>
              </a:lnSpc>
            </a:pPr>
            <a:r>
              <a:rPr lang="en-US" b="1" dirty="0" err="1" smtClean="0">
                <a:cs typeface="Courier New"/>
              </a:rPr>
              <a:t>widget.js</a:t>
            </a:r>
            <a:r>
              <a:rPr lang="en-US" b="1" dirty="0" smtClean="0">
                <a:cs typeface="Courier New"/>
              </a:rPr>
              <a:t> does </a:t>
            </a:r>
            <a:r>
              <a:rPr lang="en-US" b="1" dirty="0" err="1" smtClean="0">
                <a:cs typeface="Courier New"/>
              </a:rPr>
              <a:t>document.write</a:t>
            </a:r>
            <a:r>
              <a:rPr lang="en-US" b="1" dirty="0" smtClean="0">
                <a:cs typeface="Courier New"/>
              </a:rPr>
              <a:t>:</a:t>
            </a:r>
          </a:p>
          <a:p>
            <a:pPr>
              <a:lnSpc>
                <a:spcPct val="80000"/>
              </a:lnSpc>
            </a:pPr>
            <a:endParaRPr lang="en-US" sz="2000" b="1" dirty="0" smtClean="0">
              <a:latin typeface="Courier New"/>
              <a:cs typeface="Courier New"/>
            </a:endParaRPr>
          </a:p>
          <a:p>
            <a:pPr>
              <a:lnSpc>
                <a:spcPct val="80000"/>
              </a:lnSpc>
            </a:pPr>
            <a:r>
              <a:rPr lang="en-US" sz="2000" b="1" dirty="0" err="1">
                <a:latin typeface="Courier New"/>
                <a:cs typeface="Courier New"/>
              </a:rPr>
              <a:t>init</a:t>
            </a:r>
            <a:r>
              <a:rPr lang="en-US" sz="2000" b="1" dirty="0">
                <a:latin typeface="Courier New"/>
                <a:cs typeface="Courier New"/>
              </a:rPr>
              <a:t>: function(x) </a:t>
            </a:r>
            <a:r>
              <a:rPr lang="en-US" sz="2000" b="1" dirty="0" smtClean="0">
                <a:latin typeface="Courier New"/>
                <a:cs typeface="Courier New"/>
              </a:rPr>
              <a:t>{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latin typeface="Courier New"/>
                <a:cs typeface="Courier New"/>
              </a:rPr>
              <a:t>  ...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latin typeface="Courier New"/>
                <a:cs typeface="Courier New"/>
              </a:rPr>
              <a:t> </a:t>
            </a:r>
            <a:r>
              <a:rPr lang="en-US" sz="2000" b="1" dirty="0" smtClean="0">
                <a:latin typeface="Courier New"/>
                <a:cs typeface="Courier New"/>
              </a:rPr>
              <a:t> </a:t>
            </a:r>
            <a:r>
              <a:rPr lang="en-US" sz="2000" b="1" dirty="0" err="1" smtClean="0">
                <a:latin typeface="Courier New"/>
                <a:cs typeface="Courier New"/>
              </a:rPr>
              <a:t>this.id</a:t>
            </a:r>
            <a:r>
              <a:rPr lang="en-US" sz="2000" b="1" dirty="0" smtClean="0">
                <a:latin typeface="Courier New"/>
                <a:cs typeface="Courier New"/>
              </a:rPr>
              <a:t> </a:t>
            </a:r>
            <a:r>
              <a:rPr lang="en-US" sz="2000" b="1" dirty="0">
                <a:latin typeface="Courier New"/>
                <a:cs typeface="Courier New"/>
              </a:rPr>
              <a:t>= </a:t>
            </a:r>
            <a:r>
              <a:rPr lang="en-US" sz="2000" b="1" dirty="0" err="1">
                <a:latin typeface="Courier New"/>
                <a:cs typeface="Courier New"/>
              </a:rPr>
              <a:t>x.id</a:t>
            </a:r>
            <a:r>
              <a:rPr lang="en-US" sz="2000" b="1" dirty="0">
                <a:latin typeface="Courier New"/>
                <a:cs typeface="Courier New"/>
              </a:rPr>
              <a:t> || "</a:t>
            </a:r>
            <a:r>
              <a:rPr lang="en-US" sz="2000" b="1" dirty="0" err="1">
                <a:latin typeface="Courier New"/>
                <a:cs typeface="Courier New"/>
              </a:rPr>
              <a:t>twtr</a:t>
            </a:r>
            <a:r>
              <a:rPr lang="en-US" sz="2000" b="1" dirty="0">
                <a:latin typeface="Courier New"/>
                <a:cs typeface="Courier New"/>
              </a:rPr>
              <a:t>-widget-" + this._</a:t>
            </a:r>
            <a:r>
              <a:rPr lang="en-US" sz="2000" b="1" dirty="0" err="1">
                <a:latin typeface="Courier New"/>
                <a:cs typeface="Courier New"/>
              </a:rPr>
              <a:t>widgetNumber</a:t>
            </a:r>
            <a:r>
              <a:rPr lang="en-US" sz="2000" b="1" dirty="0">
                <a:latin typeface="Courier New"/>
                <a:cs typeface="Courier New"/>
              </a:rPr>
              <a:t>;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latin typeface="Courier New"/>
                <a:cs typeface="Courier New"/>
              </a:rPr>
              <a:t>  if </a:t>
            </a:r>
            <a:r>
              <a:rPr lang="en-US" sz="2000" b="1" dirty="0">
                <a:latin typeface="Courier New"/>
                <a:cs typeface="Courier New"/>
              </a:rPr>
              <a:t>(!</a:t>
            </a:r>
            <a:r>
              <a:rPr lang="en-US" sz="2000" b="1" dirty="0" err="1">
                <a:latin typeface="Courier New"/>
                <a:cs typeface="Courier New"/>
              </a:rPr>
              <a:t>x.id</a:t>
            </a:r>
            <a:r>
              <a:rPr lang="en-US" sz="2000" b="1" dirty="0">
                <a:latin typeface="Courier New"/>
                <a:cs typeface="Courier New"/>
              </a:rPr>
              <a:t>) {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latin typeface="Courier New"/>
                <a:cs typeface="Courier New"/>
              </a:rPr>
              <a:t>    </a:t>
            </a:r>
            <a:r>
              <a:rPr lang="en-US" sz="2000" b="1" dirty="0" err="1" smtClean="0">
                <a:latin typeface="Courier New"/>
                <a:cs typeface="Courier New"/>
              </a:rPr>
              <a:t>document.write</a:t>
            </a:r>
            <a:r>
              <a:rPr lang="en-US" sz="2000" b="1" dirty="0">
                <a:latin typeface="Courier New"/>
                <a:cs typeface="Courier New"/>
              </a:rPr>
              <a:t>('&lt;div class="</a:t>
            </a:r>
            <a:r>
              <a:rPr lang="en-US" sz="2000" b="1" dirty="0" err="1">
                <a:latin typeface="Courier New"/>
                <a:cs typeface="Courier New"/>
              </a:rPr>
              <a:t>twtr</a:t>
            </a:r>
            <a:r>
              <a:rPr lang="en-US" sz="2000" b="1" dirty="0">
                <a:latin typeface="Courier New"/>
                <a:cs typeface="Courier New"/>
              </a:rPr>
              <a:t>-widget" id="' + </a:t>
            </a:r>
            <a:endParaRPr lang="en-US" sz="2000" b="1" dirty="0" smtClean="0">
              <a:latin typeface="Courier New"/>
              <a:cs typeface="Courier New"/>
            </a:endParaRPr>
          </a:p>
          <a:p>
            <a:pPr>
              <a:lnSpc>
                <a:spcPct val="80000"/>
              </a:lnSpc>
            </a:pPr>
            <a:r>
              <a:rPr lang="en-US" sz="2000" b="1" dirty="0">
                <a:latin typeface="Courier New"/>
                <a:cs typeface="Courier New"/>
              </a:rPr>
              <a:t> </a:t>
            </a:r>
            <a:r>
              <a:rPr lang="en-US" sz="2000" b="1" dirty="0" smtClean="0">
                <a:latin typeface="Courier New"/>
                <a:cs typeface="Courier New"/>
              </a:rPr>
              <a:t>                </a:t>
            </a:r>
            <a:r>
              <a:rPr lang="en-US" sz="2000" b="1" dirty="0" err="1" smtClean="0">
                <a:latin typeface="Courier New"/>
                <a:cs typeface="Courier New"/>
              </a:rPr>
              <a:t>this.id</a:t>
            </a:r>
            <a:r>
              <a:rPr lang="en-US" sz="2000" b="1" dirty="0" smtClean="0">
                <a:latin typeface="Courier New"/>
                <a:cs typeface="Courier New"/>
              </a:rPr>
              <a:t> </a:t>
            </a:r>
            <a:r>
              <a:rPr lang="en-US" sz="2000" b="1" dirty="0">
                <a:latin typeface="Courier New"/>
                <a:cs typeface="Courier New"/>
              </a:rPr>
              <a:t>+ '"&gt;&lt;/div&gt;')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latin typeface="Courier New"/>
                <a:cs typeface="Courier New"/>
              </a:rPr>
              <a:t>  }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latin typeface="Courier New"/>
                <a:cs typeface="Courier New"/>
              </a:rPr>
              <a:t>}</a:t>
            </a:r>
          </a:p>
          <a:p>
            <a:pPr>
              <a:lnSpc>
                <a:spcPct val="80000"/>
              </a:lnSpc>
            </a:pPr>
            <a:endParaRPr lang="en-US" sz="2000" b="1" dirty="0">
              <a:latin typeface="Courier New"/>
              <a:cs typeface="Courier New"/>
            </a:endParaRPr>
          </a:p>
          <a:p>
            <a:pPr>
              <a:lnSpc>
                <a:spcPct val="80000"/>
              </a:lnSpc>
            </a:pPr>
            <a:r>
              <a:rPr lang="en-US" b="1" dirty="0" smtClean="0">
                <a:cs typeface="Courier New"/>
              </a:rPr>
              <a:t>What if we create the DIV and specify the id?</a:t>
            </a:r>
            <a:endParaRPr lang="en-US" b="1" dirty="0"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6742271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32" y="113466"/>
            <a:ext cx="9018668" cy="7119897"/>
          </a:xfr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endParaRPr lang="en-US" sz="2000" b="1" dirty="0" smtClean="0">
              <a:latin typeface="Courier New"/>
              <a:cs typeface="Courier New"/>
            </a:endParaRPr>
          </a:p>
          <a:p>
            <a:pPr>
              <a:lnSpc>
                <a:spcPct val="80000"/>
              </a:lnSpc>
            </a:pPr>
            <a:endParaRPr lang="en-US" sz="2000" b="1" dirty="0">
              <a:latin typeface="Courier New"/>
              <a:cs typeface="Courier New"/>
            </a:endParaRPr>
          </a:p>
          <a:p>
            <a:pPr>
              <a:lnSpc>
                <a:spcPct val="80000"/>
              </a:lnSpc>
            </a:pP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&lt;div class</a:t>
            </a:r>
            <a:r>
              <a:rPr lang="en-US" sz="2000" b="1" dirty="0" smtClean="0">
                <a:solidFill>
                  <a:srgbClr val="FFFF00"/>
                </a:solidFill>
                <a:latin typeface="Courier New"/>
                <a:cs typeface="Courier New"/>
              </a:rPr>
              <a:t>=‘</a:t>
            </a:r>
            <a:r>
              <a:rPr lang="en-US" sz="2000" b="1" dirty="0" err="1" smtClean="0">
                <a:solidFill>
                  <a:srgbClr val="FFFF00"/>
                </a:solidFill>
                <a:latin typeface="Courier New"/>
                <a:cs typeface="Courier New"/>
              </a:rPr>
              <a:t>twtr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-</a:t>
            </a:r>
            <a:r>
              <a:rPr lang="en-US" sz="2000" b="1" dirty="0" smtClean="0">
                <a:solidFill>
                  <a:srgbClr val="FFFF00"/>
                </a:solidFill>
                <a:latin typeface="Courier New"/>
                <a:cs typeface="Courier New"/>
              </a:rPr>
              <a:t>widget’ 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id</a:t>
            </a:r>
            <a:r>
              <a:rPr lang="en-US" sz="2000" b="1" dirty="0" smtClean="0">
                <a:solidFill>
                  <a:srgbClr val="FFFF00"/>
                </a:solidFill>
                <a:latin typeface="Courier New"/>
                <a:cs typeface="Courier New"/>
              </a:rPr>
              <a:t>=‘</a:t>
            </a:r>
            <a:r>
              <a:rPr lang="en-US" sz="2000" b="1" dirty="0" err="1" smtClean="0">
                <a:solidFill>
                  <a:srgbClr val="FFFF00"/>
                </a:solidFill>
                <a:latin typeface="Courier New"/>
                <a:cs typeface="Courier New"/>
              </a:rPr>
              <a:t>souderstwitter</a:t>
            </a:r>
            <a:r>
              <a:rPr lang="en-US" sz="2000" b="1" dirty="0" smtClean="0">
                <a:solidFill>
                  <a:srgbClr val="FFFF00"/>
                </a:solidFill>
                <a:latin typeface="Courier New"/>
                <a:cs typeface="Courier New"/>
              </a:rPr>
              <a:t>’&gt;</a:t>
            </a:r>
            <a:r>
              <a:rPr lang="en-US" sz="2000" b="1" dirty="0">
                <a:solidFill>
                  <a:srgbClr val="FFFF00"/>
                </a:solidFill>
                <a:latin typeface="Courier New"/>
                <a:cs typeface="Courier New"/>
              </a:rPr>
              <a:t>&lt;/div&gt;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latin typeface="Courier New"/>
                <a:cs typeface="Courier New"/>
              </a:rPr>
              <a:t>&lt;</a:t>
            </a:r>
            <a:r>
              <a:rPr lang="en-US" sz="2000" b="1" dirty="0">
                <a:latin typeface="Courier New"/>
                <a:cs typeface="Courier New"/>
              </a:rPr>
              <a:t>script&gt;</a:t>
            </a:r>
          </a:p>
          <a:p>
            <a:pPr>
              <a:lnSpc>
                <a:spcPct val="80000"/>
              </a:lnSpc>
            </a:pPr>
            <a:r>
              <a:rPr lang="en-US" sz="2000" b="1" dirty="0" err="1">
                <a:solidFill>
                  <a:schemeClr val="bg1"/>
                </a:solidFill>
                <a:latin typeface="Courier New"/>
                <a:cs typeface="Courier New"/>
              </a:rPr>
              <a:t>var</a:t>
            </a:r>
            <a:r>
              <a:rPr lang="en-US" sz="2000" b="1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urier New"/>
                <a:cs typeface="Courier New"/>
              </a:rPr>
              <a:t>ts</a:t>
            </a:r>
            <a:r>
              <a:rPr lang="en-US" sz="2000" b="1" dirty="0">
                <a:solidFill>
                  <a:schemeClr val="bg1"/>
                </a:solidFill>
                <a:latin typeface="Courier New"/>
                <a:cs typeface="Courier New"/>
              </a:rPr>
              <a:t> = </a:t>
            </a:r>
            <a:r>
              <a:rPr lang="en-US" sz="2000" b="1" dirty="0" err="1">
                <a:solidFill>
                  <a:schemeClr val="bg1"/>
                </a:solidFill>
                <a:latin typeface="Courier New"/>
                <a:cs typeface="Courier New"/>
              </a:rPr>
              <a:t>document.createElement</a:t>
            </a:r>
            <a:r>
              <a:rPr lang="en-US" sz="2000" b="1" dirty="0">
                <a:solidFill>
                  <a:schemeClr val="bg1"/>
                </a:solidFill>
                <a:latin typeface="Courier New"/>
                <a:cs typeface="Courier New"/>
              </a:rPr>
              <a:t>("script");</a:t>
            </a:r>
          </a:p>
          <a:p>
            <a:pPr>
              <a:lnSpc>
                <a:spcPct val="80000"/>
              </a:lnSpc>
            </a:pPr>
            <a:r>
              <a:rPr lang="en-US" sz="2000" b="1" dirty="0" err="1">
                <a:solidFill>
                  <a:schemeClr val="bg1"/>
                </a:solidFill>
                <a:latin typeface="Courier New"/>
                <a:cs typeface="Courier New"/>
              </a:rPr>
              <a:t>ts.async</a:t>
            </a:r>
            <a:r>
              <a:rPr lang="en-US" sz="2000" b="1" dirty="0">
                <a:solidFill>
                  <a:schemeClr val="bg1"/>
                </a:solidFill>
                <a:latin typeface="Courier New"/>
                <a:cs typeface="Courier New"/>
              </a:rPr>
              <a:t> = true;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solidFill>
                  <a:schemeClr val="bg1"/>
                </a:solidFill>
                <a:latin typeface="Courier New"/>
                <a:cs typeface="Courier New"/>
              </a:rPr>
              <a:t>...</a:t>
            </a:r>
          </a:p>
          <a:p>
            <a:pPr>
              <a:lnSpc>
                <a:spcPct val="80000"/>
              </a:lnSpc>
            </a:pPr>
            <a:endParaRPr lang="en-US" sz="2000" b="1" dirty="0" smtClean="0">
              <a:solidFill>
                <a:schemeClr val="bg1"/>
              </a:solidFill>
              <a:latin typeface="Courier New"/>
              <a:cs typeface="Courier New"/>
            </a:endParaRPr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Courier New"/>
                <a:cs typeface="Courier New"/>
              </a:rPr>
              <a:t>function </a:t>
            </a:r>
            <a:r>
              <a:rPr lang="en-US" sz="2000" b="1" dirty="0" err="1">
                <a:solidFill>
                  <a:schemeClr val="bg1"/>
                </a:solidFill>
                <a:latin typeface="Courier New"/>
                <a:cs typeface="Courier New"/>
              </a:rPr>
              <a:t>doTwitter</a:t>
            </a:r>
            <a:r>
              <a:rPr lang="en-US" sz="2000" b="1" dirty="0">
                <a:solidFill>
                  <a:schemeClr val="bg1"/>
                </a:solidFill>
                <a:latin typeface="Courier New"/>
                <a:cs typeface="Courier New"/>
              </a:rPr>
              <a:t>() {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solidFill>
                  <a:schemeClr val="bg1"/>
                </a:solidFill>
                <a:latin typeface="Courier New"/>
                <a:cs typeface="Courier New"/>
              </a:rPr>
              <a:t>  if ( </a:t>
            </a:r>
            <a:r>
              <a:rPr lang="en-US" sz="2000" b="1" dirty="0" err="1">
                <a:solidFill>
                  <a:schemeClr val="bg1"/>
                </a:solidFill>
                <a:latin typeface="Courier New"/>
                <a:cs typeface="Courier New"/>
              </a:rPr>
              <a:t>this.readyState</a:t>
            </a:r>
            <a:r>
              <a:rPr lang="en-US" sz="2000" b="1" dirty="0">
                <a:solidFill>
                  <a:schemeClr val="bg1"/>
                </a:solidFill>
                <a:latin typeface="Courier New"/>
                <a:cs typeface="Courier New"/>
              </a:rPr>
              <a:t> &amp;&amp; </a:t>
            </a:r>
            <a:r>
              <a:rPr lang="en-US" sz="2000" b="1" dirty="0" err="1">
                <a:solidFill>
                  <a:schemeClr val="bg1"/>
                </a:solidFill>
                <a:latin typeface="Courier New"/>
                <a:cs typeface="Courier New"/>
              </a:rPr>
              <a:t>this.readyState</a:t>
            </a:r>
            <a:r>
              <a:rPr lang="en-US" sz="2000" b="1" dirty="0">
                <a:solidFill>
                  <a:schemeClr val="bg1"/>
                </a:solidFill>
                <a:latin typeface="Courier New"/>
                <a:cs typeface="Courier New"/>
              </a:rPr>
              <a:t> != "complete" </a:t>
            </a:r>
            <a:endParaRPr lang="en-US" sz="2000" b="1" dirty="0" smtClean="0">
              <a:solidFill>
                <a:schemeClr val="bg1"/>
              </a:solidFill>
              <a:latin typeface="Courier New"/>
              <a:cs typeface="Courier New"/>
            </a:endParaRPr>
          </a:p>
          <a:p>
            <a:pPr>
              <a:lnSpc>
                <a:spcPct val="80000"/>
              </a:lnSpc>
            </a:pPr>
            <a:r>
              <a:rPr lang="en-US" sz="2000" b="1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Courier New"/>
                <a:cs typeface="Courier New"/>
              </a:rPr>
              <a:t>      &amp;</a:t>
            </a:r>
            <a:r>
              <a:rPr lang="en-US" sz="2000" b="1" dirty="0">
                <a:solidFill>
                  <a:schemeClr val="bg1"/>
                </a:solidFill>
                <a:latin typeface="Courier New"/>
                <a:cs typeface="Courier New"/>
              </a:rPr>
              <a:t>&amp; </a:t>
            </a:r>
            <a:r>
              <a:rPr lang="en-US" sz="2000" b="1" dirty="0" err="1">
                <a:solidFill>
                  <a:schemeClr val="bg1"/>
                </a:solidFill>
                <a:latin typeface="Courier New"/>
                <a:cs typeface="Courier New"/>
              </a:rPr>
              <a:t>this.readyState</a:t>
            </a:r>
            <a:r>
              <a:rPr lang="en-US" sz="2000" b="1" dirty="0">
                <a:solidFill>
                  <a:schemeClr val="bg1"/>
                </a:solidFill>
                <a:latin typeface="Courier New"/>
                <a:cs typeface="Courier New"/>
              </a:rPr>
              <a:t> != "loaded" ) {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solidFill>
                  <a:schemeClr val="bg1"/>
                </a:solidFill>
                <a:latin typeface="Courier New"/>
                <a:cs typeface="Courier New"/>
              </a:rPr>
              <a:t>    return; 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solidFill>
                  <a:schemeClr val="bg1"/>
                </a:solidFill>
                <a:latin typeface="Courier New"/>
                <a:cs typeface="Courier New"/>
              </a:rPr>
              <a:t>  }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solidFill>
                  <a:schemeClr val="bg1"/>
                </a:solidFill>
                <a:latin typeface="Courier New"/>
                <a:cs typeface="Courier New"/>
              </a:rPr>
              <a:t>  </a:t>
            </a:r>
            <a:r>
              <a:rPr lang="en-US" sz="2000" b="1" dirty="0" err="1">
                <a:solidFill>
                  <a:schemeClr val="bg1"/>
                </a:solidFill>
                <a:latin typeface="Courier New"/>
                <a:cs typeface="Courier New"/>
              </a:rPr>
              <a:t>this.onload</a:t>
            </a:r>
            <a:r>
              <a:rPr lang="en-US" sz="2000" b="1" dirty="0">
                <a:solidFill>
                  <a:schemeClr val="bg1"/>
                </a:solidFill>
                <a:latin typeface="Courier New"/>
                <a:cs typeface="Courier New"/>
              </a:rPr>
              <a:t> = </a:t>
            </a:r>
            <a:r>
              <a:rPr lang="en-US" sz="2000" b="1" dirty="0" err="1">
                <a:solidFill>
                  <a:schemeClr val="bg1"/>
                </a:solidFill>
                <a:latin typeface="Courier New"/>
                <a:cs typeface="Courier New"/>
              </a:rPr>
              <a:t>this.onreadystatechange</a:t>
            </a:r>
            <a:r>
              <a:rPr lang="en-US" sz="2000" b="1" dirty="0">
                <a:solidFill>
                  <a:schemeClr val="bg1"/>
                </a:solidFill>
                <a:latin typeface="Courier New"/>
                <a:cs typeface="Courier New"/>
              </a:rPr>
              <a:t> = null</a:t>
            </a:r>
            <a:r>
              <a:rPr lang="en-US" sz="2000" b="1" dirty="0" smtClean="0">
                <a:solidFill>
                  <a:schemeClr val="bg1"/>
                </a:solidFill>
                <a:latin typeface="Courier New"/>
                <a:cs typeface="Courier New"/>
              </a:rPr>
              <a:t>;</a:t>
            </a:r>
            <a:endParaRPr lang="en-US" sz="2000" b="1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pPr>
              <a:lnSpc>
                <a:spcPct val="80000"/>
              </a:lnSpc>
            </a:pPr>
            <a:r>
              <a:rPr lang="en-US" sz="2000" b="1" dirty="0">
                <a:latin typeface="Courier New"/>
                <a:cs typeface="Courier New"/>
              </a:rPr>
              <a:t>  new </a:t>
            </a:r>
            <a:r>
              <a:rPr lang="en-US" sz="2000" b="1" dirty="0" err="1">
                <a:latin typeface="Courier New"/>
                <a:cs typeface="Courier New"/>
              </a:rPr>
              <a:t>TWTR.Widget</a:t>
            </a:r>
            <a:r>
              <a:rPr lang="en-US" sz="2000" b="1" dirty="0">
                <a:latin typeface="Courier New"/>
                <a:cs typeface="Courier New"/>
              </a:rPr>
              <a:t>(</a:t>
            </a:r>
            <a:r>
              <a:rPr lang="en-US" sz="2000" b="1" dirty="0" smtClean="0">
                <a:latin typeface="Courier New"/>
                <a:cs typeface="Courier New"/>
              </a:rPr>
              <a:t>{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latin typeface="Courier New"/>
                <a:cs typeface="Courier New"/>
              </a:rPr>
              <a:t> </a:t>
            </a:r>
            <a:r>
              <a:rPr lang="en-US" sz="2000" b="1" dirty="0" smtClean="0">
                <a:latin typeface="Courier New"/>
                <a:cs typeface="Courier New"/>
              </a:rPr>
              <a:t>   </a:t>
            </a:r>
            <a:r>
              <a:rPr lang="en-US" sz="2000" b="1" dirty="0" smtClean="0">
                <a:solidFill>
                  <a:srgbClr val="FFFF00"/>
                </a:solidFill>
                <a:latin typeface="Courier New"/>
                <a:cs typeface="Courier New"/>
              </a:rPr>
              <a:t>id: ‘</a:t>
            </a:r>
            <a:r>
              <a:rPr lang="en-US" sz="2000" b="1" dirty="0" err="1" smtClean="0">
                <a:solidFill>
                  <a:srgbClr val="FFFF00"/>
                </a:solidFill>
                <a:latin typeface="Courier New"/>
                <a:cs typeface="Courier New"/>
              </a:rPr>
              <a:t>souderstwitter</a:t>
            </a:r>
            <a:r>
              <a:rPr lang="en-US" sz="2000" b="1" dirty="0" smtClean="0">
                <a:solidFill>
                  <a:srgbClr val="FFFF00"/>
                </a:solidFill>
                <a:latin typeface="Courier New"/>
                <a:cs typeface="Courier New"/>
              </a:rPr>
              <a:t>’,</a:t>
            </a:r>
            <a:endParaRPr lang="en-US" sz="2000" b="1" dirty="0">
              <a:solidFill>
                <a:srgbClr val="FFFF00"/>
              </a:solidFill>
              <a:latin typeface="Courier New"/>
              <a:cs typeface="Courier New"/>
            </a:endParaRPr>
          </a:p>
          <a:p>
            <a:pPr>
              <a:lnSpc>
                <a:spcPct val="80000"/>
              </a:lnSpc>
            </a:pPr>
            <a:r>
              <a:rPr lang="en-US" sz="2000" b="1" dirty="0" smtClean="0">
                <a:latin typeface="Courier New"/>
                <a:cs typeface="Courier New"/>
              </a:rPr>
              <a:t>    version</a:t>
            </a:r>
            <a:r>
              <a:rPr lang="en-US" sz="2000" b="1" dirty="0">
                <a:latin typeface="Courier New"/>
                <a:cs typeface="Courier New"/>
              </a:rPr>
              <a:t>: 2,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latin typeface="Courier New"/>
                <a:cs typeface="Courier New"/>
              </a:rPr>
              <a:t>    type: 'profile',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latin typeface="Courier New"/>
                <a:cs typeface="Courier New"/>
              </a:rPr>
              <a:t>    </a:t>
            </a:r>
            <a:r>
              <a:rPr lang="en-US" sz="2000" b="1" dirty="0" smtClean="0">
                <a:latin typeface="Courier New"/>
                <a:cs typeface="Courier New"/>
              </a:rPr>
              <a:t>...</a:t>
            </a:r>
            <a:endParaRPr lang="en-US" sz="2000" b="1" dirty="0">
              <a:latin typeface="Courier New"/>
              <a:cs typeface="Courier New"/>
            </a:endParaRPr>
          </a:p>
          <a:p>
            <a:pPr>
              <a:lnSpc>
                <a:spcPct val="80000"/>
              </a:lnSpc>
            </a:pPr>
            <a:r>
              <a:rPr lang="en-US" sz="2000" b="1" dirty="0">
                <a:latin typeface="Courier New"/>
                <a:cs typeface="Courier New"/>
              </a:rPr>
              <a:t>  }).render().</a:t>
            </a:r>
            <a:r>
              <a:rPr lang="en-US" sz="2000" b="1" dirty="0" err="1">
                <a:latin typeface="Courier New"/>
                <a:cs typeface="Courier New"/>
              </a:rPr>
              <a:t>setUser</a:t>
            </a:r>
            <a:r>
              <a:rPr lang="en-US" sz="2000" b="1" dirty="0">
                <a:latin typeface="Courier New"/>
                <a:cs typeface="Courier New"/>
              </a:rPr>
              <a:t>('</a:t>
            </a:r>
            <a:r>
              <a:rPr lang="en-US" sz="2000" b="1" dirty="0" err="1">
                <a:latin typeface="Courier New"/>
                <a:cs typeface="Courier New"/>
              </a:rPr>
              <a:t>souders</a:t>
            </a:r>
            <a:r>
              <a:rPr lang="en-US" sz="2000" b="1" dirty="0">
                <a:latin typeface="Courier New"/>
                <a:cs typeface="Courier New"/>
              </a:rPr>
              <a:t>').start();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Courier New"/>
                <a:cs typeface="Courier New"/>
              </a:rPr>
              <a:t>}</a:t>
            </a:r>
            <a:endParaRPr lang="en-US" sz="2000" b="1" dirty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048000" y="76200"/>
            <a:ext cx="5970668" cy="50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r">
              <a:lnSpc>
                <a:spcPct val="80000"/>
              </a:lnSpc>
            </a:pPr>
            <a:r>
              <a:rPr lang="en-US" b="1" baseline="0" dirty="0" err="1" smtClean="0">
                <a:solidFill>
                  <a:srgbClr val="00B0F0"/>
                </a:solidFill>
                <a:cs typeface="Courier New"/>
              </a:rPr>
              <a:t>asyncified</a:t>
            </a:r>
            <a:r>
              <a:rPr lang="en-US" b="1" baseline="0" dirty="0" smtClean="0">
                <a:solidFill>
                  <a:srgbClr val="00B0F0"/>
                </a:solidFill>
                <a:cs typeface="Courier New"/>
              </a:rPr>
              <a:t> snippet plus DIV</a:t>
            </a:r>
          </a:p>
        </p:txBody>
      </p:sp>
    </p:spTree>
    <p:extLst>
      <p:ext uri="{BB962C8B-B14F-4D97-AF65-F5344CB8AC3E}">
        <p14:creationId xmlns:p14="http://schemas.microsoft.com/office/powerpoint/2010/main" val="18047905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6821714"/>
          </a:xfrm>
          <a:prstGeom prst="rect">
            <a:avLst/>
          </a:prstGeom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-152400" y="-7620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9600" b="1" baseline="0" dirty="0" smtClean="0">
                <a:solidFill>
                  <a:srgbClr val="FF66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before</a:t>
            </a:r>
            <a:endParaRPr lang="en-US" sz="9600" b="1" baseline="0" dirty="0">
              <a:solidFill>
                <a:srgbClr val="FF66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Helvetica"/>
              <a:cs typeface="Helvetica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7772400" y="1600200"/>
            <a:ext cx="533400" cy="315383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8153400" y="2590800"/>
            <a:ext cx="533400" cy="609600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0503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2658"/>
          </a:xfrm>
          <a:prstGeom prst="rect">
            <a:avLst/>
          </a:prstGeom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-152400" y="-7620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9600" b="1" baseline="0" dirty="0" smtClean="0">
                <a:solidFill>
                  <a:srgbClr val="FF66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after</a:t>
            </a:r>
            <a:endParaRPr lang="en-US" sz="9600" b="1" baseline="0" dirty="0">
              <a:solidFill>
                <a:srgbClr val="FF66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Helvetica"/>
              <a:cs typeface="Helvetica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841641" y="1600200"/>
            <a:ext cx="533400" cy="315383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222641" y="2590800"/>
            <a:ext cx="533400" cy="609600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2563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74604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09600" y="1752600"/>
            <a:ext cx="7543800" cy="3570208"/>
          </a:xfrm>
          <a:prstGeom prst="rect">
            <a:avLst/>
          </a:prstGeom>
          <a:solidFill>
            <a:schemeClr val="bg1">
              <a:alpha val="78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US" sz="2400" baseline="0" dirty="0">
                <a:solidFill>
                  <a:srgbClr val="000000"/>
                </a:solidFill>
              </a:rPr>
              <a:t>While placing JavaScript files at the bottom of the page is a best practice for website performance, when including the </a:t>
            </a:r>
            <a:r>
              <a:rPr lang="en-US" sz="2400" baseline="0" dirty="0" err="1">
                <a:solidFill>
                  <a:srgbClr val="000000"/>
                </a:solidFill>
              </a:rPr>
              <a:t>anywhere.js</a:t>
            </a:r>
            <a:r>
              <a:rPr lang="en-US" sz="2400" baseline="0" dirty="0">
                <a:solidFill>
                  <a:srgbClr val="000000"/>
                </a:solidFill>
              </a:rPr>
              <a:t> file, always</a:t>
            </a:r>
            <a:r>
              <a:rPr lang="en-US" sz="2400" b="1" baseline="0" dirty="0">
                <a:solidFill>
                  <a:srgbClr val="000000"/>
                </a:solidFill>
              </a:rPr>
              <a:t> </a:t>
            </a:r>
            <a:r>
              <a:rPr lang="en-US" sz="2400" b="1" baseline="0" dirty="0">
                <a:solidFill>
                  <a:srgbClr val="800000"/>
                </a:solidFill>
              </a:rPr>
              <a:t>place the file as close to the top of the page as possible</a:t>
            </a:r>
            <a:r>
              <a:rPr lang="en-US" sz="2400" baseline="0" dirty="0">
                <a:solidFill>
                  <a:srgbClr val="000000"/>
                </a:solidFill>
              </a:rPr>
              <a:t>. </a:t>
            </a:r>
            <a:endParaRPr lang="en-US" sz="2400" baseline="0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600"/>
              </a:spcBef>
            </a:pPr>
            <a:r>
              <a:rPr lang="en-US" sz="2400" baseline="0" dirty="0" smtClean="0">
                <a:solidFill>
                  <a:srgbClr val="000000"/>
                </a:solidFill>
              </a:rPr>
              <a:t>The </a:t>
            </a:r>
            <a:r>
              <a:rPr lang="en-US" sz="2400" b="1" baseline="0" dirty="0" err="1">
                <a:solidFill>
                  <a:srgbClr val="800000"/>
                </a:solidFill>
              </a:rPr>
              <a:t>anywhere.js</a:t>
            </a:r>
            <a:r>
              <a:rPr lang="en-US" sz="2400" b="1" baseline="0" dirty="0">
                <a:solidFill>
                  <a:srgbClr val="800000"/>
                </a:solidFill>
              </a:rPr>
              <a:t> file is small </a:t>
            </a:r>
            <a:r>
              <a:rPr lang="en-US" sz="2400" baseline="0" dirty="0">
                <a:solidFill>
                  <a:srgbClr val="000000"/>
                </a:solidFill>
              </a:rPr>
              <a:t>(&lt;3KB) and is delivered to the page </a:t>
            </a:r>
            <a:r>
              <a:rPr lang="en-US" sz="2400" baseline="0" dirty="0" err="1">
                <a:solidFill>
                  <a:srgbClr val="000000"/>
                </a:solidFill>
              </a:rPr>
              <a:t>GZIP'd</a:t>
            </a:r>
            <a:r>
              <a:rPr lang="en-US" sz="2400" baseline="0" dirty="0">
                <a:solidFill>
                  <a:srgbClr val="000000"/>
                </a:solidFill>
              </a:rPr>
              <a:t>. </a:t>
            </a:r>
            <a:endParaRPr lang="en-US" sz="2400" baseline="0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600"/>
              </a:spcBef>
            </a:pPr>
            <a:r>
              <a:rPr lang="en-US" sz="2400" baseline="0" dirty="0" smtClean="0">
                <a:solidFill>
                  <a:srgbClr val="000000"/>
                </a:solidFill>
              </a:rPr>
              <a:t>Further</a:t>
            </a:r>
            <a:r>
              <a:rPr lang="en-US" sz="2400" baseline="0" dirty="0">
                <a:solidFill>
                  <a:srgbClr val="000000"/>
                </a:solidFill>
              </a:rPr>
              <a:t>, all </a:t>
            </a:r>
            <a:r>
              <a:rPr lang="en-US" sz="2400" b="1" baseline="0" dirty="0" err="1">
                <a:solidFill>
                  <a:srgbClr val="800000"/>
                </a:solidFill>
              </a:rPr>
              <a:t>dependancies</a:t>
            </a:r>
            <a:r>
              <a:rPr lang="en-US" sz="2400" b="1" baseline="0" dirty="0">
                <a:solidFill>
                  <a:srgbClr val="800000"/>
                </a:solidFill>
              </a:rPr>
              <a:t> for @Anywhere features are loaded asynchronously</a:t>
            </a:r>
            <a:r>
              <a:rPr lang="en-US" sz="2400" baseline="0" dirty="0">
                <a:solidFill>
                  <a:srgbClr val="000000"/>
                </a:solidFill>
              </a:rPr>
              <a:t>, on-demand so as to not impact performance of the host page</a:t>
            </a:r>
            <a:r>
              <a:rPr lang="en-US" sz="2400" baseline="0" dirty="0" smtClean="0">
                <a:solidFill>
                  <a:srgbClr val="000000"/>
                </a:solidFill>
              </a:rPr>
              <a:t>.</a:t>
            </a:r>
            <a:endParaRPr lang="en-US" sz="2400" baseline="0" dirty="0" smtClean="0">
              <a:solidFill>
                <a:srgbClr val="000000"/>
              </a:solidFill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318730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79000"/>
          </a:blip>
          <a:stretch>
            <a:fillRect/>
          </a:stretch>
        </p:blipFill>
        <p:spPr>
          <a:xfrm>
            <a:off x="-104293" y="0"/>
            <a:ext cx="9386250" cy="6858000"/>
          </a:xfrm>
          <a:prstGeom prst="rect">
            <a:avLst/>
          </a:prstGeom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76200" y="1828800"/>
            <a:ext cx="8915400" cy="4708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three facts:</a:t>
            </a:r>
          </a:p>
          <a:p>
            <a:pPr marL="1260475" lvl="1" indent="-803275">
              <a:spcBef>
                <a:spcPts val="0"/>
              </a:spcBef>
              <a:buAutoNum type="arabicPeriod"/>
              <a:defRPr/>
            </a:pPr>
            <a:r>
              <a:rPr lang="en-US" sz="4800" b="1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failures happen</a:t>
            </a:r>
          </a:p>
          <a:p>
            <a:pPr marL="1260475" lvl="1" indent="-803275">
              <a:spcBef>
                <a:spcPts val="0"/>
              </a:spcBef>
              <a:buAutoNum type="arabicPeriod"/>
              <a:defRPr/>
            </a:pPr>
            <a:r>
              <a:rPr lang="en-US" sz="4800" b="1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304 &amp; 200 both produce frontend SPOF</a:t>
            </a:r>
          </a:p>
          <a:p>
            <a:pPr marL="1260475" lvl="1" indent="-803275">
              <a:spcBef>
                <a:spcPts val="0"/>
              </a:spcBef>
              <a:buAutoNum type="arabicPeriod"/>
              <a:defRPr/>
            </a:pPr>
            <a:r>
              <a:rPr lang="en-US" sz="4800" b="1" baseline="0" dirty="0" err="1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anywhere.js</a:t>
            </a:r>
            <a:r>
              <a:rPr lang="en-US" sz="4800" b="1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 expires after 15 minutes</a:t>
            </a:r>
            <a:endParaRPr lang="en-US" sz="6000" b="1" baseline="0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055648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5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7391400" cy="1143000"/>
          </a:xfrm>
        </p:spPr>
        <p:txBody>
          <a:bodyPr/>
          <a:lstStyle/>
          <a:p>
            <a:pPr algn="l"/>
            <a:r>
              <a:rPr lang="en-US" sz="6000" dirty="0" smtClean="0"/>
              <a:t>snippet cache times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91600" cy="4648200"/>
          </a:xfrm>
        </p:spPr>
        <p:txBody>
          <a:bodyPr/>
          <a:lstStyle/>
          <a:p>
            <a:r>
              <a:rPr lang="en-US" spc="-15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http://platform.twitter.com/</a:t>
            </a:r>
            <a:r>
              <a:rPr lang="en-US" spc="-150" dirty="0" err="1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widgets.js</a:t>
            </a:r>
            <a:r>
              <a:rPr lang="en-US" spc="-15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 </a:t>
            </a:r>
            <a:r>
              <a:rPr lang="en-US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- 30 </a:t>
            </a:r>
            <a:r>
              <a:rPr lang="en-US" spc="-150" dirty="0" err="1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mins</a:t>
            </a:r>
            <a:endParaRPr lang="en-US" spc="-150" dirty="0" smtClean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cs typeface="Courier New"/>
            </a:endParaRPr>
          </a:p>
          <a:p>
            <a:r>
              <a:rPr lang="en-US" spc="-15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http://connect.facebook.net/en_US/</a:t>
            </a:r>
            <a:r>
              <a:rPr lang="en-US" spc="-150" dirty="0" err="1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all.js</a:t>
            </a:r>
            <a:r>
              <a:rPr lang="en-US" spc="-15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 </a:t>
            </a:r>
            <a:r>
              <a:rPr lang="en-US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- 15 </a:t>
            </a:r>
            <a:r>
              <a:rPr lang="en-US" spc="-150" dirty="0" err="1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mins</a:t>
            </a:r>
            <a:endParaRPr lang="en-US" spc="-150" dirty="0" smtClean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cs typeface="Courier New"/>
            </a:endParaRPr>
          </a:p>
          <a:p>
            <a:r>
              <a:rPr lang="en-US" spc="-15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http://www.google-analytics.com/</a:t>
            </a:r>
            <a:r>
              <a:rPr lang="en-US" spc="-150" dirty="0" err="1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ga.js</a:t>
            </a:r>
            <a:r>
              <a:rPr lang="en-US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 - 120 </a:t>
            </a:r>
            <a:r>
              <a:rPr lang="en-US" spc="-150" dirty="0" err="1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mins</a:t>
            </a:r>
            <a:endParaRPr lang="en-US" spc="-150" dirty="0" smtClean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4114769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flipH="1">
            <a:off x="-1137978" y="0"/>
            <a:ext cx="10281978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382000" cy="4712059"/>
          </a:xfrm>
        </p:spPr>
        <p:txBody>
          <a:bodyPr>
            <a:spAutoFit/>
          </a:bodyPr>
          <a:lstStyle/>
          <a:p>
            <a:r>
              <a:rPr lang="en-US" sz="3800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“bootstrap scripts” often have short cache times</a:t>
            </a:r>
          </a:p>
          <a:p>
            <a:r>
              <a:rPr lang="en-US" sz="3800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more frequent Conditional GET requests means frontend SPOF is more likely</a:t>
            </a:r>
          </a:p>
          <a:p>
            <a:r>
              <a:rPr lang="en-US" sz="3800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but short cache times is the only way snippet owners can push updates</a:t>
            </a:r>
          </a:p>
          <a:p>
            <a:r>
              <a:rPr lang="en-US" sz="3800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or is it? </a:t>
            </a:r>
          </a:p>
        </p:txBody>
      </p:sp>
    </p:spTree>
    <p:extLst>
      <p:ext uri="{BB962C8B-B14F-4D97-AF65-F5344CB8AC3E}">
        <p14:creationId xmlns:p14="http://schemas.microsoft.com/office/powerpoint/2010/main" val="15087819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0" y="76200"/>
            <a:ext cx="9144000" cy="830997"/>
          </a:xfrm>
          <a:prstGeom prst="rect">
            <a:avLst/>
          </a:prstGeom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AU" sz="4800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self-updating bootstrap scripts</a:t>
            </a:r>
            <a:endParaRPr lang="en-US" sz="4800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5" name="Round Single Corner Rectangle 4"/>
          <p:cNvSpPr/>
          <p:nvPr/>
        </p:nvSpPr>
        <p:spPr>
          <a:xfrm>
            <a:off x="0" y="6553200"/>
            <a:ext cx="47244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stevesouders.com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/blog/2012/05/22/self-updating-scripts/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-228600" y="739914"/>
            <a:ext cx="9144000" cy="646331"/>
          </a:xfrm>
          <a:prstGeom prst="rect">
            <a:avLst/>
          </a:prstGeom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algn="r"/>
            <a:r>
              <a:rPr lang="en-AU" sz="2800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with </a:t>
            </a:r>
            <a:r>
              <a:rPr lang="en-AU" sz="3600" baseline="0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Stoyan</a:t>
            </a:r>
            <a:r>
              <a:rPr lang="en-AU" sz="3600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 </a:t>
            </a:r>
            <a:r>
              <a:rPr lang="en-AU" sz="3600" baseline="0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Stefanov</a:t>
            </a:r>
            <a:endParaRPr lang="en-US" sz="4400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65146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81000" y="1295400"/>
            <a:ext cx="3733800" cy="142808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bootstrap.js</a:t>
            </a:r>
            <a:r>
              <a:rPr lang="en-US" sz="2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: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 </a:t>
            </a:r>
            <a:r>
              <a:rPr lang="en-US" sz="2400" b="1" baseline="0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var</a:t>
            </a:r>
            <a:r>
              <a:rPr lang="en-US" sz="2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v=“1.7”;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 </a:t>
            </a:r>
            <a:r>
              <a:rPr lang="en-US" sz="2400" b="1" baseline="0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scriptelem.src</a:t>
            </a:r>
            <a:r>
              <a:rPr lang="en-US" sz="2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= “</a:t>
            </a:r>
            <a:r>
              <a:rPr lang="en-US" sz="2400" b="1" baseline="0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beacon.js?v</a:t>
            </a:r>
            <a:r>
              <a:rPr lang="en-US" sz="2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=”+v;</a:t>
            </a:r>
            <a:endParaRPr lang="en-US" sz="2000" b="1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0" y="76200"/>
            <a:ext cx="4584261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AU" sz="5400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client</a:t>
            </a:r>
            <a:endParaRPr lang="en-US" sz="5400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4559739" y="76200"/>
            <a:ext cx="4584261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AU" sz="5400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server</a:t>
            </a:r>
            <a:endParaRPr lang="en-US" sz="5400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572000" y="0"/>
            <a:ext cx="76200" cy="6858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rot="10800000">
            <a:off x="3886200" y="2236112"/>
            <a:ext cx="1371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715000" y="1295400"/>
            <a:ext cx="2438400" cy="7632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Courier New"/>
              </a:rPr>
              <a:t>current version is 1.7</a:t>
            </a:r>
            <a:endParaRPr lang="en-US" sz="2000" b="1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cs typeface="Courier New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3886200" y="1676400"/>
            <a:ext cx="1371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810000" y="1855113"/>
            <a:ext cx="1371600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rgbClr val="00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200</a:t>
            </a:r>
            <a:endParaRPr lang="en-US" sz="2000" b="1" baseline="0" dirty="0" smtClean="0">
              <a:solidFill>
                <a:srgbClr val="0000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81000" y="3429000"/>
            <a:ext cx="3733800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beacon.js</a:t>
            </a:r>
            <a:r>
              <a:rPr lang="en-US" sz="2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: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rot="10800000">
            <a:off x="3886200" y="4369712"/>
            <a:ext cx="1371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3886200" y="3810000"/>
            <a:ext cx="1371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3810000" y="3379113"/>
            <a:ext cx="2895600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rgbClr val="00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?v=1.7&amp;log...</a:t>
            </a:r>
            <a:endParaRPr lang="en-US" sz="2000" b="1" baseline="0" dirty="0" smtClean="0">
              <a:solidFill>
                <a:srgbClr val="0000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3810000" y="3988713"/>
            <a:ext cx="1371600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rgbClr val="00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204</a:t>
            </a:r>
            <a:endParaRPr lang="en-US" sz="2000" b="1" baseline="0" dirty="0" smtClean="0">
              <a:solidFill>
                <a:srgbClr val="0000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4495800" y="2236113"/>
            <a:ext cx="3733800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err="1" smtClean="0">
                <a:solidFill>
                  <a:srgbClr val="00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maxage</a:t>
            </a:r>
            <a:r>
              <a:rPr lang="en-US" sz="2400" b="1" baseline="0" dirty="0" smtClean="0">
                <a:solidFill>
                  <a:srgbClr val="00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=604800</a:t>
            </a:r>
            <a:endParaRPr lang="en-US" sz="2000" b="1" baseline="0" dirty="0" smtClean="0">
              <a:solidFill>
                <a:srgbClr val="0000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3348500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4531" y="-183377"/>
            <a:ext cx="9703582" cy="7391401"/>
          </a:xfrm>
          <a:prstGeom prst="rect">
            <a:avLst/>
          </a:prstGeom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-152400" y="2286000"/>
            <a:ext cx="91440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38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#fail</a:t>
            </a:r>
            <a:endParaRPr lang="en-US" sz="13800" baseline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007095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81000" y="1295400"/>
            <a:ext cx="3733800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bootstrap.js</a:t>
            </a:r>
            <a:r>
              <a:rPr lang="en-US" sz="2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:</a:t>
            </a: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0" y="76200"/>
            <a:ext cx="4584261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AU" sz="5400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client</a:t>
            </a:r>
            <a:endParaRPr lang="en-US" sz="5400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4559739" y="76200"/>
            <a:ext cx="4584261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AU" sz="5400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server</a:t>
            </a:r>
            <a:endParaRPr lang="en-US" sz="5400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572000" y="0"/>
            <a:ext cx="76200" cy="6858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715000" y="1295400"/>
            <a:ext cx="2895600" cy="7632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Courier New"/>
              </a:rPr>
              <a:t>bootstrap.js</a:t>
            </a:r>
            <a:r>
              <a:rPr lang="en-US" sz="2400" b="1" baseline="0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Courier New"/>
              </a:rPr>
              <a:t> updated to 1.8</a:t>
            </a:r>
            <a:endParaRPr lang="en-US" sz="2000" b="1" baseline="0" dirty="0" smtClean="0">
              <a:solidFill>
                <a:srgbClr val="FF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cs typeface="Courier New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3886200" y="1676400"/>
            <a:ext cx="1371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81000" y="3429000"/>
            <a:ext cx="3733800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beacon.js</a:t>
            </a:r>
            <a:r>
              <a:rPr lang="en-US" sz="2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: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rot="10800000">
            <a:off x="3886200" y="4369712"/>
            <a:ext cx="1371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3886200" y="3810000"/>
            <a:ext cx="1371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3810000" y="3379113"/>
            <a:ext cx="2895600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rgbClr val="00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?v=1.7&amp;log...</a:t>
            </a:r>
            <a:endParaRPr lang="en-US" sz="2000" b="1" baseline="0" dirty="0" smtClean="0">
              <a:solidFill>
                <a:srgbClr val="0000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3810000" y="3988713"/>
            <a:ext cx="1371600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rgbClr val="00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200</a:t>
            </a:r>
            <a:endParaRPr lang="en-US" sz="2000" b="1" baseline="0" dirty="0" smtClean="0">
              <a:solidFill>
                <a:srgbClr val="0000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457200" y="1752600"/>
            <a:ext cx="3048000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Courier New"/>
              </a:rPr>
              <a:t>read from cache</a:t>
            </a:r>
            <a:endParaRPr lang="en-US" sz="2000" b="1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cs typeface="Courier New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271125" y="1371600"/>
            <a:ext cx="609600" cy="533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rot="5400000">
            <a:off x="4271125" y="1378728"/>
            <a:ext cx="609600" cy="533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2667000" y="4640318"/>
            <a:ext cx="6629400" cy="17604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err="1">
                <a:solidFill>
                  <a:schemeClr val="tx1"/>
                </a:solidFill>
                <a:latin typeface="Courier New"/>
                <a:cs typeface="Courier New"/>
              </a:rPr>
              <a:t>var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 iframe1 = </a:t>
            </a:r>
            <a:r>
              <a:rPr lang="en-US" sz="2400" b="1" baseline="0" dirty="0" err="1">
                <a:solidFill>
                  <a:schemeClr val="tx1"/>
                </a:solidFill>
                <a:latin typeface="Courier New"/>
                <a:cs typeface="Courier New"/>
              </a:rPr>
              <a:t>document.createElement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("</a:t>
            </a:r>
            <a:r>
              <a:rPr lang="en-US" sz="2400" b="1" baseline="0" dirty="0" err="1">
                <a:solidFill>
                  <a:schemeClr val="tx1"/>
                </a:solidFill>
                <a:latin typeface="Courier New"/>
                <a:cs typeface="Courier New"/>
              </a:rPr>
              <a:t>iframe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");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iframe1.style.display = "none”;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iframe1.src = 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”</a:t>
            </a:r>
            <a:r>
              <a:rPr lang="en-US" sz="2400" b="1" baseline="0" dirty="0" err="1" smtClean="0">
                <a:solidFill>
                  <a:schemeClr val="tx1"/>
                </a:solidFill>
                <a:latin typeface="Courier New"/>
                <a:cs typeface="Courier New"/>
              </a:rPr>
              <a:t>update.php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"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;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err="1">
                <a:solidFill>
                  <a:schemeClr val="tx1"/>
                </a:solidFill>
                <a:latin typeface="Courier New"/>
                <a:cs typeface="Courier New"/>
              </a:rPr>
              <a:t>document.body.appendChild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(iframe1);</a:t>
            </a:r>
            <a:endParaRPr lang="en-US" sz="2000" b="1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</p:txBody>
      </p:sp>
      <p:sp>
        <p:nvSpPr>
          <p:cNvPr id="24" name="Title 3"/>
          <p:cNvSpPr txBox="1">
            <a:spLocks/>
          </p:cNvSpPr>
          <p:nvPr/>
        </p:nvSpPr>
        <p:spPr>
          <a:xfrm>
            <a:off x="0" y="762000"/>
            <a:ext cx="2895600" cy="58477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algn="l"/>
            <a:r>
              <a:rPr lang="en-AU" sz="3200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next day…</a:t>
            </a:r>
            <a:endParaRPr lang="en-US" sz="3200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67708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81000" y="1295400"/>
            <a:ext cx="2895600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update.php</a:t>
            </a:r>
            <a:endParaRPr lang="en-US" sz="2400" b="1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0" y="76200"/>
            <a:ext cx="4584261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AU" sz="5400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client</a:t>
            </a:r>
            <a:endParaRPr lang="en-US" sz="5400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4559739" y="76200"/>
            <a:ext cx="4584261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AU" sz="5400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server</a:t>
            </a:r>
            <a:endParaRPr lang="en-US" sz="5400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572000" y="0"/>
            <a:ext cx="76200" cy="6858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rot="10800000">
            <a:off x="3886200" y="2133599"/>
            <a:ext cx="1371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3886200" y="1573887"/>
            <a:ext cx="1371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962400" y="2209800"/>
            <a:ext cx="5715000" cy="32962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&lt;script </a:t>
            </a:r>
            <a:r>
              <a:rPr lang="en-US" sz="2400" b="1" baseline="0" dirty="0" err="1">
                <a:solidFill>
                  <a:srgbClr val="000000"/>
                </a:solidFill>
                <a:latin typeface="Courier New"/>
                <a:cs typeface="Courier New"/>
              </a:rPr>
              <a:t>src</a:t>
            </a: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=“</a:t>
            </a:r>
            <a:r>
              <a:rPr lang="en-US" sz="2400" b="1" baseline="0" dirty="0" err="1" smtClean="0">
                <a:solidFill>
                  <a:srgbClr val="000000"/>
                </a:solidFill>
                <a:latin typeface="Courier New"/>
                <a:cs typeface="Courier New"/>
              </a:rPr>
              <a:t>bootstrap.js</a:t>
            </a: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"&gt;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&lt;/script&gt;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&lt;</a:t>
            </a: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script&gt;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if (</a:t>
            </a:r>
            <a:r>
              <a:rPr lang="en-US" sz="2400" b="1" baseline="0" dirty="0" err="1">
                <a:solidFill>
                  <a:srgbClr val="000000"/>
                </a:solidFill>
                <a:latin typeface="Courier New"/>
                <a:cs typeface="Courier New"/>
              </a:rPr>
              <a:t>location.hash</a:t>
            </a: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 === '') {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  </a:t>
            </a:r>
            <a:r>
              <a:rPr lang="en-US" sz="2400" b="1" baseline="0" dirty="0" err="1">
                <a:solidFill>
                  <a:srgbClr val="000000"/>
                </a:solidFill>
                <a:latin typeface="Courier New"/>
                <a:cs typeface="Courier New"/>
              </a:rPr>
              <a:t>location.hash</a:t>
            </a: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 = "check”;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  </a:t>
            </a:r>
            <a:r>
              <a:rPr lang="en-US" sz="2400" b="1" baseline="0" dirty="0" err="1">
                <a:solidFill>
                  <a:srgbClr val="000000"/>
                </a:solidFill>
                <a:latin typeface="Courier New"/>
                <a:cs typeface="Courier New"/>
              </a:rPr>
              <a:t>location.reload</a:t>
            </a: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(true);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&lt;/script&gt;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52400" y="5366490"/>
            <a:ext cx="3886200" cy="12629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baseline="0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Courier New"/>
              </a:rPr>
              <a:t>on reload </a:t>
            </a:r>
            <a:r>
              <a:rPr lang="en-US" sz="2800" b="1" baseline="0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Courier New"/>
              </a:rPr>
              <a:t>bootstrap.js</a:t>
            </a:r>
            <a:r>
              <a:rPr lang="en-US" sz="2800" b="1" baseline="0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Courier New"/>
              </a:rPr>
              <a:t> is re-requested and overwrites cache</a:t>
            </a:r>
            <a:endParaRPr lang="en-US" sz="2400" b="1" baseline="0" dirty="0" smtClean="0">
              <a:solidFill>
                <a:srgbClr val="FF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cs typeface="Courier New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3810000" y="1752600"/>
            <a:ext cx="1371600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rgbClr val="00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200</a:t>
            </a:r>
            <a:endParaRPr lang="en-US" sz="2000" b="1" baseline="0" dirty="0" smtClean="0">
              <a:solidFill>
                <a:srgbClr val="0000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rot="10800000">
            <a:off x="3886200" y="6503312"/>
            <a:ext cx="1371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3886200" y="5943600"/>
            <a:ext cx="1371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3810000" y="6122313"/>
            <a:ext cx="1371600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rgbClr val="00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200</a:t>
            </a:r>
            <a:endParaRPr lang="en-US" sz="2000" b="1" baseline="0" dirty="0" smtClean="0">
              <a:solidFill>
                <a:srgbClr val="0000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152400" y="2242290"/>
            <a:ext cx="3886200" cy="87511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baseline="0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Courier New"/>
              </a:rPr>
              <a:t>bootstrap.js</a:t>
            </a:r>
            <a:r>
              <a:rPr lang="en-US" sz="28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Courier New"/>
              </a:rPr>
              <a:t> is still read from cache</a:t>
            </a:r>
            <a:endParaRPr lang="en-US" sz="2400" b="1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2303422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9" grpId="0"/>
      <p:bldP spid="22" grpId="0"/>
      <p:bldP spid="2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81000" y="1455696"/>
            <a:ext cx="8973628" cy="45971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8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piggyback on dynamic request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8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pass cached version # to server: </a:t>
            </a:r>
            <a:r>
              <a:rPr lang="en-US" sz="48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?v=127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8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server returns:</a:t>
            </a:r>
          </a:p>
          <a:p>
            <a:pPr lvl="1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204 – no update</a:t>
            </a:r>
          </a:p>
          <a:p>
            <a:pPr lvl="1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JS – new version available</a:t>
            </a: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AU" sz="5400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part 1: update notification</a:t>
            </a:r>
            <a:endParaRPr lang="en-US" sz="5400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62843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81000" y="1455696"/>
            <a:ext cx="8973628" cy="389029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800" b="1" strike="sngStrike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re-request dynamically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800" b="1" strike="sngStrike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rev the URL (querystring)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800" b="1" strike="sngStrike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XHR w/ </a:t>
            </a:r>
            <a:r>
              <a:rPr lang="en-US" sz="4800" b="1" strike="sngStrike" baseline="0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setRequestHeader</a:t>
            </a:r>
            <a:endParaRPr lang="en-US" sz="4800" b="1" strike="sngStrike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8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reload </a:t>
            </a:r>
            <a:r>
              <a:rPr lang="en-US" sz="4800" b="1" baseline="0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iframe</a:t>
            </a:r>
            <a:r>
              <a:rPr lang="en-US" sz="48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containing bootstrap script</a:t>
            </a:r>
            <a:endParaRPr lang="en-US" sz="4400" b="1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AU" sz="5400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part 2: overwrite cache</a:t>
            </a:r>
            <a:endParaRPr lang="en-US" sz="5400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4572000"/>
            <a:ext cx="635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392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52400" y="1455696"/>
            <a:ext cx="9220200" cy="419191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8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load bootstrap script: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b="1" baseline="0" dirty="0" err="1" smtClean="0">
                <a:solidFill>
                  <a:schemeClr val="tx1"/>
                </a:solidFill>
                <a:latin typeface="Courier New"/>
                <a:cs typeface="Courier New"/>
              </a:rPr>
              <a:t>var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 s1=</a:t>
            </a:r>
            <a:r>
              <a:rPr lang="en-US" sz="2400" b="1" baseline="0" dirty="0" err="1" smtClean="0">
                <a:solidFill>
                  <a:schemeClr val="tx1"/>
                </a:solidFill>
                <a:latin typeface="Courier New"/>
                <a:cs typeface="Courier New"/>
              </a:rPr>
              <a:t>document.createElement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('script')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;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s1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.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async=true;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s1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.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src='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http://</a:t>
            </a:r>
            <a:r>
              <a:rPr lang="en-US" sz="2400" b="1" baseline="0" dirty="0" err="1">
                <a:solidFill>
                  <a:schemeClr val="tx1"/>
                </a:solidFill>
                <a:latin typeface="Courier New"/>
                <a:cs typeface="Courier New"/>
              </a:rPr>
              <a:t>souders.org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/tests/</a:t>
            </a:r>
            <a:r>
              <a:rPr lang="en-US" sz="2400" b="1" baseline="0" dirty="0" err="1">
                <a:solidFill>
                  <a:schemeClr val="tx1"/>
                </a:solidFill>
                <a:latin typeface="Courier New"/>
                <a:cs typeface="Courier New"/>
              </a:rPr>
              <a:t>selfupdating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/</a:t>
            </a:r>
            <a:r>
              <a:rPr lang="en-US" sz="2400" b="1" baseline="0" dirty="0" err="1" smtClean="0">
                <a:solidFill>
                  <a:schemeClr val="tx1"/>
                </a:solidFill>
                <a:latin typeface="Courier New"/>
                <a:cs typeface="Courier New"/>
              </a:rPr>
              <a:t>bootstrap.js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’;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b="1" baseline="0" dirty="0" err="1" smtClean="0">
                <a:solidFill>
                  <a:schemeClr val="tx1"/>
                </a:solidFill>
                <a:latin typeface="Courier New"/>
                <a:cs typeface="Courier New"/>
              </a:rPr>
              <a:t>var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 s0=</a:t>
            </a:r>
            <a:r>
              <a:rPr lang="en-US" sz="2400" b="1" baseline="0" dirty="0" err="1" smtClean="0">
                <a:solidFill>
                  <a:schemeClr val="tx1"/>
                </a:solidFill>
                <a:latin typeface="Courier New"/>
                <a:cs typeface="Courier New"/>
              </a:rPr>
              <a:t>document.getElementsByTagName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('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script’)[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0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];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s0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.parentNode.insertBefore(s1, s0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);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/>
            </a:r>
            <a:b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</a:br>
            <a:endParaRPr lang="en-US" sz="2400" b="1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AU" sz="5400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example</a:t>
            </a:r>
            <a:endParaRPr lang="en-US" sz="5400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5" name="Round Single Corner Rectangle 4"/>
          <p:cNvSpPr/>
          <p:nvPr/>
        </p:nvSpPr>
        <p:spPr>
          <a:xfrm>
            <a:off x="0" y="6553200"/>
            <a:ext cx="32004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stevesouders.com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/tests/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selfupdating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971450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52400" y="381000"/>
            <a:ext cx="9220200" cy="58846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8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send beacon: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b="1" baseline="0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http://</a:t>
            </a:r>
            <a:r>
              <a:rPr lang="en-US" sz="2400" b="1" baseline="0" dirty="0" err="1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souders.org</a:t>
            </a:r>
            <a:r>
              <a:rPr lang="en-US" sz="2400" b="1" baseline="0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/tests/</a:t>
            </a:r>
            <a:r>
              <a:rPr lang="en-US" sz="2400" b="1" baseline="0" dirty="0" err="1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selfupdating</a:t>
            </a:r>
            <a:r>
              <a:rPr lang="en-US" sz="2400" b="1" baseline="0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/</a:t>
            </a:r>
            <a:r>
              <a:rPr lang="en-US" sz="2400" b="1" baseline="0" dirty="0" err="1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beacon.js?v</a:t>
            </a:r>
            <a:r>
              <a:rPr lang="en-US" sz="2400" b="1" baseline="0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=02:29:</a:t>
            </a:r>
            <a:r>
              <a:rPr lang="en-US" sz="2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53</a:t>
            </a:r>
            <a:endParaRPr lang="en-US" sz="4800" b="1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endParaRPr lang="en-US" sz="1800" b="1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8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beacon response triggers update: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b="1" baseline="0" dirty="0" err="1">
                <a:solidFill>
                  <a:schemeClr val="tx1"/>
                </a:solidFill>
                <a:latin typeface="Courier New"/>
                <a:cs typeface="Courier New"/>
              </a:rPr>
              <a:t>var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 iframe1 = </a:t>
            </a:r>
            <a:r>
              <a:rPr lang="en-US" sz="2400" b="1" baseline="0" dirty="0" err="1">
                <a:solidFill>
                  <a:schemeClr val="tx1"/>
                </a:solidFill>
                <a:latin typeface="Courier New"/>
                <a:cs typeface="Courier New"/>
              </a:rPr>
              <a:t>document.createElement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("</a:t>
            </a:r>
            <a:r>
              <a:rPr lang="en-US" sz="2400" b="1" baseline="0" dirty="0" err="1">
                <a:solidFill>
                  <a:schemeClr val="tx1"/>
                </a:solidFill>
                <a:latin typeface="Courier New"/>
                <a:cs typeface="Courier New"/>
              </a:rPr>
              <a:t>iframe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")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;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iframe1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.style.display = "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none”;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iframe1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.src = 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"http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://</a:t>
            </a:r>
            <a:r>
              <a:rPr lang="en-US" sz="2400" b="1" baseline="0" dirty="0" err="1">
                <a:solidFill>
                  <a:schemeClr val="tx1"/>
                </a:solidFill>
                <a:latin typeface="Courier New"/>
                <a:cs typeface="Courier New"/>
              </a:rPr>
              <a:t>souders.org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/tests/</a:t>
            </a:r>
            <a:r>
              <a:rPr lang="en-US" sz="2400" b="1" baseline="0" dirty="0" err="1">
                <a:solidFill>
                  <a:schemeClr val="tx1"/>
                </a:solidFill>
                <a:latin typeface="Courier New"/>
                <a:cs typeface="Courier New"/>
              </a:rPr>
              <a:t>selfupdating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/</a:t>
            </a:r>
            <a:r>
              <a:rPr lang="en-US" sz="2400" b="1" baseline="0" dirty="0" err="1">
                <a:solidFill>
                  <a:schemeClr val="tx1"/>
                </a:solidFill>
                <a:latin typeface="Courier New"/>
                <a:cs typeface="Courier New"/>
              </a:rPr>
              <a:t>update.php?v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=02:29:53";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b="1" baseline="0" dirty="0" err="1" smtClean="0">
                <a:solidFill>
                  <a:schemeClr val="tx1"/>
                </a:solidFill>
                <a:latin typeface="Courier New"/>
                <a:cs typeface="Courier New"/>
              </a:rPr>
              <a:t>document.body.appendChild</a:t>
            </a:r>
            <a:r>
              <a:rPr lang="en-US" sz="2400" b="1" baseline="0" dirty="0">
                <a:solidFill>
                  <a:schemeClr val="tx1"/>
                </a:solidFill>
                <a:latin typeface="Courier New"/>
                <a:cs typeface="Courier New"/>
              </a:rPr>
              <a:t>(iframe1)</a:t>
            </a:r>
            <a:r>
              <a:rPr lang="en-US" sz="2400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;</a:t>
            </a:r>
            <a:endParaRPr lang="en-US" sz="2400" b="1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</p:txBody>
      </p:sp>
      <p:sp>
        <p:nvSpPr>
          <p:cNvPr id="5" name="Round Single Corner Rectangle 4"/>
          <p:cNvSpPr/>
          <p:nvPr/>
        </p:nvSpPr>
        <p:spPr>
          <a:xfrm>
            <a:off x="0" y="6553200"/>
            <a:ext cx="32004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stevesouders.com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/tests/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selfupdating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2880184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52400" y="381000"/>
            <a:ext cx="9220200" cy="60139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800" b="1" baseline="0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ifra</a:t>
            </a:r>
            <a:r>
              <a:rPr lang="en-US" sz="4800" b="1" baseline="0" dirty="0" err="1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me</a:t>
            </a:r>
            <a:r>
              <a:rPr lang="en-US" sz="4800" b="1" baseline="0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reloads itself: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&lt;script </a:t>
            </a:r>
            <a:r>
              <a:rPr lang="en-US" sz="2400" b="1" baseline="0" dirty="0" err="1">
                <a:solidFill>
                  <a:srgbClr val="000000"/>
                </a:solidFill>
                <a:latin typeface="Courier New"/>
                <a:cs typeface="Courier New"/>
              </a:rPr>
              <a:t>src</a:t>
            </a: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="http://</a:t>
            </a:r>
            <a:r>
              <a:rPr lang="en-US" sz="2400" b="1" baseline="0" dirty="0" err="1">
                <a:solidFill>
                  <a:srgbClr val="000000"/>
                </a:solidFill>
                <a:latin typeface="Courier New"/>
                <a:cs typeface="Courier New"/>
              </a:rPr>
              <a:t>souders.org</a:t>
            </a: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/tests/</a:t>
            </a:r>
            <a:r>
              <a:rPr lang="en-US" sz="2400" b="1" baseline="0" dirty="0" err="1">
                <a:solidFill>
                  <a:srgbClr val="000000"/>
                </a:solidFill>
                <a:latin typeface="Courier New"/>
                <a:cs typeface="Courier New"/>
              </a:rPr>
              <a:t>selfupdating</a:t>
            </a: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/</a:t>
            </a:r>
            <a:r>
              <a:rPr lang="en-US" sz="2400" b="1" baseline="0" dirty="0" err="1">
                <a:solidFill>
                  <a:srgbClr val="000000"/>
                </a:solidFill>
                <a:latin typeface="Courier New"/>
                <a:cs typeface="Courier New"/>
              </a:rPr>
              <a:t>bootstrap.js</a:t>
            </a: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"</a:t>
            </a: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&gt;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&lt;</a:t>
            </a: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/script</a:t>
            </a: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&gt;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&lt;script&gt;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if </a:t>
            </a: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2400" b="1" baseline="0" dirty="0" err="1">
                <a:solidFill>
                  <a:srgbClr val="000000"/>
                </a:solidFill>
                <a:latin typeface="Courier New"/>
                <a:cs typeface="Courier New"/>
              </a:rPr>
              <a:t>location.hash</a:t>
            </a: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 === '') </a:t>
            </a: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2400" b="1" baseline="0" dirty="0" err="1" smtClean="0">
                <a:solidFill>
                  <a:srgbClr val="000000"/>
                </a:solidFill>
                <a:latin typeface="Courier New"/>
                <a:cs typeface="Courier New"/>
              </a:rPr>
              <a:t>location.hash</a:t>
            </a: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= "</a:t>
            </a: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check”;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2400" b="1" baseline="0" dirty="0" err="1" smtClean="0">
                <a:solidFill>
                  <a:srgbClr val="000000"/>
                </a:solidFill>
                <a:latin typeface="Courier New"/>
                <a:cs typeface="Courier New"/>
              </a:rPr>
              <a:t>location.reload</a:t>
            </a:r>
            <a:r>
              <a:rPr lang="en-US" sz="2400" b="1" baseline="0" dirty="0">
                <a:solidFill>
                  <a:srgbClr val="000000"/>
                </a:solidFill>
                <a:latin typeface="Courier New"/>
                <a:cs typeface="Courier New"/>
              </a:rPr>
              <a:t>(true)</a:t>
            </a: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rgbClr val="000000"/>
                </a:solidFill>
                <a:latin typeface="Courier New"/>
                <a:cs typeface="Courier New"/>
              </a:rPr>
              <a:t>&lt;/script&gt;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8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reload triggers Conditional GET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8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cached script is updated</a:t>
            </a:r>
            <a:endParaRPr lang="en-US" sz="2400" b="1" baseline="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ound Single Corner Rectangle 4"/>
          <p:cNvSpPr/>
          <p:nvPr/>
        </p:nvSpPr>
        <p:spPr>
          <a:xfrm>
            <a:off x="0" y="6553200"/>
            <a:ext cx="32004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stevesouders.com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/tests/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selfupdating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91197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52400" y="1455696"/>
            <a:ext cx="9220200" cy="28489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bootstrap scripts can have long cache times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AND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get updated when necessary</a:t>
            </a: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6600" baseline="0" dirty="0">
                <a:solidFill>
                  <a:srgbClr val="000000"/>
                </a:solidFill>
              </a:rPr>
              <a:t>voilà</a:t>
            </a:r>
            <a:endParaRPr lang="en-US" sz="6600" baseline="0" dirty="0" smtClean="0">
              <a:solidFill>
                <a:srgbClr val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69580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52400" y="1455696"/>
            <a:ext cx="8991600" cy="22395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the update is used on the </a:t>
            </a:r>
            <a:r>
              <a:rPr lang="en-US" sz="4400" b="1" i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next</a:t>
            </a:r>
            <a:r>
              <a:rPr lang="en-US" sz="4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page view (like app cache)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400" b="1" baseline="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1 reported IE8 issue</a:t>
            </a: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6600" baseline="0" dirty="0" smtClean="0">
                <a:solidFill>
                  <a:srgbClr val="000000"/>
                </a:solidFill>
              </a:rPr>
              <a:t>caveats</a:t>
            </a:r>
            <a:endParaRPr lang="en-US" sz="6600" baseline="0" dirty="0" smtClean="0">
              <a:solidFill>
                <a:srgbClr val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83610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945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236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4531" y="-183377"/>
            <a:ext cx="9703582" cy="7391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35" y="1084910"/>
            <a:ext cx="8690055" cy="4891489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Freeform 7"/>
          <p:cNvSpPr/>
          <p:nvPr/>
        </p:nvSpPr>
        <p:spPr>
          <a:xfrm>
            <a:off x="1598172" y="2061858"/>
            <a:ext cx="1645438" cy="314045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008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172662" y="2941973"/>
            <a:ext cx="1695484" cy="361282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008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736303" y="5125117"/>
            <a:ext cx="1945198" cy="314045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008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701768" y="3969343"/>
            <a:ext cx="6953754" cy="446893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838522" y="2789409"/>
            <a:ext cx="167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3600" baseline="0" dirty="0" smtClean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cs typeface="Helvetica"/>
              </a:rPr>
              <a:t>async</a:t>
            </a:r>
            <a:endParaRPr lang="en-US" sz="3600" baseline="0" dirty="0">
              <a:solidFill>
                <a:srgbClr val="008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  <a:cs typeface="Helvetica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-152400" y="2286000"/>
            <a:ext cx="91440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38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#fail</a:t>
            </a:r>
            <a:endParaRPr lang="en-US" sz="13800" baseline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Helvetica"/>
              <a:cs typeface="Helvetica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242380" y="1849792"/>
            <a:ext cx="167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3600" baseline="0" dirty="0" smtClean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cs typeface="Helvetica"/>
              </a:rPr>
              <a:t>async</a:t>
            </a:r>
            <a:endParaRPr lang="en-US" sz="3600" baseline="0" dirty="0">
              <a:solidFill>
                <a:srgbClr val="008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  <a:cs typeface="Helvetica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683619" y="4915113"/>
            <a:ext cx="167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3600" baseline="0" dirty="0" smtClean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cs typeface="Helvetica"/>
              </a:rPr>
              <a:t>async</a:t>
            </a:r>
            <a:endParaRPr lang="en-US" sz="3600" baseline="0" dirty="0">
              <a:solidFill>
                <a:srgbClr val="008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  <a:cs typeface="Helvetica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7676851" y="3786560"/>
            <a:ext cx="11496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3600" baseline="0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cs typeface="Helvetica"/>
              </a:rPr>
              <a:t>sync</a:t>
            </a:r>
            <a:endParaRPr lang="en-US" sz="3600" baseline="0" dirty="0">
              <a:solidFill>
                <a:srgbClr val="FF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617180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4" grpId="0"/>
      <p:bldP spid="12" grpId="0"/>
      <p:bldP spid="13" grpId="0"/>
      <p:bldP spid="15" grpId="0"/>
      <p:bldP spid="1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94535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2489200"/>
            <a:ext cx="82423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497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alphaModFix amt="80000"/>
          </a:blip>
          <a:srcRect/>
          <a:stretch>
            <a:fillRect/>
          </a:stretch>
        </p:blipFill>
        <p:spPr bwMode="auto">
          <a:xfrm>
            <a:off x="0" y="0"/>
            <a:ext cx="9753600" cy="767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5172" y="1455696"/>
            <a:ext cx="8537560" cy="5396349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50000"/>
                    </a:schemeClr>
                  </a:glow>
                </a:effectLst>
              </a:rPr>
              <a:t>load 3</a:t>
            </a:r>
            <a:r>
              <a:rPr lang="en-US" sz="4800" b="1" baseline="300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50000"/>
                    </a:schemeClr>
                  </a:glow>
                </a:effectLst>
              </a:rPr>
              <a:t>rd</a:t>
            </a:r>
            <a:r>
              <a:rPr lang="en-US" sz="48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50000"/>
                    </a:schemeClr>
                  </a:glow>
                </a:effectLst>
              </a:rPr>
              <a:t> party scripts async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50000"/>
                    </a:schemeClr>
                  </a:glow>
                </a:effectLst>
              </a:rPr>
              <a:t>test your site with </a:t>
            </a:r>
            <a:r>
              <a:rPr lang="en-US" sz="4000" b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50000"/>
                    </a:schemeClr>
                  </a:glow>
                </a:effectLst>
                <a:latin typeface="Courier New"/>
                <a:cs typeface="Courier New"/>
              </a:rPr>
              <a:t>blackhole.webpagetest.org</a:t>
            </a:r>
            <a:endParaRPr lang="en-US" sz="4800" b="1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50000"/>
                  </a:schemeClr>
                </a:glow>
              </a:effectLst>
              <a:latin typeface="Courier New"/>
              <a:cs typeface="Courier New"/>
            </a:endParaRP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50000"/>
                    </a:schemeClr>
                  </a:glow>
                </a:effectLst>
              </a:rPr>
              <a:t>have RUM timeout</a:t>
            </a:r>
            <a:endParaRPr lang="en-US" sz="4000" b="1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50000"/>
                  </a:schemeClr>
                </a:glo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50000"/>
                    </a:schemeClr>
                  </a:glow>
                </a:effectLst>
              </a:rPr>
              <a:t>make bootstrap scripts self-updating &amp; increase cache times</a:t>
            </a:r>
          </a:p>
        </p:txBody>
      </p:sp>
      <p:sp>
        <p:nvSpPr>
          <p:cNvPr id="368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72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takeaways</a:t>
            </a:r>
            <a:endParaRPr lang="en-US" sz="720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83152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7168009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 flipH="1">
            <a:off x="1905000" y="2199102"/>
            <a:ext cx="2133600" cy="467897"/>
          </a:xfrm>
          <a:custGeom>
            <a:avLst/>
            <a:gdLst>
              <a:gd name="connsiteX0" fmla="*/ 1486579 w 1736731"/>
              <a:gd name="connsiteY0" fmla="*/ 114517 h 459733"/>
              <a:gd name="connsiteX1" fmla="*/ 872381 w 1736731"/>
              <a:gd name="connsiteY1" fmla="*/ 62464 h 459733"/>
              <a:gd name="connsiteX2" fmla="*/ 185313 w 1736731"/>
              <a:gd name="connsiteY2" fmla="*/ 114517 h 459733"/>
              <a:gd name="connsiteX3" fmla="*/ 8340 w 1736731"/>
              <a:gd name="connsiteY3" fmla="*/ 270676 h 459733"/>
              <a:gd name="connsiteX4" fmla="*/ 383105 w 1736731"/>
              <a:gd name="connsiteY4" fmla="*/ 437246 h 459733"/>
              <a:gd name="connsiteX5" fmla="*/ 986893 w 1736731"/>
              <a:gd name="connsiteY5" fmla="*/ 458068 h 459733"/>
              <a:gd name="connsiteX6" fmla="*/ 1590681 w 1736731"/>
              <a:gd name="connsiteY6" fmla="*/ 437246 h 459733"/>
              <a:gd name="connsiteX7" fmla="*/ 1736422 w 1736731"/>
              <a:gd name="connsiteY7" fmla="*/ 291498 h 459733"/>
              <a:gd name="connsiteX8" fmla="*/ 1569860 w 1736731"/>
              <a:gd name="connsiteY8" fmla="*/ 104106 h 459733"/>
              <a:gd name="connsiteX9" fmla="*/ 1257556 w 1736731"/>
              <a:gd name="connsiteY9" fmla="*/ 0 h 45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6731" h="459733">
                <a:moveTo>
                  <a:pt x="1486579" y="114517"/>
                </a:moveTo>
                <a:cubicBezTo>
                  <a:pt x="1287919" y="88490"/>
                  <a:pt x="1089259" y="62464"/>
                  <a:pt x="872381" y="62464"/>
                </a:cubicBezTo>
                <a:cubicBezTo>
                  <a:pt x="655503" y="62464"/>
                  <a:pt x="329320" y="79815"/>
                  <a:pt x="185313" y="114517"/>
                </a:cubicBezTo>
                <a:cubicBezTo>
                  <a:pt x="41306" y="149219"/>
                  <a:pt x="-24625" y="216888"/>
                  <a:pt x="8340" y="270676"/>
                </a:cubicBezTo>
                <a:cubicBezTo>
                  <a:pt x="41305" y="324464"/>
                  <a:pt x="220013" y="406014"/>
                  <a:pt x="383105" y="437246"/>
                </a:cubicBezTo>
                <a:cubicBezTo>
                  <a:pt x="546197" y="468478"/>
                  <a:pt x="785630" y="458068"/>
                  <a:pt x="986893" y="458068"/>
                </a:cubicBezTo>
                <a:cubicBezTo>
                  <a:pt x="1188156" y="458068"/>
                  <a:pt x="1465759" y="465008"/>
                  <a:pt x="1590681" y="437246"/>
                </a:cubicBezTo>
                <a:cubicBezTo>
                  <a:pt x="1715603" y="409484"/>
                  <a:pt x="1739892" y="347021"/>
                  <a:pt x="1736422" y="291498"/>
                </a:cubicBezTo>
                <a:cubicBezTo>
                  <a:pt x="1732952" y="235975"/>
                  <a:pt x="1649671" y="152689"/>
                  <a:pt x="1569860" y="104106"/>
                </a:cubicBezTo>
                <a:cubicBezTo>
                  <a:pt x="1490049" y="55523"/>
                  <a:pt x="1257556" y="0"/>
                  <a:pt x="1257556" y="0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3942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286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468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993"/>
            <a:ext cx="9144000" cy="7494257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 flipH="1">
            <a:off x="13989" y="1480516"/>
            <a:ext cx="2284473" cy="839160"/>
          </a:xfrm>
          <a:custGeom>
            <a:avLst/>
            <a:gdLst>
              <a:gd name="connsiteX0" fmla="*/ 1486579 w 1736731"/>
              <a:gd name="connsiteY0" fmla="*/ 114517 h 459733"/>
              <a:gd name="connsiteX1" fmla="*/ 872381 w 1736731"/>
              <a:gd name="connsiteY1" fmla="*/ 62464 h 459733"/>
              <a:gd name="connsiteX2" fmla="*/ 185313 w 1736731"/>
              <a:gd name="connsiteY2" fmla="*/ 114517 h 459733"/>
              <a:gd name="connsiteX3" fmla="*/ 8340 w 1736731"/>
              <a:gd name="connsiteY3" fmla="*/ 270676 h 459733"/>
              <a:gd name="connsiteX4" fmla="*/ 383105 w 1736731"/>
              <a:gd name="connsiteY4" fmla="*/ 437246 h 459733"/>
              <a:gd name="connsiteX5" fmla="*/ 986893 w 1736731"/>
              <a:gd name="connsiteY5" fmla="*/ 458068 h 459733"/>
              <a:gd name="connsiteX6" fmla="*/ 1590681 w 1736731"/>
              <a:gd name="connsiteY6" fmla="*/ 437246 h 459733"/>
              <a:gd name="connsiteX7" fmla="*/ 1736422 w 1736731"/>
              <a:gd name="connsiteY7" fmla="*/ 291498 h 459733"/>
              <a:gd name="connsiteX8" fmla="*/ 1569860 w 1736731"/>
              <a:gd name="connsiteY8" fmla="*/ 104106 h 459733"/>
              <a:gd name="connsiteX9" fmla="*/ 1257556 w 1736731"/>
              <a:gd name="connsiteY9" fmla="*/ 0 h 45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6731" h="459733">
                <a:moveTo>
                  <a:pt x="1486579" y="114517"/>
                </a:moveTo>
                <a:cubicBezTo>
                  <a:pt x="1287919" y="88490"/>
                  <a:pt x="1089259" y="62464"/>
                  <a:pt x="872381" y="62464"/>
                </a:cubicBezTo>
                <a:cubicBezTo>
                  <a:pt x="655503" y="62464"/>
                  <a:pt x="329320" y="79815"/>
                  <a:pt x="185313" y="114517"/>
                </a:cubicBezTo>
                <a:cubicBezTo>
                  <a:pt x="41306" y="149219"/>
                  <a:pt x="-24625" y="216888"/>
                  <a:pt x="8340" y="270676"/>
                </a:cubicBezTo>
                <a:cubicBezTo>
                  <a:pt x="41305" y="324464"/>
                  <a:pt x="220013" y="406014"/>
                  <a:pt x="383105" y="437246"/>
                </a:cubicBezTo>
                <a:cubicBezTo>
                  <a:pt x="546197" y="468478"/>
                  <a:pt x="785630" y="458068"/>
                  <a:pt x="986893" y="458068"/>
                </a:cubicBezTo>
                <a:cubicBezTo>
                  <a:pt x="1188156" y="458068"/>
                  <a:pt x="1465759" y="465008"/>
                  <a:pt x="1590681" y="437246"/>
                </a:cubicBezTo>
                <a:cubicBezTo>
                  <a:pt x="1715603" y="409484"/>
                  <a:pt x="1739892" y="347021"/>
                  <a:pt x="1736422" y="291498"/>
                </a:cubicBezTo>
                <a:cubicBezTo>
                  <a:pt x="1732952" y="235975"/>
                  <a:pt x="1649671" y="152689"/>
                  <a:pt x="1569860" y="104106"/>
                </a:cubicBezTo>
                <a:cubicBezTo>
                  <a:pt x="1490049" y="55523"/>
                  <a:pt x="1257556" y="0"/>
                  <a:pt x="1257556" y="0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1653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400"/>
            <a:ext cx="9203397" cy="7010400"/>
          </a:xfrm>
          <a:prstGeom prst="rect">
            <a:avLst/>
          </a:prstGeom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66840" y="-79188"/>
            <a:ext cx="9207710" cy="193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6600" b="1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what’s your website’s weakest link?</a:t>
            </a:r>
            <a:endParaRPr lang="en-US" sz="6600" b="1" baseline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57257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02750" cy="697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5200650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sz="3200" kern="0" baseline="0" dirty="0">
                <a:solidFill>
                  <a:schemeClr val="bg1"/>
                </a:solidFill>
                <a:latin typeface="+mn-lt"/>
              </a:rPr>
              <a:t>Steve Souders</a:t>
            </a:r>
          </a:p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kern="0" baseline="0" dirty="0" smtClean="0">
                <a:solidFill>
                  <a:schemeClr val="bg1"/>
                </a:solidFill>
                <a:latin typeface="+mn-lt"/>
              </a:rPr>
              <a:t>@</a:t>
            </a:r>
            <a:r>
              <a:rPr lang="en-US" kern="0" baseline="0" dirty="0" err="1" smtClean="0">
                <a:solidFill>
                  <a:schemeClr val="bg1"/>
                </a:solidFill>
                <a:latin typeface="+mn-lt"/>
              </a:rPr>
              <a:t>souders</a:t>
            </a:r>
            <a:endParaRPr lang="en-AU" sz="2000" i="1" kern="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178739"/>
            <a:ext cx="9144000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AU" sz="2000" i="1" kern="0" baseline="0" dirty="0" err="1" smtClean="0">
                <a:solidFill>
                  <a:schemeClr val="bg1"/>
                </a:solidFill>
                <a:latin typeface="+mn-lt"/>
              </a:rPr>
              <a:t>stevesouders.com</a:t>
            </a:r>
            <a:r>
              <a:rPr lang="en-AU" sz="2000" i="1" kern="0" baseline="0" dirty="0" smtClean="0">
                <a:solidFill>
                  <a:schemeClr val="bg1"/>
                </a:solidFill>
                <a:latin typeface="+mn-lt"/>
              </a:rPr>
              <a:t>/docs/etsy-spof-20120619.pptx</a:t>
            </a:r>
            <a:endParaRPr lang="en-AU" sz="2000" i="1" kern="0" baseline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7416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9795943" cy="6858000"/>
          </a:xfrm>
          <a:prstGeom prst="rect">
            <a:avLst/>
          </a:prstGeom>
          <a:solidFill>
            <a:schemeClr val="bg2">
              <a:lumMod val="20000"/>
              <a:lumOff val="80000"/>
              <a:alpha val="39000"/>
            </a:schemeClr>
          </a:solidFill>
        </p:spPr>
      </p:pic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-152400" y="1828800"/>
            <a:ext cx="9144000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1500" b="1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Frontend SPOF</a:t>
            </a:r>
            <a:endParaRPr lang="en-US" sz="11500" b="1" baseline="0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459889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289140"/>
          </a:xfrm>
          <a:prstGeom prst="rect">
            <a:avLst/>
          </a:prstGeom>
        </p:spPr>
      </p:pic>
      <p:sp>
        <p:nvSpPr>
          <p:cNvPr id="5" name="Round Single Corner Rectangle 4"/>
          <p:cNvSpPr/>
          <p:nvPr/>
        </p:nvSpPr>
        <p:spPr>
          <a:xfrm>
            <a:off x="0" y="6553200"/>
            <a:ext cx="92202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www.webpagetest.org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/result/120529_41_HWV/</a:t>
            </a:r>
          </a:p>
        </p:txBody>
      </p:sp>
      <p:sp>
        <p:nvSpPr>
          <p:cNvPr id="7" name="Up Arrow 6"/>
          <p:cNvSpPr/>
          <p:nvPr/>
        </p:nvSpPr>
        <p:spPr>
          <a:xfrm rot="10800000">
            <a:off x="6858000" y="3124200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  <p:sp>
        <p:nvSpPr>
          <p:cNvPr id="8" name="Up Arrow 7"/>
          <p:cNvSpPr/>
          <p:nvPr/>
        </p:nvSpPr>
        <p:spPr>
          <a:xfrm rot="10800000">
            <a:off x="4876800" y="5257800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99911" y="143109"/>
            <a:ext cx="2034442" cy="563486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08856" y="2235375"/>
            <a:ext cx="1166886" cy="456842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34927" y="1197845"/>
            <a:ext cx="1014839" cy="269012"/>
          </a:xfrm>
          <a:custGeom>
            <a:avLst/>
            <a:gdLst>
              <a:gd name="connsiteX0" fmla="*/ 617370 w 1258499"/>
              <a:gd name="connsiteY0" fmla="*/ 28432 h 247572"/>
              <a:gd name="connsiteX1" fmla="*/ 209812 w 1258499"/>
              <a:gd name="connsiteY1" fmla="*/ 28432 h 247572"/>
              <a:gd name="connsiteX2" fmla="*/ 48684 w 1258499"/>
              <a:gd name="connsiteY2" fmla="*/ 56864 h 247572"/>
              <a:gd name="connsiteX3" fmla="*/ 10772 w 1258499"/>
              <a:gd name="connsiteY3" fmla="*/ 170591 h 247572"/>
              <a:gd name="connsiteX4" fmla="*/ 219290 w 1258499"/>
              <a:gd name="connsiteY4" fmla="*/ 227455 h 247572"/>
              <a:gd name="connsiteX5" fmla="*/ 626848 w 1258499"/>
              <a:gd name="connsiteY5" fmla="*/ 236932 h 247572"/>
              <a:gd name="connsiteX6" fmla="*/ 1110232 w 1258499"/>
              <a:gd name="connsiteY6" fmla="*/ 246409 h 247572"/>
              <a:gd name="connsiteX7" fmla="*/ 1233447 w 1258499"/>
              <a:gd name="connsiteY7" fmla="*/ 208500 h 247572"/>
              <a:gd name="connsiteX8" fmla="*/ 1233447 w 1258499"/>
              <a:gd name="connsiteY8" fmla="*/ 113727 h 247572"/>
              <a:gd name="connsiteX9" fmla="*/ 968060 w 1258499"/>
              <a:gd name="connsiteY9" fmla="*/ 37909 h 247572"/>
              <a:gd name="connsiteX10" fmla="*/ 560502 w 1258499"/>
              <a:gd name="connsiteY10" fmla="*/ 0 h 2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499" h="247572">
                <a:moveTo>
                  <a:pt x="617370" y="28432"/>
                </a:moveTo>
                <a:cubicBezTo>
                  <a:pt x="460981" y="26062"/>
                  <a:pt x="304593" y="23693"/>
                  <a:pt x="209812" y="28432"/>
                </a:cubicBezTo>
                <a:cubicBezTo>
                  <a:pt x="115031" y="33171"/>
                  <a:pt x="81857" y="33171"/>
                  <a:pt x="48684" y="56864"/>
                </a:cubicBezTo>
                <a:cubicBezTo>
                  <a:pt x="15511" y="80557"/>
                  <a:pt x="-17662" y="142159"/>
                  <a:pt x="10772" y="170591"/>
                </a:cubicBezTo>
                <a:cubicBezTo>
                  <a:pt x="39206" y="199023"/>
                  <a:pt x="116611" y="216398"/>
                  <a:pt x="219290" y="227455"/>
                </a:cubicBezTo>
                <a:cubicBezTo>
                  <a:pt x="321969" y="238512"/>
                  <a:pt x="626848" y="236932"/>
                  <a:pt x="626848" y="236932"/>
                </a:cubicBezTo>
                <a:cubicBezTo>
                  <a:pt x="775338" y="240091"/>
                  <a:pt x="1009132" y="251148"/>
                  <a:pt x="1110232" y="246409"/>
                </a:cubicBezTo>
                <a:cubicBezTo>
                  <a:pt x="1211332" y="241670"/>
                  <a:pt x="1212911" y="230614"/>
                  <a:pt x="1233447" y="208500"/>
                </a:cubicBezTo>
                <a:cubicBezTo>
                  <a:pt x="1253983" y="186386"/>
                  <a:pt x="1277678" y="142159"/>
                  <a:pt x="1233447" y="113727"/>
                </a:cubicBezTo>
                <a:cubicBezTo>
                  <a:pt x="1189216" y="85295"/>
                  <a:pt x="1080217" y="56863"/>
                  <a:pt x="968060" y="37909"/>
                </a:cubicBezTo>
                <a:cubicBezTo>
                  <a:pt x="855903" y="18955"/>
                  <a:pt x="560502" y="0"/>
                  <a:pt x="560502" y="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>
            <a:glow rad="38100">
              <a:schemeClr val="accent4">
                <a:satMod val="175000"/>
                <a:alpha val="25000"/>
              </a:schemeClr>
            </a:glow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66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5789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2005_external2_ppt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EFB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FFFFFF"/>
      </a:folHlink>
    </a:clrScheme>
    <a:fontScheme name="2005_external2_pp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FF0000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-25000" smtClean="0">
            <a:ln>
              <a:noFill/>
            </a:ln>
            <a:solidFill>
              <a:srgbClr val="FF0000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2005_external2_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exceptional-performance-template</Template>
  <TotalTime>35206</TotalTime>
  <Words>2228</Words>
  <Application>Microsoft Macintosh PowerPoint</Application>
  <PresentationFormat>On-screen Show (4:3)</PresentationFormat>
  <Paragraphs>376</Paragraphs>
  <Slides>76</Slides>
  <Notes>23</Notes>
  <HiddenSlides>12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2005_external2_ppt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snippet cache times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takeaways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Yahoo!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Performance Web Sites  14 rules for faster-loading pages</dc:title>
  <dc:creator>Yahoo!</dc:creator>
  <cp:lastModifiedBy>Steve Souders</cp:lastModifiedBy>
  <cp:revision>1621</cp:revision>
  <dcterms:created xsi:type="dcterms:W3CDTF">2007-04-05T16:49:12Z</dcterms:created>
  <dcterms:modified xsi:type="dcterms:W3CDTF">2012-06-19T20:27:14Z</dcterms:modified>
</cp:coreProperties>
</file>