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1685" r:id="rId2"/>
    <p:sldId id="1686" r:id="rId3"/>
    <p:sldId id="1687" r:id="rId4"/>
    <p:sldId id="1688" r:id="rId5"/>
    <p:sldId id="1689" r:id="rId6"/>
    <p:sldId id="1677" r:id="rId7"/>
    <p:sldId id="1683" r:id="rId8"/>
    <p:sldId id="1678" r:id="rId9"/>
    <p:sldId id="1679" r:id="rId10"/>
    <p:sldId id="1680" r:id="rId11"/>
    <p:sldId id="1690" r:id="rId12"/>
    <p:sldId id="1691" r:id="rId13"/>
    <p:sldId id="1692" r:id="rId14"/>
    <p:sldId id="1693" r:id="rId15"/>
    <p:sldId id="1694" r:id="rId16"/>
    <p:sldId id="1681" r:id="rId17"/>
    <p:sldId id="1682" r:id="rId18"/>
    <p:sldId id="1335" r:id="rId19"/>
    <p:sldId id="1658" r:id="rId20"/>
    <p:sldId id="1657" r:id="rId21"/>
    <p:sldId id="1659" r:id="rId22"/>
    <p:sldId id="1660" r:id="rId23"/>
    <p:sldId id="1675" r:id="rId24"/>
    <p:sldId id="1661" r:id="rId25"/>
    <p:sldId id="1676" r:id="rId26"/>
    <p:sldId id="1663" r:id="rId27"/>
    <p:sldId id="1664" r:id="rId28"/>
    <p:sldId id="1665" r:id="rId29"/>
    <p:sldId id="1669" r:id="rId30"/>
    <p:sldId id="1670" r:id="rId31"/>
    <p:sldId id="1673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777E"/>
    <a:srgbClr val="007001"/>
    <a:srgbClr val="005800"/>
    <a:srgbClr val="D50202"/>
    <a:srgbClr val="D67D04"/>
    <a:srgbClr val="ABCCD6"/>
    <a:srgbClr val="335377"/>
    <a:srgbClr val="00B0F0"/>
    <a:srgbClr val="75A7EB"/>
    <a:srgbClr val="496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2" autoAdjust="0"/>
    <p:restoredTop sz="86465" autoAdjust="0"/>
  </p:normalViewPr>
  <p:slideViewPr>
    <p:cSldViewPr snapToGrid="0">
      <p:cViewPr varScale="1">
        <p:scale>
          <a:sx n="123" d="100"/>
          <a:sy n="123" d="100"/>
        </p:scale>
        <p:origin x="-11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9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fld id="{04C68DCE-AEC4-4AA4-8456-DD77D2D20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1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fld id="{349BAE52-7F1B-40A6-B81A-B93567B49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70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baseline="0" dirty="0" err="1" smtClean="0">
                <a:solidFill>
                  <a:schemeClr val="bg1"/>
                </a:solidFill>
                <a:latin typeface="Trebuchet MS" pitchFamily="34" charset="0"/>
              </a:rPr>
              <a:t>flickr.com</a:t>
            </a:r>
            <a:r>
              <a:rPr lang="en-US" sz="1200" i="1" baseline="0" dirty="0" smtClean="0">
                <a:solidFill>
                  <a:schemeClr val="bg1"/>
                </a:solidFill>
                <a:latin typeface="Trebuchet MS" pitchFamily="34" charset="0"/>
              </a:rPr>
              <a:t>/photos/</a:t>
            </a:r>
            <a:r>
              <a:rPr lang="en-US" sz="1200" i="1" baseline="0" dirty="0" err="1" smtClean="0">
                <a:solidFill>
                  <a:schemeClr val="bg1"/>
                </a:solidFill>
                <a:latin typeface="Trebuchet MS" pitchFamily="34" charset="0"/>
              </a:rPr>
              <a:t>pedromourapinheiro</a:t>
            </a:r>
            <a:r>
              <a:rPr lang="en-US" sz="1200" i="1" baseline="0" dirty="0" smtClean="0">
                <a:solidFill>
                  <a:schemeClr val="bg1"/>
                </a:solidFill>
                <a:latin typeface="Trebuchet MS" pitchFamily="34" charset="0"/>
              </a:rPr>
              <a:t>/3123885534/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46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Top10: http://</a:t>
            </a:r>
            <a:r>
              <a:rPr lang="en-US" dirty="0" err="1" smtClean="0"/>
              <a:t>www.webpagetest.org</a:t>
            </a:r>
            <a:r>
              <a:rPr lang="en-US" dirty="0" smtClean="0"/>
              <a:t>/result/120208_Z1_35P7S/</a:t>
            </a:r>
          </a:p>
          <a:p>
            <a:r>
              <a:rPr lang="en-US" dirty="0" smtClean="0"/>
              <a:t>LinkedIn &amp; QQ</a:t>
            </a:r>
            <a:r>
              <a:rPr lang="en-US" baseline="0" dirty="0" smtClean="0"/>
              <a:t> (11 &amp; 12): http://</a:t>
            </a:r>
            <a:r>
              <a:rPr lang="en-US" baseline="0" dirty="0" err="1" smtClean="0"/>
              <a:t>www.webpagetest.org</a:t>
            </a:r>
            <a:r>
              <a:rPr lang="en-US" baseline="0" dirty="0" smtClean="0"/>
              <a:t>/result/120208_4M_35PBQ/</a:t>
            </a:r>
            <a:endParaRPr lang="en-US" dirty="0" smtClean="0"/>
          </a:p>
          <a:p>
            <a:r>
              <a:rPr lang="en-US" dirty="0" smtClean="0"/>
              <a:t>Amazon (avoid promo): http://</a:t>
            </a:r>
            <a:r>
              <a:rPr lang="en-US" dirty="0" err="1" smtClean="0"/>
              <a:t>www.webpagetest.org</a:t>
            </a:r>
            <a:r>
              <a:rPr lang="en-US" dirty="0" smtClean="0"/>
              <a:t>/result/120206_QM_34CFW/</a:t>
            </a:r>
          </a:p>
          <a:p>
            <a:r>
              <a:rPr lang="en-US" dirty="0" smtClean="0"/>
              <a:t>10K: http://</a:t>
            </a:r>
            <a:r>
              <a:rPr lang="en-US" dirty="0" err="1" smtClean="0"/>
              <a:t>www.webpagetest.org</a:t>
            </a:r>
            <a:r>
              <a:rPr lang="en-US" dirty="0" smtClean="0"/>
              <a:t>/result/120208_FZ_35PDK/</a:t>
            </a:r>
          </a:p>
          <a:p>
            <a:r>
              <a:rPr lang="en-US" dirty="0" err="1" smtClean="0"/>
              <a:t>startupu</a:t>
            </a:r>
            <a:r>
              <a:rPr lang="en-US" dirty="0" smtClean="0"/>
              <a:t>: http://</a:t>
            </a:r>
            <a:r>
              <a:rPr lang="en-US" dirty="0" err="1" smtClean="0"/>
              <a:t>www.webpagetest.org</a:t>
            </a:r>
            <a:r>
              <a:rPr lang="en-US" dirty="0" smtClean="0"/>
              <a:t>/result/120208_ZN_35PQ4/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24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Top10: http://</a:t>
            </a:r>
            <a:r>
              <a:rPr lang="en-US" dirty="0" err="1" smtClean="0"/>
              <a:t>www.webpagetest.org</a:t>
            </a:r>
            <a:r>
              <a:rPr lang="en-US" dirty="0" smtClean="0"/>
              <a:t>/result/120208_Z1_35P7S/</a:t>
            </a:r>
          </a:p>
          <a:p>
            <a:r>
              <a:rPr lang="en-US" dirty="0" smtClean="0"/>
              <a:t>LinkedIn &amp; QQ</a:t>
            </a:r>
            <a:r>
              <a:rPr lang="en-US" baseline="0" dirty="0" smtClean="0"/>
              <a:t> (11 &amp; 12): http://</a:t>
            </a:r>
            <a:r>
              <a:rPr lang="en-US" baseline="0" dirty="0" err="1" smtClean="0"/>
              <a:t>www.webpagetest.org</a:t>
            </a:r>
            <a:r>
              <a:rPr lang="en-US" baseline="0" dirty="0" smtClean="0"/>
              <a:t>/result/120208_4M_35PBQ/</a:t>
            </a:r>
            <a:endParaRPr lang="en-US" dirty="0" smtClean="0"/>
          </a:p>
          <a:p>
            <a:r>
              <a:rPr lang="en-US" dirty="0" smtClean="0"/>
              <a:t>Amazon (avoid promo): http://</a:t>
            </a:r>
            <a:r>
              <a:rPr lang="en-US" dirty="0" err="1" smtClean="0"/>
              <a:t>www.webpagetest.org</a:t>
            </a:r>
            <a:r>
              <a:rPr lang="en-US" dirty="0" smtClean="0"/>
              <a:t>/result/120206_QM_34CFW/</a:t>
            </a:r>
          </a:p>
          <a:p>
            <a:r>
              <a:rPr lang="en-US" dirty="0" smtClean="0"/>
              <a:t>10K: http://</a:t>
            </a:r>
            <a:r>
              <a:rPr lang="en-US" dirty="0" err="1" smtClean="0"/>
              <a:t>www.webpagetest.org</a:t>
            </a:r>
            <a:r>
              <a:rPr lang="en-US" dirty="0" smtClean="0"/>
              <a:t>/result/120208_FZ_35PDK/</a:t>
            </a:r>
          </a:p>
          <a:p>
            <a:r>
              <a:rPr lang="en-US" dirty="0" err="1" smtClean="0"/>
              <a:t>startupu</a:t>
            </a:r>
            <a:r>
              <a:rPr lang="en-US" dirty="0" smtClean="0"/>
              <a:t>: http://</a:t>
            </a:r>
            <a:r>
              <a:rPr lang="en-US" dirty="0" err="1" smtClean="0"/>
              <a:t>www.webpagetest.org</a:t>
            </a:r>
            <a:r>
              <a:rPr lang="en-US" dirty="0" smtClean="0"/>
              <a:t>/result/120208_ZN_35PQ4/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24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hrblock.com</a:t>
            </a:r>
            <a:r>
              <a:rPr lang="en-US" dirty="0" smtClean="0"/>
              <a:t> - http://</a:t>
            </a:r>
            <a:r>
              <a:rPr lang="en-US" dirty="0" err="1" smtClean="0"/>
              <a:t>www.webpagetest.org</a:t>
            </a:r>
            <a:r>
              <a:rPr lang="en-US" dirty="0" smtClean="0"/>
              <a:t>/result/120503_5E_46T9J/</a:t>
            </a:r>
          </a:p>
          <a:p>
            <a:r>
              <a:rPr lang="en-US" dirty="0" err="1" smtClean="0"/>
              <a:t>hrblock</a:t>
            </a:r>
            <a:r>
              <a:rPr lang="en-US" dirty="0" smtClean="0"/>
              <a:t> tax </a:t>
            </a:r>
            <a:r>
              <a:rPr lang="en-US" dirty="0" err="1" smtClean="0"/>
              <a:t>sw</a:t>
            </a:r>
            <a:r>
              <a:rPr lang="en-US" baseline="0" dirty="0" smtClean="0"/>
              <a:t> - http://</a:t>
            </a:r>
            <a:r>
              <a:rPr lang="en-US" baseline="0" dirty="0" err="1" smtClean="0"/>
              <a:t>www.webpagetest.org</a:t>
            </a:r>
            <a:r>
              <a:rPr lang="en-US" baseline="0" dirty="0" smtClean="0"/>
              <a:t>/result/120503_BH_46T9K/</a:t>
            </a:r>
            <a:endParaRPr lang="en-US" dirty="0" smtClean="0"/>
          </a:p>
          <a:p>
            <a:r>
              <a:rPr lang="en-US" dirty="0" err="1" smtClean="0"/>
              <a:t>peachtree</a:t>
            </a:r>
            <a:r>
              <a:rPr lang="en-US" baseline="0" dirty="0" smtClean="0"/>
              <a:t> - http://</a:t>
            </a:r>
            <a:r>
              <a:rPr lang="en-US" baseline="0" dirty="0" err="1" smtClean="0"/>
              <a:t>www.webpagetest.org</a:t>
            </a:r>
            <a:r>
              <a:rPr lang="en-US" baseline="0" dirty="0" smtClean="0"/>
              <a:t>/result/120503_JN_46TBM/</a:t>
            </a:r>
          </a:p>
          <a:p>
            <a:r>
              <a:rPr lang="en-US" baseline="0" dirty="0" smtClean="0"/>
              <a:t>filmstrip comparison of all 6 - http://</a:t>
            </a:r>
            <a:r>
              <a:rPr lang="en-US" baseline="0" dirty="0" err="1" smtClean="0"/>
              <a:t>www.webpagetest.org</a:t>
            </a:r>
            <a:r>
              <a:rPr lang="en-US" baseline="0" dirty="0" smtClean="0"/>
              <a:t>/video/</a:t>
            </a:r>
            <a:r>
              <a:rPr lang="en-US" baseline="0" dirty="0" err="1" smtClean="0"/>
              <a:t>compare.php?tests</a:t>
            </a:r>
            <a:r>
              <a:rPr lang="en-US" baseline="0" dirty="0" smtClean="0"/>
              <a:t>=120503_RC_46SJA%2C120503_5E_46T9J%2C120503_B9_46SJB%2C120503_JN_46TBM%2C120503_ZV_46SJC%2C120503_BH_46T9K&amp;thumbSize=150&amp;ival=1000&amp;end=all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08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</a:t>
            </a:r>
            <a:r>
              <a:rPr lang="de-DE" dirty="0" err="1" smtClean="0"/>
              <a:t>www.webpagetest.org</a:t>
            </a:r>
            <a:r>
              <a:rPr lang="de-DE" dirty="0" smtClean="0"/>
              <a:t>/</a:t>
            </a:r>
            <a:r>
              <a:rPr lang="de-DE" dirty="0" err="1" smtClean="0"/>
              <a:t>video</a:t>
            </a:r>
            <a:r>
              <a:rPr lang="de-DE" dirty="0" smtClean="0"/>
              <a:t>/</a:t>
            </a:r>
            <a:r>
              <a:rPr lang="de-DE" dirty="0" err="1" smtClean="0"/>
              <a:t>compare.php?bare</a:t>
            </a:r>
            <a:r>
              <a:rPr lang="de-DE" dirty="0" smtClean="0"/>
              <a:t>=1&amp;tests=120503_07_78e0c4927d9cdd6dd223f470e1740718,120503_3V_e00c7f769c4281be9074cf96a639650d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62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EEDD"/>
                </a:solidFill>
              </a:rPr>
              <a:t>http://</a:t>
            </a:r>
            <a:r>
              <a:rPr lang="en-US" dirty="0" err="1" smtClean="0">
                <a:solidFill>
                  <a:srgbClr val="FFEEDD"/>
                </a:solidFill>
              </a:rPr>
              <a:t>www.flickr.com</a:t>
            </a:r>
            <a:r>
              <a:rPr lang="en-US" dirty="0" smtClean="0">
                <a:solidFill>
                  <a:srgbClr val="FFEEDD"/>
                </a:solidFill>
              </a:rPr>
              <a:t>/photos/</a:t>
            </a:r>
            <a:r>
              <a:rPr lang="en-US" dirty="0" err="1" smtClean="0">
                <a:solidFill>
                  <a:srgbClr val="FFEEDD"/>
                </a:solidFill>
              </a:rPr>
              <a:t>aubra</a:t>
            </a:r>
            <a:r>
              <a:rPr lang="en-US" dirty="0" smtClean="0">
                <a:solidFill>
                  <a:srgbClr val="FFEEDD"/>
                </a:solidFill>
              </a:rPr>
              <a:t>/5684588796/</a:t>
            </a:r>
            <a:endParaRPr lang="en-US" i="1" dirty="0" smtClean="0">
              <a:solidFill>
                <a:srgbClr val="FFEED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582738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6002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C1776-324C-456C-ACF1-838704B9C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38CAD-7F4E-4F35-8BF7-E07A6331A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0010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D6F67-4CDA-46FA-8602-D907AC827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rgbClr val="FFEED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3924300" cy="4648200"/>
          </a:xfrm>
        </p:spPr>
        <p:txBody>
          <a:bodyPr/>
          <a:lstStyle>
            <a:lvl1pPr>
              <a:defRPr>
                <a:solidFill>
                  <a:srgbClr val="FFEEDD"/>
                </a:solidFill>
              </a:defRPr>
            </a:lvl1pPr>
            <a:lvl2pPr>
              <a:defRPr>
                <a:solidFill>
                  <a:srgbClr val="FFEEDD"/>
                </a:solidFill>
              </a:defRPr>
            </a:lvl2pPr>
            <a:lvl3pPr>
              <a:defRPr>
                <a:solidFill>
                  <a:srgbClr val="FFEEDD"/>
                </a:solidFill>
              </a:defRPr>
            </a:lvl3pPr>
            <a:lvl4pPr>
              <a:defRPr>
                <a:solidFill>
                  <a:srgbClr val="FFEEDD"/>
                </a:solidFill>
              </a:defRPr>
            </a:lvl4pPr>
            <a:lvl5pPr>
              <a:defRPr>
                <a:solidFill>
                  <a:srgbClr val="FFEED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3924300" cy="4648200"/>
          </a:xfrm>
        </p:spPr>
        <p:txBody>
          <a:bodyPr/>
          <a:lstStyle>
            <a:lvl1pPr>
              <a:defRPr>
                <a:solidFill>
                  <a:srgbClr val="FFEEDD"/>
                </a:solidFill>
              </a:defRPr>
            </a:lvl1pPr>
            <a:lvl2pPr>
              <a:defRPr>
                <a:solidFill>
                  <a:srgbClr val="FFEEDD"/>
                </a:solidFill>
              </a:defRPr>
            </a:lvl2pPr>
            <a:lvl3pPr>
              <a:defRPr>
                <a:solidFill>
                  <a:srgbClr val="FFEEDD"/>
                </a:solidFill>
              </a:defRPr>
            </a:lvl3pPr>
            <a:lvl4pPr>
              <a:defRPr>
                <a:solidFill>
                  <a:srgbClr val="FFEEDD"/>
                </a:solidFill>
              </a:defRPr>
            </a:lvl4pPr>
            <a:lvl5pPr>
              <a:defRPr>
                <a:solidFill>
                  <a:srgbClr val="FFEED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2332B-44D0-43F0-A93E-C7844B514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3924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524000"/>
            <a:ext cx="39243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39243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42ADA-0A73-491C-B71D-3FF138C4E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0" y="6243935"/>
            <a:ext cx="2667000" cy="461665"/>
          </a:xfrm>
        </p:spPr>
        <p:txBody>
          <a:bodyPr/>
          <a:lstStyle>
            <a:lvl1pPr>
              <a:buNone/>
              <a:defRPr sz="2400">
                <a:solidFill>
                  <a:srgbClr val="9AFC24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7210B-38CE-4AF8-97B4-B79C53C39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7A38-D20D-4A16-89E6-C7FC2E2BB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24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3924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8630-AAF1-432D-BCFB-B00766689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ADE26-BF05-4300-8752-3E3E0B9CF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81890-804B-4671-99AA-29C140810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4D506-5D8A-4496-8798-20D8E9144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4246-61BD-4D28-95FE-C91085604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DF54-F37F-4626-BB61-CA279C253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0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453188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6197728-805C-46F0-ABBC-DBA4C2C2E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6" r:id="rId1"/>
    <p:sldLayoutId id="2147485672" r:id="rId2"/>
    <p:sldLayoutId id="2147485673" r:id="rId3"/>
    <p:sldLayoutId id="2147485674" r:id="rId4"/>
    <p:sldLayoutId id="2147485675" r:id="rId5"/>
    <p:sldLayoutId id="2147485676" r:id="rId6"/>
    <p:sldLayoutId id="2147485677" r:id="rId7"/>
    <p:sldLayoutId id="2147485678" r:id="rId8"/>
    <p:sldLayoutId id="2147485679" r:id="rId9"/>
    <p:sldLayoutId id="2147485680" r:id="rId10"/>
    <p:sldLayoutId id="2147485681" r:id="rId11"/>
    <p:sldLayoutId id="2147485682" r:id="rId12"/>
    <p:sldLayoutId id="2147485683" r:id="rId13"/>
    <p:sldLayoutId id="2147485684" r:id="rId14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B0F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0F0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0F0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0F0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0F0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ast-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3125" r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04800" y="152400"/>
            <a:ext cx="929640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8000" b="1" baseline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Web Performance Optimization</a:t>
            </a:r>
            <a:endParaRPr lang="en-US" sz="8000" b="1" baseline="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" y="6400799"/>
            <a:ext cx="8087685" cy="318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en-AU" sz="1600" i="1" baseline="0" dirty="0" err="1" smtClean="0">
                <a:solidFill>
                  <a:srgbClr val="000000"/>
                </a:solidFill>
                <a:latin typeface="Trebuchet MS" pitchFamily="34" charset="0"/>
              </a:rPr>
              <a:t>stevesouders.com</a:t>
            </a:r>
            <a:r>
              <a:rPr lang="en-AU" sz="1600" i="1" baseline="0" dirty="0" smtClean="0">
                <a:solidFill>
                  <a:srgbClr val="000000"/>
                </a:solidFill>
                <a:latin typeface="Trebuchet MS" pitchFamily="34" charset="0"/>
              </a:rPr>
              <a:t>/docs</a:t>
            </a:r>
            <a:r>
              <a:rPr lang="en-AU" sz="1600" i="1" baseline="0" dirty="0" smtClean="0">
                <a:solidFill>
                  <a:srgbClr val="000000"/>
                </a:solidFill>
                <a:latin typeface="Trebuchet MS" pitchFamily="34" charset="0"/>
              </a:rPr>
              <a:t>/</a:t>
            </a:r>
            <a:r>
              <a:rPr lang="en-AU" sz="1600" i="1" baseline="0" dirty="0" smtClean="0">
                <a:solidFill>
                  <a:srgbClr val="000000"/>
                </a:solidFill>
                <a:latin typeface="Trebuchet MS" pitchFamily="34" charset="0"/>
              </a:rPr>
              <a:t>amsterdam-meetup</a:t>
            </a:r>
            <a:r>
              <a:rPr lang="en-AU" sz="1600" i="1" baseline="0" dirty="0" smtClean="0">
                <a:solidFill>
                  <a:srgbClr val="000000"/>
                </a:solidFill>
                <a:latin typeface="Trebuchet MS" pitchFamily="34" charset="0"/>
              </a:rPr>
              <a:t>-20120509.</a:t>
            </a:r>
            <a:r>
              <a:rPr lang="en-AU" sz="1600" i="1" baseline="0" dirty="0" smtClean="0">
                <a:solidFill>
                  <a:srgbClr val="000000"/>
                </a:solidFill>
                <a:latin typeface="Trebuchet MS" pitchFamily="34" charset="0"/>
              </a:rPr>
              <a:t>pptx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613318"/>
            <a:ext cx="5943601" cy="247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en-US" sz="1100" b="1" baseline="0" dirty="0" smtClean="0">
                <a:solidFill>
                  <a:srgbClr val="000000"/>
                </a:solidFill>
                <a:effectLst/>
                <a:latin typeface="+mn-lt"/>
              </a:rPr>
              <a:t>Disclaimer: </a:t>
            </a:r>
            <a:r>
              <a:rPr lang="en-US" sz="1100" baseline="0" dirty="0" smtClean="0">
                <a:solidFill>
                  <a:srgbClr val="000000"/>
                </a:solidFill>
                <a:effectLst/>
                <a:latin typeface="+mn-lt"/>
              </a:rPr>
              <a:t>This content does not necessarily reflect the opinions of my employer.</a:t>
            </a:r>
          </a:p>
        </p:txBody>
      </p:sp>
    </p:spTree>
    <p:extLst>
      <p:ext uri="{BB962C8B-B14F-4D97-AF65-F5344CB8AC3E}">
        <p14:creationId xmlns:p14="http://schemas.microsoft.com/office/powerpoint/2010/main" val="1355702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State Machine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30955"/>
            <a:ext cx="7909837" cy="4284045"/>
          </a:xfrm>
          <a:prstGeom prst="rect">
            <a:avLst/>
          </a:prstGeom>
        </p:spPr>
      </p:pic>
      <p:sp>
        <p:nvSpPr>
          <p:cNvPr id="11" name="Up Arrow 10"/>
          <p:cNvSpPr/>
          <p:nvPr/>
        </p:nvSpPr>
        <p:spPr>
          <a:xfrm>
            <a:off x="3352800" y="3886200"/>
            <a:ext cx="152400" cy="381000"/>
          </a:xfrm>
          <a:prstGeom prst="upArrow">
            <a:avLst/>
          </a:prstGeom>
          <a:solidFill>
            <a:srgbClr val="0000FF"/>
          </a:solidFill>
          <a:ln>
            <a:solidFill>
              <a:srgbClr val="3366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rgbClr val="0000FF"/>
              </a:solidFill>
              <a:effectLst/>
              <a:latin typeface="Times" pitchFamily="18" charset="0"/>
            </a:endParaRPr>
          </a:p>
        </p:txBody>
      </p:sp>
      <p:sp>
        <p:nvSpPr>
          <p:cNvPr id="12" name="Up Arrow 11"/>
          <p:cNvSpPr/>
          <p:nvPr/>
        </p:nvSpPr>
        <p:spPr>
          <a:xfrm rot="10800000">
            <a:off x="4191000" y="4191000"/>
            <a:ext cx="152400" cy="381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rgbClr val="0000FF"/>
              </a:solidFill>
              <a:effectLst/>
              <a:latin typeface="Times" pitchFamily="18" charset="0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4191000" y="4724400"/>
            <a:ext cx="152400" cy="381000"/>
          </a:xfrm>
          <a:prstGeom prst="up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rgbClr val="0000FF"/>
              </a:solidFill>
              <a:effectLst/>
              <a:latin typeface="Times" pitchFamily="18" charset="0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5638800" y="3810000"/>
            <a:ext cx="152400" cy="381000"/>
          </a:xfrm>
          <a:prstGeom prst="upArrow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rgbClr val="0000FF"/>
              </a:solidFill>
              <a:effectLst/>
              <a:latin typeface="Times" pitchFamily="18" charset="0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2590800" y="4495800"/>
            <a:ext cx="152400" cy="381000"/>
          </a:xfrm>
          <a:prstGeom prst="up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rgbClr val="0000FF"/>
              </a:solidFill>
              <a:effectLst/>
              <a:latin typeface="Times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0" dirty="0" smtClean="0">
                <a:solidFill>
                  <a:srgbClr val="FF9900"/>
                </a:solidFill>
                <a:latin typeface="Arial Black"/>
                <a:cs typeface="Arial Black"/>
              </a:rPr>
              <a:t>?</a:t>
            </a:r>
            <a:endParaRPr lang="en-US" b="1" baseline="0" dirty="0">
              <a:solidFill>
                <a:srgbClr val="FF99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067076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200"/>
            <a:ext cx="9144000" cy="643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473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76200"/>
            <a:ext cx="6172200" cy="1143000"/>
          </a:xfrm>
        </p:spPr>
        <p:txBody>
          <a:bodyPr/>
          <a:lstStyle/>
          <a:p>
            <a:pPr algn="l"/>
            <a:r>
              <a:rPr lang="en-US" dirty="0" err="1" smtClean="0"/>
              <a:t>www.intuit.com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048000" y="6243935"/>
            <a:ext cx="6248400" cy="461665"/>
          </a:xfrm>
        </p:spPr>
        <p:txBody>
          <a:bodyPr/>
          <a:lstStyle/>
          <a:p>
            <a:r>
              <a:rPr lang="en-US" sz="2000" i="1" dirty="0" err="1" smtClean="0">
                <a:solidFill>
                  <a:schemeClr val="bg1"/>
                </a:solidFill>
              </a:rPr>
              <a:t>www.webpagetest.org</a:t>
            </a:r>
            <a:r>
              <a:rPr lang="en-US" sz="2000" i="1" dirty="0">
                <a:solidFill>
                  <a:schemeClr val="bg1"/>
                </a:solidFill>
              </a:rPr>
              <a:t>/result/120503_RC_46SJA/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1066800"/>
            <a:ext cx="137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aseline="0" dirty="0" smtClean="0">
                <a:solidFill>
                  <a:srgbClr val="9AFC24"/>
                </a:solidFill>
                <a:latin typeface="+mn-lt"/>
              </a:rPr>
              <a:t>125</a:t>
            </a:r>
          </a:p>
          <a:p>
            <a:pPr algn="r"/>
            <a:r>
              <a:rPr lang="en-US" sz="3200" baseline="0" dirty="0" smtClean="0">
                <a:solidFill>
                  <a:srgbClr val="9AFC24"/>
                </a:solidFill>
                <a:latin typeface="+mn-lt"/>
              </a:rPr>
              <a:t>1,847</a:t>
            </a:r>
          </a:p>
          <a:p>
            <a:pPr algn="r"/>
            <a:r>
              <a:rPr lang="en-US" sz="3200" baseline="0" dirty="0" smtClean="0">
                <a:solidFill>
                  <a:srgbClr val="9AFC24"/>
                </a:solidFill>
                <a:latin typeface="+mn-lt"/>
              </a:rPr>
              <a:t>1.587</a:t>
            </a:r>
          </a:p>
          <a:p>
            <a:pPr algn="r"/>
            <a:r>
              <a:rPr lang="en-US" sz="3200" baseline="0" dirty="0" smtClean="0">
                <a:solidFill>
                  <a:srgbClr val="9AFC24"/>
                </a:solidFill>
                <a:latin typeface="+mn-lt"/>
              </a:rPr>
              <a:t>9.651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1066800"/>
            <a:ext cx="426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0" dirty="0" smtClean="0">
                <a:solidFill>
                  <a:srgbClr val="9AFC24"/>
                </a:solidFill>
                <a:latin typeface="+mn-lt"/>
              </a:rPr>
              <a:t>requests</a:t>
            </a:r>
          </a:p>
          <a:p>
            <a:r>
              <a:rPr lang="en-US" sz="3200" baseline="0" dirty="0" err="1" smtClean="0">
                <a:solidFill>
                  <a:srgbClr val="9AFC24"/>
                </a:solidFill>
                <a:latin typeface="+mn-lt"/>
              </a:rPr>
              <a:t>kB</a:t>
            </a:r>
            <a:endParaRPr lang="en-US" sz="3200" baseline="0" dirty="0">
              <a:solidFill>
                <a:srgbClr val="9AFC24"/>
              </a:solidFill>
              <a:latin typeface="+mn-lt"/>
            </a:endParaRPr>
          </a:p>
          <a:p>
            <a:r>
              <a:rPr lang="en-US" sz="3200" baseline="0" dirty="0" smtClean="0">
                <a:solidFill>
                  <a:srgbClr val="9AFC24"/>
                </a:solidFill>
                <a:latin typeface="+mn-lt"/>
              </a:rPr>
              <a:t>seconds start render</a:t>
            </a:r>
          </a:p>
          <a:p>
            <a:r>
              <a:rPr lang="en-US" sz="3200" baseline="0" dirty="0" smtClean="0">
                <a:solidFill>
                  <a:srgbClr val="9AFC24"/>
                </a:solidFill>
                <a:latin typeface="+mn-lt"/>
              </a:rPr>
              <a:t>seconds PLT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3271897"/>
            <a:ext cx="601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360000"/>
            <a:r>
              <a:rPr lang="en-US" sz="2800" baseline="0" dirty="0" err="1" smtClean="0">
                <a:solidFill>
                  <a:schemeClr val="bg1"/>
                </a:solidFill>
                <a:latin typeface="+mn-lt"/>
              </a:rPr>
              <a:t>mbox.js</a:t>
            </a:r>
            <a:r>
              <a:rPr lang="en-US" sz="2800" baseline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aseline="0" dirty="0" err="1" smtClean="0">
                <a:solidFill>
                  <a:schemeClr val="bg1"/>
                </a:solidFill>
                <a:latin typeface="+mn-lt"/>
              </a:rPr>
              <a:t>docwrites</a:t>
            </a:r>
            <a:r>
              <a:rPr lang="en-US" sz="2800" baseline="0" dirty="0" smtClean="0">
                <a:solidFill>
                  <a:schemeClr val="bg1"/>
                </a:solidFill>
                <a:latin typeface="+mn-lt"/>
              </a:rPr>
              <a:t> /</a:t>
            </a:r>
            <a:r>
              <a:rPr lang="en-US" sz="2800" baseline="0" dirty="0" err="1" smtClean="0">
                <a:solidFill>
                  <a:schemeClr val="bg1"/>
                </a:solidFill>
                <a:latin typeface="+mn-lt"/>
              </a:rPr>
              <a:t>mbox</a:t>
            </a:r>
            <a:r>
              <a:rPr lang="en-US" sz="2800" baseline="0" dirty="0" smtClean="0">
                <a:solidFill>
                  <a:schemeClr val="bg1"/>
                </a:solidFill>
                <a:latin typeface="+mn-lt"/>
              </a:rPr>
              <a:t>/standard blocks ie7.css blocks rendering</a:t>
            </a:r>
          </a:p>
          <a:p>
            <a:pPr indent="-180000"/>
            <a:r>
              <a:rPr lang="en-US" sz="2800" baseline="0" dirty="0" smtClean="0">
                <a:solidFill>
                  <a:schemeClr val="bg1"/>
                </a:solidFill>
                <a:latin typeface="+mn-lt"/>
              </a:rPr>
              <a:t>don’t </a:t>
            </a:r>
            <a:r>
              <a:rPr lang="en-US" sz="2800" baseline="0" dirty="0" err="1" smtClean="0">
                <a:solidFill>
                  <a:schemeClr val="bg1"/>
                </a:solidFill>
                <a:latin typeface="+mn-lt"/>
              </a:rPr>
              <a:t>docwrite</a:t>
            </a:r>
            <a:r>
              <a:rPr lang="en-US" sz="2800" baseline="0" dirty="0" smtClean="0">
                <a:solidFill>
                  <a:schemeClr val="bg1"/>
                </a:solidFill>
                <a:latin typeface="+mn-lt"/>
              </a:rPr>
              <a:t> scripts</a:t>
            </a:r>
          </a:p>
          <a:p>
            <a:pPr indent="-180000"/>
            <a:r>
              <a:rPr lang="en-US" sz="2800" baseline="0" dirty="0" smtClean="0">
                <a:solidFill>
                  <a:schemeClr val="bg1"/>
                </a:solidFill>
                <a:latin typeface="+mn-lt"/>
              </a:rPr>
              <a:t>domain </a:t>
            </a:r>
            <a:r>
              <a:rPr lang="en-US" sz="2800" baseline="0" dirty="0" err="1" smtClean="0">
                <a:solidFill>
                  <a:schemeClr val="bg1"/>
                </a:solidFill>
                <a:latin typeface="+mn-lt"/>
              </a:rPr>
              <a:t>sharding</a:t>
            </a:r>
            <a:endParaRPr lang="en-US" sz="2800" baseline="0" dirty="0" smtClean="0">
              <a:solidFill>
                <a:schemeClr val="bg1"/>
              </a:solidFill>
              <a:latin typeface="+mn-lt"/>
            </a:endParaRPr>
          </a:p>
          <a:p>
            <a:pPr indent="-180000"/>
            <a:r>
              <a:rPr lang="en-US" sz="2800" baseline="0" dirty="0" smtClean="0">
                <a:solidFill>
                  <a:schemeClr val="bg1"/>
                </a:solidFill>
                <a:latin typeface="+mn-lt"/>
              </a:rPr>
              <a:t>PNGs take 3-6 seconds to download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09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898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76200"/>
            <a:ext cx="6172200" cy="1143000"/>
          </a:xfrm>
        </p:spPr>
        <p:txBody>
          <a:bodyPr/>
          <a:lstStyle/>
          <a:p>
            <a:pPr algn="l"/>
            <a:r>
              <a:rPr lang="en-US" dirty="0" err="1" smtClean="0"/>
              <a:t>quickbooks.intuit.com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048000" y="6243935"/>
            <a:ext cx="6248400" cy="461665"/>
          </a:xfrm>
        </p:spPr>
        <p:txBody>
          <a:bodyPr/>
          <a:lstStyle/>
          <a:p>
            <a:r>
              <a:rPr lang="en-US" sz="2000" i="1" dirty="0" err="1" smtClean="0">
                <a:solidFill>
                  <a:schemeClr val="bg1"/>
                </a:solidFill>
              </a:rPr>
              <a:t>www.webpagetest.org</a:t>
            </a:r>
            <a:r>
              <a:rPr lang="en-US" sz="2000" i="1" dirty="0">
                <a:solidFill>
                  <a:schemeClr val="bg1"/>
                </a:solidFill>
              </a:rPr>
              <a:t>/result/120503_B9_46SJB/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1066800"/>
            <a:ext cx="137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aseline="0" dirty="0" smtClean="0">
                <a:solidFill>
                  <a:srgbClr val="9AFC24"/>
                </a:solidFill>
                <a:latin typeface="+mn-lt"/>
              </a:rPr>
              <a:t>106</a:t>
            </a:r>
          </a:p>
          <a:p>
            <a:pPr algn="r"/>
            <a:r>
              <a:rPr lang="en-US" sz="3200" baseline="0" dirty="0" smtClean="0">
                <a:solidFill>
                  <a:srgbClr val="9AFC24"/>
                </a:solidFill>
                <a:latin typeface="+mn-lt"/>
              </a:rPr>
              <a:t>632</a:t>
            </a:r>
          </a:p>
          <a:p>
            <a:pPr algn="r"/>
            <a:r>
              <a:rPr lang="en-US" sz="3200" baseline="0" dirty="0" smtClean="0">
                <a:solidFill>
                  <a:srgbClr val="9AFC24"/>
                </a:solidFill>
                <a:latin typeface="+mn-lt"/>
              </a:rPr>
              <a:t>1.265</a:t>
            </a:r>
          </a:p>
          <a:p>
            <a:pPr algn="r"/>
            <a:r>
              <a:rPr lang="en-US" sz="3200" baseline="0" dirty="0" smtClean="0">
                <a:solidFill>
                  <a:srgbClr val="9AFC24"/>
                </a:solidFill>
                <a:latin typeface="+mn-lt"/>
              </a:rPr>
              <a:t>5.740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1066800"/>
            <a:ext cx="426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0" dirty="0" smtClean="0">
                <a:solidFill>
                  <a:srgbClr val="9AFC24"/>
                </a:solidFill>
                <a:latin typeface="+mn-lt"/>
              </a:rPr>
              <a:t>requests</a:t>
            </a:r>
          </a:p>
          <a:p>
            <a:r>
              <a:rPr lang="en-US" sz="3200" baseline="0" dirty="0" err="1" smtClean="0">
                <a:solidFill>
                  <a:srgbClr val="9AFC24"/>
                </a:solidFill>
                <a:latin typeface="+mn-lt"/>
              </a:rPr>
              <a:t>kB</a:t>
            </a:r>
            <a:endParaRPr lang="en-US" sz="3200" baseline="0" dirty="0">
              <a:solidFill>
                <a:srgbClr val="9AFC24"/>
              </a:solidFill>
              <a:latin typeface="+mn-lt"/>
            </a:endParaRPr>
          </a:p>
          <a:p>
            <a:r>
              <a:rPr lang="en-US" sz="3200" baseline="0" dirty="0" smtClean="0">
                <a:solidFill>
                  <a:srgbClr val="9AFC24"/>
                </a:solidFill>
                <a:latin typeface="+mn-lt"/>
              </a:rPr>
              <a:t>seconds start render</a:t>
            </a:r>
          </a:p>
          <a:p>
            <a:r>
              <a:rPr lang="en-US" sz="3200" baseline="0" dirty="0" smtClean="0">
                <a:solidFill>
                  <a:srgbClr val="9AFC24"/>
                </a:solidFill>
                <a:latin typeface="+mn-lt"/>
              </a:rPr>
              <a:t>seconds PLT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3271897"/>
            <a:ext cx="601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360000"/>
            <a:r>
              <a:rPr lang="en-US" sz="2800" baseline="0" dirty="0" err="1" smtClean="0">
                <a:solidFill>
                  <a:srgbClr val="FFFFFF"/>
                </a:solidFill>
                <a:latin typeface="+mn-lt"/>
              </a:rPr>
              <a:t>mbox.js</a:t>
            </a:r>
            <a:r>
              <a:rPr lang="en-US" sz="2800" baseline="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800" baseline="0" dirty="0" err="1" smtClean="0">
                <a:solidFill>
                  <a:srgbClr val="FFFFFF"/>
                </a:solidFill>
                <a:latin typeface="+mn-lt"/>
              </a:rPr>
              <a:t>docwrites</a:t>
            </a:r>
            <a:r>
              <a:rPr lang="en-US" sz="2800" baseline="0" dirty="0" smtClean="0">
                <a:solidFill>
                  <a:srgbClr val="FFFFFF"/>
                </a:solidFill>
                <a:latin typeface="+mn-lt"/>
              </a:rPr>
              <a:t> /</a:t>
            </a:r>
            <a:r>
              <a:rPr lang="en-US" sz="2800" baseline="0" dirty="0" err="1" smtClean="0">
                <a:solidFill>
                  <a:srgbClr val="FFFFFF"/>
                </a:solidFill>
                <a:latin typeface="+mn-lt"/>
              </a:rPr>
              <a:t>mbox</a:t>
            </a:r>
            <a:r>
              <a:rPr lang="en-US" sz="2800" baseline="0" dirty="0" smtClean="0">
                <a:solidFill>
                  <a:srgbClr val="FFFFFF"/>
                </a:solidFill>
                <a:latin typeface="+mn-lt"/>
              </a:rPr>
              <a:t>/standard blocks ie7.css blocks rendering</a:t>
            </a:r>
          </a:p>
          <a:p>
            <a:pPr indent="-180000"/>
            <a:r>
              <a:rPr lang="en-US" sz="2800" baseline="0" dirty="0" smtClean="0">
                <a:solidFill>
                  <a:srgbClr val="FFFFFF"/>
                </a:solidFill>
                <a:latin typeface="+mn-lt"/>
              </a:rPr>
              <a:t>don’t </a:t>
            </a:r>
            <a:r>
              <a:rPr lang="en-US" sz="2800" baseline="0" dirty="0" err="1" smtClean="0">
                <a:solidFill>
                  <a:srgbClr val="FFFFFF"/>
                </a:solidFill>
                <a:latin typeface="+mn-lt"/>
              </a:rPr>
              <a:t>docwrite</a:t>
            </a:r>
            <a:r>
              <a:rPr lang="en-US" sz="2800" baseline="0" dirty="0" smtClean="0">
                <a:solidFill>
                  <a:srgbClr val="FFFFFF"/>
                </a:solidFill>
                <a:latin typeface="+mn-lt"/>
              </a:rPr>
              <a:t> scripts</a:t>
            </a:r>
          </a:p>
          <a:p>
            <a:pPr indent="-180000"/>
            <a:r>
              <a:rPr lang="en-US" sz="2800" baseline="0" dirty="0" smtClean="0">
                <a:solidFill>
                  <a:srgbClr val="FFFFFF"/>
                </a:solidFill>
                <a:latin typeface="+mn-lt"/>
              </a:rPr>
              <a:t>domain </a:t>
            </a:r>
            <a:r>
              <a:rPr lang="en-US" sz="2800" baseline="0" dirty="0" err="1" smtClean="0">
                <a:solidFill>
                  <a:srgbClr val="FFFFFF"/>
                </a:solidFill>
                <a:latin typeface="+mn-lt"/>
              </a:rPr>
              <a:t>sharding</a:t>
            </a:r>
            <a:endParaRPr lang="en-US" sz="2800" baseline="0" dirty="0" smtClean="0">
              <a:solidFill>
                <a:srgbClr val="FFFFFF"/>
              </a:solidFill>
              <a:latin typeface="+mn-lt"/>
            </a:endParaRPr>
          </a:p>
          <a:p>
            <a:pPr indent="-180000"/>
            <a:r>
              <a:rPr lang="en-US" sz="2800" baseline="0" dirty="0" smtClean="0">
                <a:solidFill>
                  <a:srgbClr val="FFFFFF"/>
                </a:solidFill>
                <a:latin typeface="+mn-lt"/>
              </a:rPr>
              <a:t>add caching headers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0"/>
            <a:ext cx="3419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959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76200"/>
            <a:ext cx="6172200" cy="1143000"/>
          </a:xfrm>
        </p:spPr>
        <p:txBody>
          <a:bodyPr/>
          <a:lstStyle/>
          <a:p>
            <a:pPr algn="l"/>
            <a:r>
              <a:rPr lang="en-US" dirty="0" err="1" smtClean="0"/>
              <a:t>turbotax.intuit.com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048000" y="6367823"/>
            <a:ext cx="6248400" cy="461665"/>
          </a:xfrm>
        </p:spPr>
        <p:txBody>
          <a:bodyPr/>
          <a:lstStyle/>
          <a:p>
            <a:r>
              <a:rPr lang="en-US" sz="2000" i="1" dirty="0" err="1" smtClean="0">
                <a:solidFill>
                  <a:schemeClr val="bg1"/>
                </a:solidFill>
              </a:rPr>
              <a:t>www.webpagetest.org</a:t>
            </a:r>
            <a:r>
              <a:rPr lang="en-US" sz="2000" i="1" dirty="0">
                <a:solidFill>
                  <a:schemeClr val="bg1"/>
                </a:solidFill>
              </a:rPr>
              <a:t>/result/120503_ZV_46SJC/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1066800"/>
            <a:ext cx="137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aseline="0" dirty="0" smtClean="0">
                <a:solidFill>
                  <a:srgbClr val="9AFC24"/>
                </a:solidFill>
                <a:latin typeface="+mn-lt"/>
              </a:rPr>
              <a:t>112</a:t>
            </a:r>
          </a:p>
          <a:p>
            <a:pPr algn="r"/>
            <a:r>
              <a:rPr lang="en-US" sz="3200" baseline="0" dirty="0" smtClean="0">
                <a:solidFill>
                  <a:srgbClr val="9AFC24"/>
                </a:solidFill>
                <a:latin typeface="+mn-lt"/>
              </a:rPr>
              <a:t>438</a:t>
            </a:r>
          </a:p>
          <a:p>
            <a:pPr algn="r"/>
            <a:r>
              <a:rPr lang="en-US" sz="3200" baseline="0" dirty="0" smtClean="0">
                <a:solidFill>
                  <a:srgbClr val="9AFC24"/>
                </a:solidFill>
                <a:latin typeface="+mn-lt"/>
              </a:rPr>
              <a:t>2.412</a:t>
            </a:r>
          </a:p>
          <a:p>
            <a:pPr algn="r"/>
            <a:r>
              <a:rPr lang="en-US" sz="3200" baseline="0" dirty="0" smtClean="0">
                <a:solidFill>
                  <a:srgbClr val="9AFC24"/>
                </a:solidFill>
                <a:latin typeface="+mn-lt"/>
              </a:rPr>
              <a:t>3.523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1066800"/>
            <a:ext cx="426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0" dirty="0" smtClean="0">
                <a:solidFill>
                  <a:srgbClr val="9AFC24"/>
                </a:solidFill>
                <a:latin typeface="+mn-lt"/>
              </a:rPr>
              <a:t>requests</a:t>
            </a:r>
          </a:p>
          <a:p>
            <a:r>
              <a:rPr lang="en-US" sz="3200" baseline="0" dirty="0" err="1" smtClean="0">
                <a:solidFill>
                  <a:srgbClr val="9AFC24"/>
                </a:solidFill>
                <a:latin typeface="+mn-lt"/>
              </a:rPr>
              <a:t>kB</a:t>
            </a:r>
            <a:endParaRPr lang="en-US" sz="3200" baseline="0" dirty="0">
              <a:solidFill>
                <a:srgbClr val="9AFC24"/>
              </a:solidFill>
              <a:latin typeface="+mn-lt"/>
            </a:endParaRPr>
          </a:p>
          <a:p>
            <a:r>
              <a:rPr lang="en-US" sz="3200" baseline="0" dirty="0" smtClean="0">
                <a:solidFill>
                  <a:srgbClr val="9AFC24"/>
                </a:solidFill>
                <a:latin typeface="+mn-lt"/>
              </a:rPr>
              <a:t>seconds start render</a:t>
            </a:r>
          </a:p>
          <a:p>
            <a:r>
              <a:rPr lang="en-US" sz="3200" baseline="0" dirty="0" smtClean="0">
                <a:solidFill>
                  <a:srgbClr val="9AFC24"/>
                </a:solidFill>
                <a:latin typeface="+mn-lt"/>
              </a:rPr>
              <a:t>seconds PLT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3271897"/>
            <a:ext cx="60198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360000"/>
            <a:r>
              <a:rPr lang="en-US" sz="2800" baseline="0" dirty="0" smtClean="0">
                <a:solidFill>
                  <a:srgbClr val="FFFFFF"/>
                </a:solidFill>
                <a:latin typeface="+mn-lt"/>
              </a:rPr>
              <a:t>rendering extremely blocked</a:t>
            </a:r>
          </a:p>
          <a:p>
            <a:pPr marL="288000" indent="-360000"/>
            <a:r>
              <a:rPr lang="en-US" sz="2800" baseline="0" dirty="0" err="1" smtClean="0">
                <a:solidFill>
                  <a:srgbClr val="FFFFFF"/>
                </a:solidFill>
                <a:latin typeface="+mn-lt"/>
              </a:rPr>
              <a:t>concat</a:t>
            </a:r>
            <a:r>
              <a:rPr lang="en-US" sz="2800" baseline="0" dirty="0" smtClean="0">
                <a:solidFill>
                  <a:srgbClr val="FFFFFF"/>
                </a:solidFill>
                <a:latin typeface="+mn-lt"/>
              </a:rPr>
              <a:t> scripts, </a:t>
            </a:r>
            <a:r>
              <a:rPr lang="en-US" sz="2800" baseline="0" dirty="0" err="1" smtClean="0">
                <a:solidFill>
                  <a:srgbClr val="FFFFFF"/>
                </a:solidFill>
                <a:latin typeface="+mn-lt"/>
              </a:rPr>
              <a:t>concat</a:t>
            </a:r>
            <a:r>
              <a:rPr lang="en-US" sz="2800" baseline="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800" baseline="0" dirty="0" err="1" smtClean="0">
                <a:solidFill>
                  <a:srgbClr val="FFFFFF"/>
                </a:solidFill>
                <a:latin typeface="+mn-lt"/>
              </a:rPr>
              <a:t>stylesheets</a:t>
            </a:r>
            <a:endParaRPr lang="en-US" sz="2800" baseline="0" dirty="0" smtClean="0">
              <a:solidFill>
                <a:srgbClr val="FFFFFF"/>
              </a:solidFill>
              <a:latin typeface="+mn-lt"/>
            </a:endParaRPr>
          </a:p>
          <a:p>
            <a:pPr marL="288000" indent="-360000"/>
            <a:r>
              <a:rPr lang="en-US" sz="2800" baseline="0" dirty="0" smtClean="0">
                <a:solidFill>
                  <a:srgbClr val="FFFFFF"/>
                </a:solidFill>
                <a:latin typeface="+mn-lt"/>
              </a:rPr>
              <a:t>don’t mix inline &amp; external scripts </a:t>
            </a:r>
          </a:p>
          <a:p>
            <a:pPr indent="-180000"/>
            <a:r>
              <a:rPr lang="en-US" sz="2800" baseline="0" dirty="0" smtClean="0">
                <a:solidFill>
                  <a:srgbClr val="FFFFFF"/>
                </a:solidFill>
                <a:latin typeface="+mn-lt"/>
              </a:rPr>
              <a:t>don’t </a:t>
            </a:r>
            <a:r>
              <a:rPr lang="en-US" sz="2800" baseline="0" dirty="0" err="1" smtClean="0">
                <a:solidFill>
                  <a:srgbClr val="FFFFFF"/>
                </a:solidFill>
                <a:latin typeface="+mn-lt"/>
              </a:rPr>
              <a:t>docwrite</a:t>
            </a:r>
            <a:r>
              <a:rPr lang="en-US" sz="2800" baseline="0" dirty="0" smtClean="0">
                <a:solidFill>
                  <a:srgbClr val="FFFFFF"/>
                </a:solidFill>
                <a:latin typeface="+mn-lt"/>
              </a:rPr>
              <a:t> scripts</a:t>
            </a:r>
          </a:p>
          <a:p>
            <a:pPr indent="-180000"/>
            <a:r>
              <a:rPr lang="en-US" sz="2800" baseline="0" dirty="0" smtClean="0">
                <a:solidFill>
                  <a:srgbClr val="FFFFFF"/>
                </a:solidFill>
                <a:latin typeface="+mn-lt"/>
              </a:rPr>
              <a:t>domain </a:t>
            </a:r>
            <a:r>
              <a:rPr lang="en-US" sz="2800" baseline="0" dirty="0" err="1" smtClean="0">
                <a:solidFill>
                  <a:srgbClr val="FFFFFF"/>
                </a:solidFill>
                <a:latin typeface="+mn-lt"/>
              </a:rPr>
              <a:t>sharding</a:t>
            </a:r>
            <a:endParaRPr lang="en-US" sz="2800" baseline="0" dirty="0" smtClean="0">
              <a:solidFill>
                <a:srgbClr val="FFFFFF"/>
              </a:solidFill>
              <a:latin typeface="+mn-lt"/>
            </a:endParaRPr>
          </a:p>
          <a:p>
            <a:pPr indent="-180000"/>
            <a:r>
              <a:rPr lang="en-US" sz="2800" baseline="0" dirty="0" smtClean="0">
                <a:solidFill>
                  <a:srgbClr val="FFFFFF"/>
                </a:solidFill>
                <a:latin typeface="+mn-lt"/>
              </a:rPr>
              <a:t>add caching headers</a:t>
            </a:r>
          </a:p>
          <a:p>
            <a:pPr indent="-180000"/>
            <a:r>
              <a:rPr lang="en-US" sz="2800" baseline="0" dirty="0" smtClean="0">
                <a:solidFill>
                  <a:srgbClr val="FFFFFF"/>
                </a:solidFill>
                <a:latin typeface="+mn-lt"/>
              </a:rPr>
              <a:t>sprites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3218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786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1937"/>
            <a:ext cx="9144000" cy="2408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76200"/>
            <a:ext cx="9296400" cy="1143000"/>
          </a:xfrm>
        </p:spPr>
        <p:txBody>
          <a:bodyPr/>
          <a:lstStyle/>
          <a:p>
            <a:r>
              <a:rPr lang="en-US" dirty="0" err="1" smtClean="0"/>
              <a:t>turbotax.intuit.com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2400" y="6243935"/>
            <a:ext cx="9144000" cy="461665"/>
          </a:xfrm>
        </p:spPr>
        <p:txBody>
          <a:bodyPr/>
          <a:lstStyle/>
          <a:p>
            <a:r>
              <a:rPr lang="en-US" sz="2000" i="1" dirty="0" err="1" smtClean="0">
                <a:solidFill>
                  <a:schemeClr val="bg1"/>
                </a:solidFill>
              </a:rPr>
              <a:t>www.webpagetest.org</a:t>
            </a:r>
            <a:r>
              <a:rPr lang="en-US" sz="2000" i="1" dirty="0" smtClean="0">
                <a:solidFill>
                  <a:schemeClr val="bg1"/>
                </a:solidFill>
              </a:rPr>
              <a:t>/compare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1295400"/>
            <a:ext cx="320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0" dirty="0" smtClean="0">
                <a:solidFill>
                  <a:srgbClr val="FF6600"/>
                </a:solidFill>
                <a:latin typeface="+mn-lt"/>
              </a:rPr>
              <a:t>this is </a:t>
            </a:r>
            <a:r>
              <a:rPr lang="en-US" sz="3200" baseline="0" dirty="0" err="1" smtClean="0">
                <a:solidFill>
                  <a:srgbClr val="FF6600"/>
                </a:solidFill>
                <a:latin typeface="+mn-lt"/>
              </a:rPr>
              <a:t>turbotax</a:t>
            </a:r>
            <a:endParaRPr lang="en-US" sz="3200" baseline="0" dirty="0" smtClean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5181600"/>
            <a:ext cx="6019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360000"/>
            <a:r>
              <a:rPr lang="en-US" sz="3200" baseline="0" dirty="0" smtClean="0">
                <a:solidFill>
                  <a:srgbClr val="9AFC24"/>
                </a:solidFill>
                <a:latin typeface="+mn-lt"/>
              </a:rPr>
              <a:t>this is </a:t>
            </a:r>
            <a:r>
              <a:rPr lang="en-US" sz="3200" baseline="0" dirty="0" err="1" smtClean="0">
                <a:solidFill>
                  <a:srgbClr val="9AFC24"/>
                </a:solidFill>
                <a:latin typeface="+mn-lt"/>
              </a:rPr>
              <a:t>turbotax</a:t>
            </a:r>
            <a:r>
              <a:rPr lang="en-US" sz="3200" baseline="0" dirty="0" smtClean="0">
                <a:solidFill>
                  <a:srgbClr val="9AFC24"/>
                </a:solidFill>
                <a:latin typeface="+mn-lt"/>
              </a:rPr>
              <a:t> on Page Speed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2209800" y="1676400"/>
            <a:ext cx="12192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1752600" y="4876800"/>
            <a:ext cx="11430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AFC24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38353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993"/>
            <a:ext cx="9144000" cy="7494257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 flipH="1">
            <a:off x="13989" y="1480516"/>
            <a:ext cx="2284473" cy="839160"/>
          </a:xfrm>
          <a:custGeom>
            <a:avLst/>
            <a:gdLst>
              <a:gd name="connsiteX0" fmla="*/ 1486579 w 1736731"/>
              <a:gd name="connsiteY0" fmla="*/ 114517 h 459733"/>
              <a:gd name="connsiteX1" fmla="*/ 872381 w 1736731"/>
              <a:gd name="connsiteY1" fmla="*/ 62464 h 459733"/>
              <a:gd name="connsiteX2" fmla="*/ 185313 w 1736731"/>
              <a:gd name="connsiteY2" fmla="*/ 114517 h 459733"/>
              <a:gd name="connsiteX3" fmla="*/ 8340 w 1736731"/>
              <a:gd name="connsiteY3" fmla="*/ 270676 h 459733"/>
              <a:gd name="connsiteX4" fmla="*/ 383105 w 1736731"/>
              <a:gd name="connsiteY4" fmla="*/ 437246 h 459733"/>
              <a:gd name="connsiteX5" fmla="*/ 986893 w 1736731"/>
              <a:gd name="connsiteY5" fmla="*/ 458068 h 459733"/>
              <a:gd name="connsiteX6" fmla="*/ 1590681 w 1736731"/>
              <a:gd name="connsiteY6" fmla="*/ 437246 h 459733"/>
              <a:gd name="connsiteX7" fmla="*/ 1736422 w 1736731"/>
              <a:gd name="connsiteY7" fmla="*/ 291498 h 459733"/>
              <a:gd name="connsiteX8" fmla="*/ 1569860 w 1736731"/>
              <a:gd name="connsiteY8" fmla="*/ 104106 h 459733"/>
              <a:gd name="connsiteX9" fmla="*/ 1257556 w 1736731"/>
              <a:gd name="connsiteY9" fmla="*/ 0 h 45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731" h="459733">
                <a:moveTo>
                  <a:pt x="1486579" y="114517"/>
                </a:moveTo>
                <a:cubicBezTo>
                  <a:pt x="1287919" y="88490"/>
                  <a:pt x="1089259" y="62464"/>
                  <a:pt x="872381" y="62464"/>
                </a:cubicBezTo>
                <a:cubicBezTo>
                  <a:pt x="655503" y="62464"/>
                  <a:pt x="329320" y="79815"/>
                  <a:pt x="185313" y="114517"/>
                </a:cubicBezTo>
                <a:cubicBezTo>
                  <a:pt x="41306" y="149219"/>
                  <a:pt x="-24625" y="216888"/>
                  <a:pt x="8340" y="270676"/>
                </a:cubicBezTo>
                <a:cubicBezTo>
                  <a:pt x="41305" y="324464"/>
                  <a:pt x="220013" y="406014"/>
                  <a:pt x="383105" y="437246"/>
                </a:cubicBezTo>
                <a:cubicBezTo>
                  <a:pt x="546197" y="468478"/>
                  <a:pt x="785630" y="458068"/>
                  <a:pt x="986893" y="458068"/>
                </a:cubicBezTo>
                <a:cubicBezTo>
                  <a:pt x="1188156" y="458068"/>
                  <a:pt x="1465759" y="465008"/>
                  <a:pt x="1590681" y="437246"/>
                </a:cubicBezTo>
                <a:cubicBezTo>
                  <a:pt x="1715603" y="409484"/>
                  <a:pt x="1739892" y="347021"/>
                  <a:pt x="1736422" y="291498"/>
                </a:cubicBezTo>
                <a:cubicBezTo>
                  <a:pt x="1732952" y="235975"/>
                  <a:pt x="1649671" y="152689"/>
                  <a:pt x="1569860" y="104106"/>
                </a:cubicBezTo>
                <a:cubicBezTo>
                  <a:pt x="1490049" y="55523"/>
                  <a:pt x="1257556" y="0"/>
                  <a:pt x="1257556" y="0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1696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168009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 flipH="1">
            <a:off x="1905000" y="2199102"/>
            <a:ext cx="2133600" cy="467897"/>
          </a:xfrm>
          <a:custGeom>
            <a:avLst/>
            <a:gdLst>
              <a:gd name="connsiteX0" fmla="*/ 1486579 w 1736731"/>
              <a:gd name="connsiteY0" fmla="*/ 114517 h 459733"/>
              <a:gd name="connsiteX1" fmla="*/ 872381 w 1736731"/>
              <a:gd name="connsiteY1" fmla="*/ 62464 h 459733"/>
              <a:gd name="connsiteX2" fmla="*/ 185313 w 1736731"/>
              <a:gd name="connsiteY2" fmla="*/ 114517 h 459733"/>
              <a:gd name="connsiteX3" fmla="*/ 8340 w 1736731"/>
              <a:gd name="connsiteY3" fmla="*/ 270676 h 459733"/>
              <a:gd name="connsiteX4" fmla="*/ 383105 w 1736731"/>
              <a:gd name="connsiteY4" fmla="*/ 437246 h 459733"/>
              <a:gd name="connsiteX5" fmla="*/ 986893 w 1736731"/>
              <a:gd name="connsiteY5" fmla="*/ 458068 h 459733"/>
              <a:gd name="connsiteX6" fmla="*/ 1590681 w 1736731"/>
              <a:gd name="connsiteY6" fmla="*/ 437246 h 459733"/>
              <a:gd name="connsiteX7" fmla="*/ 1736422 w 1736731"/>
              <a:gd name="connsiteY7" fmla="*/ 291498 h 459733"/>
              <a:gd name="connsiteX8" fmla="*/ 1569860 w 1736731"/>
              <a:gd name="connsiteY8" fmla="*/ 104106 h 459733"/>
              <a:gd name="connsiteX9" fmla="*/ 1257556 w 1736731"/>
              <a:gd name="connsiteY9" fmla="*/ 0 h 45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731" h="459733">
                <a:moveTo>
                  <a:pt x="1486579" y="114517"/>
                </a:moveTo>
                <a:cubicBezTo>
                  <a:pt x="1287919" y="88490"/>
                  <a:pt x="1089259" y="62464"/>
                  <a:pt x="872381" y="62464"/>
                </a:cubicBezTo>
                <a:cubicBezTo>
                  <a:pt x="655503" y="62464"/>
                  <a:pt x="329320" y="79815"/>
                  <a:pt x="185313" y="114517"/>
                </a:cubicBezTo>
                <a:cubicBezTo>
                  <a:pt x="41306" y="149219"/>
                  <a:pt x="-24625" y="216888"/>
                  <a:pt x="8340" y="270676"/>
                </a:cubicBezTo>
                <a:cubicBezTo>
                  <a:pt x="41305" y="324464"/>
                  <a:pt x="220013" y="406014"/>
                  <a:pt x="383105" y="437246"/>
                </a:cubicBezTo>
                <a:cubicBezTo>
                  <a:pt x="546197" y="468478"/>
                  <a:pt x="785630" y="458068"/>
                  <a:pt x="986893" y="458068"/>
                </a:cubicBezTo>
                <a:cubicBezTo>
                  <a:pt x="1188156" y="458068"/>
                  <a:pt x="1465759" y="465008"/>
                  <a:pt x="1590681" y="437246"/>
                </a:cubicBezTo>
                <a:cubicBezTo>
                  <a:pt x="1715603" y="409484"/>
                  <a:pt x="1739892" y="347021"/>
                  <a:pt x="1736422" y="291498"/>
                </a:cubicBezTo>
                <a:cubicBezTo>
                  <a:pt x="1732952" y="235975"/>
                  <a:pt x="1649671" y="152689"/>
                  <a:pt x="1569860" y="104106"/>
                </a:cubicBezTo>
                <a:cubicBezTo>
                  <a:pt x="1490049" y="55523"/>
                  <a:pt x="1257556" y="0"/>
                  <a:pt x="1257556" y="0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490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686334" cy="6858000"/>
          </a:xfrm>
          <a:prstGeom prst="rect">
            <a:avLst/>
          </a:prstGeom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2400" y="1981200"/>
            <a:ext cx="89916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6600" b="1" baseline="0" dirty="0" smtClean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bg2">
                      <a:lumMod val="75000"/>
                      <a:alpha val="49000"/>
                    </a:schemeClr>
                  </a:glow>
                </a:effectLst>
                <a:latin typeface="+mn-lt"/>
              </a:rPr>
              <a:t>Caching</a:t>
            </a:r>
            <a:endParaRPr lang="en-US" sz="16600" b="1" baseline="0" dirty="0">
              <a:solidFill>
                <a:schemeClr val="bg1">
                  <a:lumMod val="95000"/>
                </a:schemeClr>
              </a:solidFill>
              <a:effectLst>
                <a:glow rad="63500">
                  <a:schemeClr val="bg2">
                    <a:lumMod val="75000"/>
                    <a:alpha val="49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609600" y="6477000"/>
            <a:ext cx="7620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1600" i="1" baseline="0" dirty="0">
                <a:solidFill>
                  <a:schemeClr val="bg2">
                    <a:lumMod val="75000"/>
                  </a:schemeClr>
                </a:solidFill>
              </a:rPr>
              <a:t>http://</a:t>
            </a:r>
            <a:r>
              <a:rPr lang="en-US" sz="1600" i="1" baseline="0" dirty="0" err="1">
                <a:solidFill>
                  <a:schemeClr val="bg2">
                    <a:lumMod val="75000"/>
                  </a:schemeClr>
                </a:solidFill>
              </a:rPr>
              <a:t>httparchive.org</a:t>
            </a:r>
            <a:r>
              <a:rPr lang="en-US" sz="1600" i="1" baseline="0" dirty="0">
                <a:solidFill>
                  <a:schemeClr val="bg2">
                    <a:lumMod val="75000"/>
                  </a:schemeClr>
                </a:solidFill>
              </a:rPr>
              <a:t>/</a:t>
            </a:r>
            <a:r>
              <a:rPr lang="en-US" sz="1600" i="1" baseline="0" dirty="0" err="1" smtClean="0">
                <a:solidFill>
                  <a:schemeClr val="bg2">
                    <a:lumMod val="75000"/>
                  </a:schemeClr>
                </a:solidFill>
              </a:rPr>
              <a:t>interesting.php#</a:t>
            </a:r>
            <a:r>
              <a:rPr lang="en-US" sz="1600" i="1" baseline="0" dirty="0" err="1">
                <a:solidFill>
                  <a:schemeClr val="bg2">
                    <a:lumMod val="75000"/>
                  </a:schemeClr>
                </a:solidFill>
              </a:rPr>
              <a:t>max-age</a:t>
            </a:r>
            <a:endParaRPr lang="en-US" sz="1600" i="1" baseline="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76200"/>
            <a:ext cx="7658100" cy="51816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4953000"/>
            <a:ext cx="8001000" cy="1569660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baseline="0" dirty="0" smtClean="0">
                <a:solidFill>
                  <a:srgbClr val="800000"/>
                </a:solidFill>
              </a:rPr>
              <a:t>HTTP Archive: 54K URLs, 4.6M resources</a:t>
            </a:r>
          </a:p>
          <a:p>
            <a:pPr>
              <a:spcBef>
                <a:spcPts val="0"/>
              </a:spcBef>
            </a:pPr>
            <a:r>
              <a:rPr lang="en-US" baseline="0" dirty="0" smtClean="0">
                <a:solidFill>
                  <a:srgbClr val="800000"/>
                </a:solidFill>
              </a:rPr>
              <a:t>55% - NO caching headers</a:t>
            </a:r>
          </a:p>
          <a:p>
            <a:pPr>
              <a:spcBef>
                <a:spcPts val="0"/>
              </a:spcBef>
            </a:pPr>
            <a:r>
              <a:rPr lang="en-US" baseline="0" dirty="0" smtClean="0">
                <a:solidFill>
                  <a:srgbClr val="800000"/>
                </a:solidFill>
              </a:rPr>
              <a:t>18% - cacheable &lt; 1 day</a:t>
            </a:r>
            <a:endParaRPr lang="en-US" baseline="0" dirty="0">
              <a:solidFill>
                <a:srgbClr val="8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86400" y="5334000"/>
            <a:ext cx="3276600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6600" baseline="0" dirty="0" smtClean="0">
                <a:solidFill>
                  <a:srgbClr val="D50202"/>
                </a:solidFill>
                <a:latin typeface="Arial"/>
                <a:cs typeface="Arial"/>
              </a:rPr>
              <a:t>}</a:t>
            </a:r>
            <a:r>
              <a:rPr lang="en-US" sz="4400" baseline="0" dirty="0" smtClean="0">
                <a:solidFill>
                  <a:srgbClr val="D50202"/>
                </a:solidFill>
                <a:latin typeface="Arial"/>
                <a:cs typeface="Arial"/>
              </a:rPr>
              <a:t> 73%</a:t>
            </a:r>
            <a:endParaRPr lang="en-US" sz="6600" baseline="0" dirty="0">
              <a:solidFill>
                <a:srgbClr val="D5020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6264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3400" y="0"/>
            <a:ext cx="102819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52400" y="3136880"/>
            <a:ext cx="9372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98513" lvl="1" indent="-341313">
              <a:spcBef>
                <a:spcPts val="0"/>
              </a:spcBef>
              <a:defRPr/>
            </a:pPr>
            <a:r>
              <a:rPr lang="en-AU" sz="5400" b="1" baseline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drives traffic</a:t>
            </a:r>
          </a:p>
          <a:p>
            <a:pPr marL="798513" lvl="1" indent="-341313">
              <a:spcBef>
                <a:spcPts val="0"/>
              </a:spcBef>
              <a:defRPr/>
            </a:pPr>
            <a:r>
              <a:rPr lang="en-AU" sz="5400" b="1" baseline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improves UX</a:t>
            </a:r>
          </a:p>
          <a:p>
            <a:pPr marL="798513" lvl="1" indent="-341313">
              <a:spcBef>
                <a:spcPts val="0"/>
              </a:spcBef>
              <a:defRPr/>
            </a:pPr>
            <a:r>
              <a:rPr lang="en-AU" sz="5400" b="1" baseline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increases revenue</a:t>
            </a:r>
          </a:p>
          <a:p>
            <a:pPr marL="798513" lvl="1" indent="-341313">
              <a:spcBef>
                <a:spcPts val="0"/>
              </a:spcBef>
              <a:defRPr/>
            </a:pPr>
            <a:r>
              <a:rPr lang="en-AU" sz="5400" b="1" baseline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reduces costs</a:t>
            </a:r>
            <a:endParaRPr lang="en-US" sz="5400" b="1" baseline="0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267200" y="152400"/>
            <a:ext cx="5257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6000" b="1" baseline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Web</a:t>
            </a:r>
          </a:p>
          <a:p>
            <a:pPr>
              <a:spcBef>
                <a:spcPts val="0"/>
              </a:spcBef>
              <a:defRPr/>
            </a:pPr>
            <a:r>
              <a:rPr lang="en-US" sz="6000" b="1" baseline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Performance</a:t>
            </a:r>
          </a:p>
          <a:p>
            <a:pPr>
              <a:spcBef>
                <a:spcPts val="0"/>
              </a:spcBef>
              <a:defRPr/>
            </a:pPr>
            <a:r>
              <a:rPr lang="en-US" sz="6000" b="1" baseline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Optimization</a:t>
            </a:r>
            <a:endParaRPr lang="en-US" sz="6000" b="1" baseline="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6200" y="451009"/>
            <a:ext cx="42672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3800" b="1" baseline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WPO</a:t>
            </a:r>
            <a:endParaRPr lang="en-US" sz="13800" b="1" baseline="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rot="5400000">
            <a:off x="2895600" y="1600200"/>
            <a:ext cx="24384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453642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7620000" cy="3810000"/>
          </a:xfrm>
          <a:prstGeom prst="rect">
            <a:avLst/>
          </a:prstGeo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609600" y="6477000"/>
            <a:ext cx="7620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1600" i="1" baseline="0" dirty="0">
                <a:solidFill>
                  <a:schemeClr val="bg2">
                    <a:lumMod val="75000"/>
                  </a:schemeClr>
                </a:solidFill>
              </a:rPr>
              <a:t>http://</a:t>
            </a:r>
            <a:r>
              <a:rPr lang="en-US" sz="1600" i="1" baseline="0" dirty="0" err="1">
                <a:solidFill>
                  <a:schemeClr val="bg2">
                    <a:lumMod val="75000"/>
                  </a:schemeClr>
                </a:solidFill>
              </a:rPr>
              <a:t>httparchive.org</a:t>
            </a:r>
            <a:r>
              <a:rPr lang="en-US" sz="1600" i="1" baseline="0" dirty="0">
                <a:solidFill>
                  <a:schemeClr val="bg2">
                    <a:lumMod val="75000"/>
                  </a:schemeClr>
                </a:solidFill>
              </a:rPr>
              <a:t>/</a:t>
            </a:r>
            <a:r>
              <a:rPr lang="en-US" sz="1600" i="1" baseline="0" dirty="0" err="1">
                <a:solidFill>
                  <a:schemeClr val="bg2">
                    <a:lumMod val="75000"/>
                  </a:schemeClr>
                </a:solidFill>
              </a:rPr>
              <a:t>trends.php?s</a:t>
            </a:r>
            <a:r>
              <a:rPr lang="en-US" sz="1600" i="1" baseline="0" dirty="0">
                <a:solidFill>
                  <a:schemeClr val="bg2">
                    <a:lumMod val="75000"/>
                  </a:schemeClr>
                </a:solidFill>
              </a:rPr>
              <a:t>=</a:t>
            </a:r>
            <a:r>
              <a:rPr lang="en-US" sz="1600" i="1" baseline="0" dirty="0" smtClean="0">
                <a:solidFill>
                  <a:schemeClr val="bg2">
                    <a:lumMod val="75000"/>
                  </a:schemeClr>
                </a:solidFill>
              </a:rPr>
              <a:t>intersection</a:t>
            </a:r>
            <a:endParaRPr lang="en-US" sz="1600" i="1" baseline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5206424"/>
            <a:ext cx="8001000" cy="584776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baseline="0" dirty="0" smtClean="0">
                <a:solidFill>
                  <a:srgbClr val="800000"/>
                </a:solidFill>
              </a:rPr>
              <a:t>adoption is slow</a:t>
            </a:r>
            <a:endParaRPr lang="en-US" baseline="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278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295400"/>
            <a:ext cx="8382000" cy="264687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800" baseline="0" dirty="0" smtClean="0">
                <a:solidFill>
                  <a:srgbClr val="800000"/>
                </a:solidFill>
              </a:rPr>
              <a:t>Why so few caching headers?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4400" baseline="0" dirty="0" smtClean="0">
                <a:solidFill>
                  <a:srgbClr val="800000"/>
                </a:solidFill>
              </a:rPr>
              <a:t>resources are dynamic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4400" baseline="0" dirty="0" smtClean="0">
                <a:solidFill>
                  <a:srgbClr val="800000"/>
                </a:solidFill>
              </a:rPr>
              <a:t>lack of awareness</a:t>
            </a:r>
            <a:endParaRPr lang="en-US" sz="4400" baseline="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36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5206424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baseline="0" dirty="0" smtClean="0">
                <a:solidFill>
                  <a:srgbClr val="800000"/>
                </a:solidFill>
              </a:rPr>
              <a:t>“uncacheable” resources aren’t very dynamic</a:t>
            </a:r>
          </a:p>
          <a:p>
            <a:pPr>
              <a:spcBef>
                <a:spcPts val="0"/>
              </a:spcBef>
            </a:pPr>
            <a:r>
              <a:rPr lang="en-US" baseline="0" dirty="0" smtClean="0">
                <a:solidFill>
                  <a:srgbClr val="800000"/>
                </a:solidFill>
              </a:rPr>
              <a:t>2 weeks is a long gap - daily would be higher</a:t>
            </a:r>
            <a:endParaRPr lang="en-US" baseline="0" dirty="0">
              <a:solidFill>
                <a:srgbClr val="800000"/>
              </a:solidFill>
            </a:endParaRPr>
          </a:p>
        </p:txBody>
      </p:sp>
      <p:sp>
        <p:nvSpPr>
          <p:cNvPr id="40" name="Text Placeholder 3"/>
          <p:cNvSpPr txBox="1">
            <a:spLocks/>
          </p:cNvSpPr>
          <p:nvPr/>
        </p:nvSpPr>
        <p:spPr>
          <a:xfrm>
            <a:off x="3772625" y="3579396"/>
            <a:ext cx="533400" cy="33855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r"/>
            <a:r>
              <a:rPr lang="en-US" sz="1600" baseline="0" dirty="0" smtClean="0">
                <a:solidFill>
                  <a:schemeClr val="tx1"/>
                </a:solidFill>
              </a:rPr>
              <a:t>46%</a:t>
            </a:r>
            <a:endParaRPr lang="en-US" sz="1600" baseline="0" dirty="0">
              <a:solidFill>
                <a:schemeClr val="tx1"/>
              </a:solidFill>
            </a:endParaRPr>
          </a:p>
        </p:txBody>
      </p:sp>
      <p:sp>
        <p:nvSpPr>
          <p:cNvPr id="42" name="Text Placeholder 3"/>
          <p:cNvSpPr txBox="1">
            <a:spLocks/>
          </p:cNvSpPr>
          <p:nvPr/>
        </p:nvSpPr>
        <p:spPr>
          <a:xfrm>
            <a:off x="6515825" y="3687346"/>
            <a:ext cx="533400" cy="33855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r"/>
            <a:r>
              <a:rPr lang="en-US" sz="1600" baseline="0" dirty="0" smtClean="0">
                <a:solidFill>
                  <a:schemeClr val="tx1"/>
                </a:solidFill>
              </a:rPr>
              <a:t>38%</a:t>
            </a:r>
            <a:endParaRPr lang="en-US" sz="1600" baseline="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676400" y="685800"/>
            <a:ext cx="1440000" cy="3600000"/>
          </a:xfrm>
          <a:prstGeom prst="rect">
            <a:avLst/>
          </a:prstGeom>
          <a:solidFill>
            <a:srgbClr val="63777E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baseline="0" dirty="0" smtClean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76400" y="2305802"/>
            <a:ext cx="1440000" cy="1979998"/>
          </a:xfrm>
          <a:prstGeom prst="rect">
            <a:avLst/>
          </a:prstGeom>
          <a:solidFill>
            <a:srgbClr val="33537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baseline="0" dirty="0" smtClean="0">
              <a:latin typeface="+mn-lt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866900" y="4309646"/>
            <a:ext cx="106680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sz="1600" baseline="0" dirty="0" smtClean="0">
                <a:solidFill>
                  <a:schemeClr val="tx1"/>
                </a:solidFill>
              </a:rPr>
              <a:t>Jan 15</a:t>
            </a:r>
            <a:endParaRPr lang="en-US" sz="1600" baseline="0" dirty="0">
              <a:solidFill>
                <a:schemeClr val="tx1"/>
              </a:solidFill>
            </a:endParaRP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3733800" y="2829580"/>
            <a:ext cx="106680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sz="2800" baseline="0" dirty="0" smtClean="0"/>
              <a:t>46%</a:t>
            </a:r>
            <a:endParaRPr lang="en-US" sz="2800" baseline="0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4419600" y="685800"/>
            <a:ext cx="1440000" cy="3600000"/>
          </a:xfrm>
          <a:prstGeom prst="rect">
            <a:avLst/>
          </a:prstGeom>
          <a:solidFill>
            <a:srgbClr val="63777E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baseline="0" dirty="0" smtClean="0"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419600" y="2305802"/>
            <a:ext cx="1440000" cy="1979998"/>
          </a:xfrm>
          <a:prstGeom prst="rect">
            <a:avLst/>
          </a:prstGeom>
          <a:pattFill prst="pct20">
            <a:fgClr>
              <a:schemeClr val="bg1"/>
            </a:fgClr>
            <a:bgClr>
              <a:srgbClr val="335377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baseline="0" dirty="0" smtClean="0">
              <a:latin typeface="+mn-lt"/>
            </a:endParaRPr>
          </a:p>
        </p:txBody>
      </p:sp>
      <p:sp>
        <p:nvSpPr>
          <p:cNvPr id="26" name="Text Placeholder 3"/>
          <p:cNvSpPr txBox="1">
            <a:spLocks/>
          </p:cNvSpPr>
          <p:nvPr/>
        </p:nvSpPr>
        <p:spPr>
          <a:xfrm>
            <a:off x="4617900" y="4309646"/>
            <a:ext cx="106680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sz="1600" baseline="0" dirty="0" smtClean="0">
                <a:solidFill>
                  <a:schemeClr val="tx1"/>
                </a:solidFill>
              </a:rPr>
              <a:t>Feb 1</a:t>
            </a:r>
            <a:endParaRPr lang="en-US" sz="1600" baseline="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419600" y="3385800"/>
            <a:ext cx="1440000" cy="900000"/>
          </a:xfrm>
          <a:prstGeom prst="rect">
            <a:avLst/>
          </a:prstGeom>
          <a:solidFill>
            <a:srgbClr val="33537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baseline="0" dirty="0" smtClean="0"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170600" y="685800"/>
            <a:ext cx="1440000" cy="3600000"/>
          </a:xfrm>
          <a:prstGeom prst="rect">
            <a:avLst/>
          </a:prstGeom>
          <a:solidFill>
            <a:srgbClr val="63777E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baseline="0" dirty="0" smtClean="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170600" y="2305802"/>
            <a:ext cx="1440000" cy="1979998"/>
          </a:xfrm>
          <a:prstGeom prst="rect">
            <a:avLst/>
          </a:prstGeom>
          <a:pattFill prst="divot">
            <a:fgClr>
              <a:schemeClr val="bg1"/>
            </a:fgClr>
            <a:bgClr>
              <a:srgbClr val="335377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baseline="0" dirty="0" smtClean="0">
              <a:latin typeface="+mn-lt"/>
            </a:endParaRPr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7368900" y="4309646"/>
            <a:ext cx="106680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sz="1600" baseline="0" dirty="0" smtClean="0">
                <a:solidFill>
                  <a:schemeClr val="tx1"/>
                </a:solidFill>
              </a:rPr>
              <a:t>Feb 15</a:t>
            </a:r>
            <a:endParaRPr lang="en-US" sz="1600" baseline="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170600" y="3529801"/>
            <a:ext cx="1440000" cy="755999"/>
          </a:xfrm>
          <a:prstGeom prst="rect">
            <a:avLst/>
          </a:prstGeom>
          <a:solidFill>
            <a:srgbClr val="33537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baseline="0" dirty="0" smtClean="0">
              <a:latin typeface="+mn-lt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1295400" y="2286000"/>
            <a:ext cx="76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67D0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 Placeholder 3"/>
          <p:cNvSpPr txBox="1">
            <a:spLocks/>
          </p:cNvSpPr>
          <p:nvPr/>
        </p:nvSpPr>
        <p:spPr>
          <a:xfrm>
            <a:off x="-266700" y="2328446"/>
            <a:ext cx="224790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sz="1600" baseline="0" dirty="0" smtClean="0">
                <a:solidFill>
                  <a:schemeClr val="tx1"/>
                </a:solidFill>
              </a:rPr>
              <a:t>55% uncacheable</a:t>
            </a:r>
            <a:endParaRPr lang="en-US" sz="1600" baseline="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4267200" y="2286000"/>
            <a:ext cx="0" cy="1981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8" name="Text Placeholder 3"/>
          <p:cNvSpPr txBox="1">
            <a:spLocks/>
          </p:cNvSpPr>
          <p:nvPr/>
        </p:nvSpPr>
        <p:spPr>
          <a:xfrm>
            <a:off x="4568100" y="3581400"/>
            <a:ext cx="1143000" cy="5847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sz="1600" baseline="0" dirty="0" smtClean="0">
                <a:solidFill>
                  <a:srgbClr val="FFFFFF"/>
                </a:solidFill>
              </a:rPr>
              <a:t>same as Jan 15</a:t>
            </a:r>
            <a:endParaRPr lang="en-US" sz="1600" baseline="0" dirty="0">
              <a:solidFill>
                <a:srgbClr val="FFFFFF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010400" y="2286000"/>
            <a:ext cx="0" cy="1981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5" name="Text Placeholder 3"/>
          <p:cNvSpPr txBox="1">
            <a:spLocks/>
          </p:cNvSpPr>
          <p:nvPr/>
        </p:nvSpPr>
        <p:spPr>
          <a:xfrm>
            <a:off x="7315200" y="3581400"/>
            <a:ext cx="1143000" cy="5847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sz="1600" baseline="0" dirty="0" smtClean="0">
                <a:solidFill>
                  <a:srgbClr val="FFFFFF"/>
                </a:solidFill>
              </a:rPr>
              <a:t>same as Jan 15</a:t>
            </a:r>
            <a:endParaRPr lang="en-US" sz="1600" baseline="0" dirty="0">
              <a:solidFill>
                <a:srgbClr val="FFFFFF"/>
              </a:solidFill>
            </a:endParaRPr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609600" y="6477000"/>
            <a:ext cx="838200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1600" i="1" baseline="0" dirty="0">
                <a:solidFill>
                  <a:schemeClr val="bg2">
                    <a:lumMod val="75000"/>
                  </a:schemeClr>
                </a:solidFill>
              </a:rPr>
              <a:t>http://</a:t>
            </a:r>
            <a:r>
              <a:rPr lang="en-US" sz="1600" i="1" baseline="0" dirty="0" err="1">
                <a:solidFill>
                  <a:schemeClr val="bg2">
                    <a:lumMod val="75000"/>
                  </a:schemeClr>
                </a:solidFill>
              </a:rPr>
              <a:t>www.stevesouders.com</a:t>
            </a:r>
            <a:r>
              <a:rPr lang="en-US" sz="1600" i="1" baseline="0" dirty="0">
                <a:solidFill>
                  <a:schemeClr val="bg2">
                    <a:lumMod val="75000"/>
                  </a:schemeClr>
                </a:solidFill>
              </a:rPr>
              <a:t>/blog/2012/03/22/cache-them-if-you-can/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264188" y="3386412"/>
            <a:ext cx="160036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7020088" y="3564212"/>
            <a:ext cx="160036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524016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27" grpId="0" animBg="1"/>
      <p:bldP spid="31" grpId="0" animBg="1"/>
      <p:bldP spid="38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"/>
          <p:cNvSpPr txBox="1">
            <a:spLocks/>
          </p:cNvSpPr>
          <p:nvPr/>
        </p:nvSpPr>
        <p:spPr>
          <a:xfrm>
            <a:off x="3772625" y="3197134"/>
            <a:ext cx="533400" cy="33855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r"/>
            <a:r>
              <a:rPr lang="en-US" sz="1600" baseline="0" dirty="0" smtClean="0">
                <a:solidFill>
                  <a:schemeClr val="tx1"/>
                </a:solidFill>
              </a:rPr>
              <a:t>44%</a:t>
            </a:r>
            <a:endParaRPr lang="en-US" sz="1600" baseline="0" dirty="0">
              <a:solidFill>
                <a:schemeClr val="tx1"/>
              </a:solidFill>
            </a:endParaRPr>
          </a:p>
        </p:txBody>
      </p:sp>
      <p:sp>
        <p:nvSpPr>
          <p:cNvPr id="42" name="Text Placeholder 3"/>
          <p:cNvSpPr txBox="1">
            <a:spLocks/>
          </p:cNvSpPr>
          <p:nvPr/>
        </p:nvSpPr>
        <p:spPr>
          <a:xfrm>
            <a:off x="6515825" y="3401476"/>
            <a:ext cx="533400" cy="33855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r"/>
            <a:r>
              <a:rPr lang="en-US" sz="1600" baseline="0" dirty="0" smtClean="0">
                <a:solidFill>
                  <a:schemeClr val="tx1"/>
                </a:solidFill>
              </a:rPr>
              <a:t>35%</a:t>
            </a:r>
            <a:endParaRPr lang="en-US" sz="1600" baseline="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724400"/>
            <a:ext cx="8458200" cy="18158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baseline="0" dirty="0" smtClean="0">
                <a:solidFill>
                  <a:srgbClr val="800000"/>
                </a:solidFill>
              </a:rPr>
              <a:t>“uncacheable” resources are LESS dynamic</a:t>
            </a:r>
          </a:p>
          <a:p>
            <a:pPr lvl="2">
              <a:spcBef>
                <a:spcPts val="0"/>
              </a:spcBef>
            </a:pPr>
            <a:r>
              <a:rPr lang="en-US" baseline="0" dirty="0" smtClean="0">
                <a:solidFill>
                  <a:srgbClr val="800000"/>
                </a:solidFill>
              </a:rPr>
              <a:t>2 weeks: 46% (uncacheable) vs. 44% (all)</a:t>
            </a:r>
          </a:p>
          <a:p>
            <a:pPr lvl="2">
              <a:spcBef>
                <a:spcPts val="0"/>
              </a:spcBef>
            </a:pPr>
            <a:r>
              <a:rPr lang="en-US" baseline="0" dirty="0" smtClean="0">
                <a:solidFill>
                  <a:srgbClr val="800000"/>
                </a:solidFill>
              </a:rPr>
              <a:t>4 weeks: 38% (uncacheable) vs. 35% (all)</a:t>
            </a:r>
          </a:p>
          <a:p>
            <a:pPr>
              <a:spcBef>
                <a:spcPts val="0"/>
              </a:spcBef>
            </a:pPr>
            <a:r>
              <a:rPr lang="en-US" baseline="0" dirty="0" smtClean="0">
                <a:solidFill>
                  <a:srgbClr val="800000"/>
                </a:solidFill>
              </a:rPr>
              <a:t>who votes for “lack of awareness”?</a:t>
            </a:r>
            <a:endParaRPr lang="en-US" baseline="0" dirty="0">
              <a:solidFill>
                <a:srgbClr val="80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676400" y="685800"/>
            <a:ext cx="1440000" cy="3600000"/>
          </a:xfrm>
          <a:prstGeom prst="rect">
            <a:avLst/>
          </a:prstGeom>
          <a:solidFill>
            <a:srgbClr val="63777E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baseline="0" dirty="0" smtClean="0">
              <a:latin typeface="+mn-lt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866900" y="4309646"/>
            <a:ext cx="106680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sz="1600" baseline="0" dirty="0" smtClean="0">
                <a:solidFill>
                  <a:schemeClr val="tx1"/>
                </a:solidFill>
              </a:rPr>
              <a:t>Jan 15</a:t>
            </a:r>
            <a:endParaRPr lang="en-US" sz="1600" baseline="0" dirty="0">
              <a:solidFill>
                <a:schemeClr val="tx1"/>
              </a:solidFill>
            </a:endParaRP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3733800" y="2829580"/>
            <a:ext cx="106680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sz="2800" baseline="0" dirty="0" smtClean="0"/>
              <a:t>46%</a:t>
            </a:r>
            <a:endParaRPr lang="en-US" sz="2800" baseline="0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4419600" y="685800"/>
            <a:ext cx="1440000" cy="3600000"/>
          </a:xfrm>
          <a:prstGeom prst="rect">
            <a:avLst/>
          </a:prstGeom>
          <a:pattFill prst="pct20">
            <a:fgClr>
              <a:schemeClr val="bg1"/>
            </a:fgClr>
            <a:bgClr>
              <a:srgbClr val="63777E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baseline="0" dirty="0" smtClean="0">
              <a:latin typeface="+mn-lt"/>
            </a:endParaRPr>
          </a:p>
        </p:txBody>
      </p:sp>
      <p:sp>
        <p:nvSpPr>
          <p:cNvPr id="26" name="Text Placeholder 3"/>
          <p:cNvSpPr txBox="1">
            <a:spLocks/>
          </p:cNvSpPr>
          <p:nvPr/>
        </p:nvSpPr>
        <p:spPr>
          <a:xfrm>
            <a:off x="4617900" y="4309646"/>
            <a:ext cx="106680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sz="1600" baseline="0" dirty="0" smtClean="0">
                <a:solidFill>
                  <a:schemeClr val="tx1"/>
                </a:solidFill>
              </a:rPr>
              <a:t>Feb 1</a:t>
            </a:r>
            <a:endParaRPr lang="en-US" sz="1600" baseline="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419600" y="2701800"/>
            <a:ext cx="1440000" cy="1584000"/>
          </a:xfrm>
          <a:prstGeom prst="rect">
            <a:avLst/>
          </a:prstGeom>
          <a:solidFill>
            <a:srgbClr val="63777E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baseline="0" dirty="0" smtClean="0"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170600" y="685800"/>
            <a:ext cx="1440000" cy="3600000"/>
          </a:xfrm>
          <a:prstGeom prst="rect">
            <a:avLst/>
          </a:prstGeom>
          <a:pattFill prst="divot">
            <a:fgClr>
              <a:schemeClr val="bg1"/>
            </a:fgClr>
            <a:bgClr>
              <a:srgbClr val="63777E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baseline="0" dirty="0" smtClean="0">
              <a:latin typeface="+mn-lt"/>
            </a:endParaRPr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7368900" y="4309646"/>
            <a:ext cx="106680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sz="1600" baseline="0" dirty="0" smtClean="0">
                <a:solidFill>
                  <a:schemeClr val="tx1"/>
                </a:solidFill>
              </a:rPr>
              <a:t>Feb 15</a:t>
            </a:r>
            <a:endParaRPr lang="en-US" sz="1600" baseline="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170600" y="3025800"/>
            <a:ext cx="1440000" cy="1260000"/>
          </a:xfrm>
          <a:prstGeom prst="rect">
            <a:avLst/>
          </a:prstGeom>
          <a:solidFill>
            <a:srgbClr val="63777E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baseline="0" dirty="0" smtClean="0">
              <a:latin typeface="+mn-lt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4267200" y="685800"/>
            <a:ext cx="0" cy="3581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8" name="Text Placeholder 3"/>
          <p:cNvSpPr txBox="1">
            <a:spLocks/>
          </p:cNvSpPr>
          <p:nvPr/>
        </p:nvSpPr>
        <p:spPr>
          <a:xfrm>
            <a:off x="4568100" y="3581400"/>
            <a:ext cx="1143000" cy="5847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sz="1600" baseline="0" dirty="0" smtClean="0">
                <a:solidFill>
                  <a:srgbClr val="FFFFFF"/>
                </a:solidFill>
              </a:rPr>
              <a:t>same as Jan 15</a:t>
            </a:r>
            <a:endParaRPr lang="en-US" sz="1600" baseline="0" dirty="0">
              <a:solidFill>
                <a:srgbClr val="FFFFFF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010400" y="685800"/>
            <a:ext cx="0" cy="3581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5" name="Text Placeholder 3"/>
          <p:cNvSpPr txBox="1">
            <a:spLocks/>
          </p:cNvSpPr>
          <p:nvPr/>
        </p:nvSpPr>
        <p:spPr>
          <a:xfrm>
            <a:off x="7315200" y="3581400"/>
            <a:ext cx="1143000" cy="5847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sz="1600" baseline="0" dirty="0" smtClean="0">
                <a:solidFill>
                  <a:srgbClr val="FFFFFF"/>
                </a:solidFill>
              </a:rPr>
              <a:t>same as Jan 15</a:t>
            </a:r>
            <a:endParaRPr lang="en-US" sz="1600" baseline="0" dirty="0">
              <a:solidFill>
                <a:srgbClr val="FFFFFF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295400" y="685800"/>
            <a:ext cx="76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67D0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 Placeholder 3"/>
          <p:cNvSpPr txBox="1">
            <a:spLocks/>
          </p:cNvSpPr>
          <p:nvPr/>
        </p:nvSpPr>
        <p:spPr>
          <a:xfrm>
            <a:off x="-266700" y="685800"/>
            <a:ext cx="224790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sz="1600" baseline="0" dirty="0" smtClean="0">
                <a:solidFill>
                  <a:schemeClr val="tx1"/>
                </a:solidFill>
              </a:rPr>
              <a:t>all resources</a:t>
            </a:r>
            <a:endParaRPr lang="en-US" sz="1600" baseline="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H="1">
            <a:off x="4264188" y="2756648"/>
            <a:ext cx="160036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7020088" y="3078984"/>
            <a:ext cx="160036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055661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27" grpId="0" animBg="1"/>
      <p:bldP spid="31" grpId="0" animBg="1"/>
      <p:bldP spid="38" grpId="0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5206424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baseline="0" dirty="0" smtClean="0">
                <a:solidFill>
                  <a:srgbClr val="800000"/>
                </a:solidFill>
              </a:rPr>
              <a:t>36% of resources unchanged after 1 month</a:t>
            </a:r>
          </a:p>
          <a:p>
            <a:pPr>
              <a:spcBef>
                <a:spcPts val="0"/>
              </a:spcBef>
            </a:pPr>
            <a:r>
              <a:rPr lang="en-US" spc="-20" baseline="0" dirty="0" smtClean="0">
                <a:solidFill>
                  <a:srgbClr val="800000"/>
                </a:solidFill>
              </a:rPr>
              <a:t>only 11% of resources cacheable for &gt; 1 month</a:t>
            </a:r>
            <a:endParaRPr lang="en-US" spc="-20" baseline="0" dirty="0">
              <a:solidFill>
                <a:srgbClr val="800000"/>
              </a:solidFill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609600" y="6477000"/>
            <a:ext cx="838200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1600" i="1" baseline="0" dirty="0">
                <a:solidFill>
                  <a:schemeClr val="bg2">
                    <a:lumMod val="75000"/>
                  </a:schemeClr>
                </a:solidFill>
              </a:rPr>
              <a:t>http://</a:t>
            </a:r>
            <a:r>
              <a:rPr lang="en-US" sz="1600" i="1" baseline="0" dirty="0" err="1">
                <a:solidFill>
                  <a:schemeClr val="bg2">
                    <a:lumMod val="75000"/>
                  </a:schemeClr>
                </a:solidFill>
              </a:rPr>
              <a:t>www.stevesouders.com</a:t>
            </a:r>
            <a:r>
              <a:rPr lang="en-US" sz="1600" i="1" baseline="0" dirty="0">
                <a:solidFill>
                  <a:schemeClr val="bg2">
                    <a:lumMod val="75000"/>
                  </a:schemeClr>
                </a:solidFill>
              </a:rPr>
              <a:t>/blog/2012/03/22/cache-them-if-you-can/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28600"/>
            <a:ext cx="8153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451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5206424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baseline="0" dirty="0" smtClean="0">
                <a:solidFill>
                  <a:srgbClr val="800000"/>
                </a:solidFill>
              </a:rPr>
              <a:t>“uncacheable” resources are LESS dynamic!</a:t>
            </a:r>
          </a:p>
          <a:p>
            <a:pPr>
              <a:spcBef>
                <a:spcPts val="0"/>
              </a:spcBef>
            </a:pPr>
            <a:r>
              <a:rPr lang="en-US" baseline="0" dirty="0" smtClean="0">
                <a:solidFill>
                  <a:srgbClr val="800000"/>
                </a:solidFill>
              </a:rPr>
              <a:t>who votes for “lack of awareness”?</a:t>
            </a:r>
            <a:endParaRPr lang="en-US" baseline="0" dirty="0">
              <a:solidFill>
                <a:srgbClr val="8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28600"/>
            <a:ext cx="8153400" cy="4800600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1709510" y="2286000"/>
            <a:ext cx="1386954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1600" baseline="0" dirty="0" smtClean="0">
                <a:solidFill>
                  <a:srgbClr val="D50202"/>
                </a:solidFill>
              </a:rPr>
              <a:t>44% vs. 46%</a:t>
            </a:r>
            <a:endParaRPr lang="en-US" sz="1600" baseline="0" dirty="0">
              <a:solidFill>
                <a:srgbClr val="D50202"/>
              </a:solidFill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1926405" y="2723714"/>
            <a:ext cx="155532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1600" baseline="0" dirty="0" smtClean="0">
                <a:solidFill>
                  <a:srgbClr val="D50202"/>
                </a:solidFill>
              </a:rPr>
              <a:t>35% vs. 38%</a:t>
            </a:r>
            <a:endParaRPr lang="en-US" sz="1600" baseline="0" dirty="0">
              <a:solidFill>
                <a:srgbClr val="D50202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1600200" y="2590800"/>
            <a:ext cx="228600" cy="457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D5020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1895580" y="3017877"/>
            <a:ext cx="152077" cy="3086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D5020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Placeholder 3"/>
          <p:cNvSpPr txBox="1">
            <a:spLocks/>
          </p:cNvSpPr>
          <p:nvPr/>
        </p:nvSpPr>
        <p:spPr>
          <a:xfrm>
            <a:off x="609600" y="6477000"/>
            <a:ext cx="838200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1600" i="1" baseline="0" dirty="0">
                <a:solidFill>
                  <a:schemeClr val="bg2">
                    <a:lumMod val="75000"/>
                  </a:schemeClr>
                </a:solidFill>
              </a:rPr>
              <a:t>http://</a:t>
            </a:r>
            <a:r>
              <a:rPr lang="en-US" sz="1600" i="1" baseline="0" dirty="0" err="1">
                <a:solidFill>
                  <a:schemeClr val="bg2">
                    <a:lumMod val="75000"/>
                  </a:schemeClr>
                </a:solidFill>
              </a:rPr>
              <a:t>www.stevesouders.com</a:t>
            </a:r>
            <a:r>
              <a:rPr lang="en-US" sz="1600" i="1" baseline="0" dirty="0">
                <a:solidFill>
                  <a:schemeClr val="bg2">
                    <a:lumMod val="75000"/>
                  </a:schemeClr>
                </a:solidFill>
              </a:rPr>
              <a:t>/blog/2012/03/22/cache-them-if-you-can/</a:t>
            </a:r>
          </a:p>
        </p:txBody>
      </p:sp>
    </p:spTree>
    <p:extLst>
      <p:ext uri="{BB962C8B-B14F-4D97-AF65-F5344CB8AC3E}">
        <p14:creationId xmlns:p14="http://schemas.microsoft.com/office/powerpoint/2010/main" val="27064210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609600" y="6477000"/>
            <a:ext cx="7620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1600" i="1" baseline="0" dirty="0">
                <a:solidFill>
                  <a:schemeClr val="bg2">
                    <a:lumMod val="75000"/>
                  </a:schemeClr>
                </a:solidFill>
              </a:rPr>
              <a:t>http://</a:t>
            </a:r>
            <a:r>
              <a:rPr lang="en-US" sz="1600" i="1" baseline="0" dirty="0" err="1">
                <a:solidFill>
                  <a:schemeClr val="bg2">
                    <a:lumMod val="75000"/>
                  </a:schemeClr>
                </a:solidFill>
              </a:rPr>
              <a:t>www.yuiblog.com</a:t>
            </a:r>
            <a:r>
              <a:rPr lang="en-US" sz="1600" i="1" baseline="0" dirty="0">
                <a:solidFill>
                  <a:schemeClr val="bg2">
                    <a:lumMod val="75000"/>
                  </a:schemeClr>
                </a:solidFill>
              </a:rPr>
              <a:t>/blog/2007/01/04/performance-research-part-2/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5105400"/>
            <a:ext cx="8915400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baseline="0" dirty="0" smtClean="0">
                <a:solidFill>
                  <a:srgbClr val="800000"/>
                </a:solidFill>
              </a:rPr>
              <a:t>40-60% of users missing cacheable resources</a:t>
            </a:r>
          </a:p>
          <a:p>
            <a:pPr lvl="1">
              <a:spcBef>
                <a:spcPts val="0"/>
              </a:spcBef>
            </a:pPr>
            <a:r>
              <a:rPr lang="en-US" baseline="0" dirty="0" smtClean="0">
                <a:solidFill>
                  <a:srgbClr val="800000"/>
                </a:solidFill>
              </a:rPr>
              <a:t>20% of page views</a:t>
            </a:r>
            <a:endParaRPr lang="en-US" baseline="0" dirty="0">
              <a:solidFill>
                <a:srgbClr val="8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685800"/>
            <a:ext cx="57531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45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609600" y="6477000"/>
            <a:ext cx="7620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1600" baseline="0" dirty="0" smtClean="0">
                <a:solidFill>
                  <a:srgbClr val="800000"/>
                </a:solidFill>
              </a:rPr>
              <a:t>* Based on available disk space – I had 50 GB free.</a:t>
            </a:r>
            <a:endParaRPr lang="en-US" sz="1600" baseline="0" dirty="0">
              <a:solidFill>
                <a:srgbClr val="8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295400"/>
            <a:ext cx="8382000" cy="463203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baseline="0" dirty="0" smtClean="0">
                <a:solidFill>
                  <a:srgbClr val="800000"/>
                </a:solidFill>
              </a:rPr>
              <a:t>(my) browser cache sizes:</a:t>
            </a:r>
          </a:p>
          <a:p>
            <a:pPr marL="444500" indent="-261938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baseline="0" dirty="0" smtClean="0">
                <a:solidFill>
                  <a:srgbClr val="800000"/>
                </a:solidFill>
              </a:rPr>
              <a:t>Chrome: 320 MB (cap)*</a:t>
            </a:r>
          </a:p>
          <a:p>
            <a:pPr marL="444500" indent="-261938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baseline="0" dirty="0" smtClean="0">
                <a:solidFill>
                  <a:srgbClr val="800000"/>
                </a:solidFill>
              </a:rPr>
              <a:t>IE 9: 250 MB</a:t>
            </a:r>
          </a:p>
          <a:p>
            <a:pPr marL="444500" indent="-261938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baseline="0" dirty="0" smtClean="0">
                <a:solidFill>
                  <a:srgbClr val="800000"/>
                </a:solidFill>
              </a:rPr>
              <a:t>IE 7-8: 50 MB</a:t>
            </a:r>
          </a:p>
          <a:p>
            <a:pPr marL="444500" indent="-261938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baseline="0" dirty="0" smtClean="0">
                <a:solidFill>
                  <a:srgbClr val="800000"/>
                </a:solidFill>
              </a:rPr>
              <a:t>Firefox 11: 830 MB*</a:t>
            </a:r>
          </a:p>
          <a:p>
            <a:pPr marL="444500" indent="-261938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baseline="0" dirty="0" smtClean="0">
                <a:solidFill>
                  <a:srgbClr val="800000"/>
                </a:solidFill>
              </a:rPr>
              <a:t>Opera 11: 20 MB</a:t>
            </a:r>
          </a:p>
          <a:p>
            <a:pPr marL="444500" indent="-261938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baseline="0" dirty="0" smtClean="0">
                <a:solidFill>
                  <a:srgbClr val="800000"/>
                </a:solidFill>
              </a:rPr>
              <a:t>iPhone 4: 30-35 MB</a:t>
            </a:r>
          </a:p>
          <a:p>
            <a:pPr marL="444500" indent="-261938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baseline="0" dirty="0" smtClean="0">
                <a:solidFill>
                  <a:srgbClr val="800000"/>
                </a:solidFill>
              </a:rPr>
              <a:t>Galaxy Nexus: 18 MB</a:t>
            </a:r>
            <a:endParaRPr lang="en-US" baseline="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445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609600" y="6477000"/>
            <a:ext cx="7620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1600" i="1" baseline="0" dirty="0">
                <a:solidFill>
                  <a:schemeClr val="bg2">
                    <a:lumMod val="75000"/>
                  </a:schemeClr>
                </a:solidFill>
              </a:rPr>
              <a:t>https://</a:t>
            </a:r>
            <a:r>
              <a:rPr lang="en-US" sz="1600" i="1" baseline="0" dirty="0" err="1">
                <a:solidFill>
                  <a:schemeClr val="bg2">
                    <a:lumMod val="75000"/>
                  </a:schemeClr>
                </a:solidFill>
              </a:rPr>
              <a:t>plus.google.com</a:t>
            </a:r>
            <a:r>
              <a:rPr lang="en-US" sz="1600" i="1" baseline="0" dirty="0">
                <a:solidFill>
                  <a:schemeClr val="bg2">
                    <a:lumMod val="75000"/>
                  </a:schemeClr>
                </a:solidFill>
              </a:rPr>
              <a:t>/103382935642834907366/posts/</a:t>
            </a:r>
            <a:r>
              <a:rPr lang="en-US" sz="1600" i="1" baseline="0" dirty="0" err="1">
                <a:solidFill>
                  <a:schemeClr val="bg2">
                    <a:lumMod val="75000"/>
                  </a:schemeClr>
                </a:solidFill>
              </a:rPr>
              <a:t>XRekvZgdnBb</a:t>
            </a:r>
            <a:endParaRPr lang="en-US" sz="1600" i="1" baseline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295400"/>
            <a:ext cx="8382000" cy="506292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400" baseline="0" dirty="0" smtClean="0">
                <a:solidFill>
                  <a:srgbClr val="800000"/>
                </a:solidFill>
              </a:rPr>
              <a:t>Chrome for Windows stats:</a:t>
            </a:r>
          </a:p>
          <a:p>
            <a:pPr marL="444500" indent="-261938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baseline="0" dirty="0" smtClean="0">
                <a:solidFill>
                  <a:srgbClr val="800000"/>
                </a:solidFill>
              </a:rPr>
              <a:t>30% (48%?) of users have a full cache</a:t>
            </a:r>
          </a:p>
          <a:p>
            <a:pPr marL="444500" indent="-261938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baseline="0" dirty="0" smtClean="0">
                <a:solidFill>
                  <a:srgbClr val="800000"/>
                </a:solidFill>
              </a:rPr>
              <a:t>full cache users reach that point after 4 hours of active browsing (20 clock hours)</a:t>
            </a:r>
          </a:p>
          <a:p>
            <a:pPr marL="444500" indent="-261938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baseline="0" dirty="0" smtClean="0">
                <a:solidFill>
                  <a:srgbClr val="800000"/>
                </a:solidFill>
              </a:rPr>
              <a:t>7% of users clear their cache 1+ per week</a:t>
            </a:r>
          </a:p>
          <a:p>
            <a:pPr marL="444500" indent="-261938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baseline="0" dirty="0" smtClean="0">
                <a:solidFill>
                  <a:srgbClr val="800000"/>
                </a:solidFill>
              </a:rPr>
              <a:t>19% of users experience “fatal cache corruption” 1+ per week</a:t>
            </a:r>
          </a:p>
          <a:p>
            <a:pPr marL="571500" indent="-5715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endParaRPr lang="en-US" baseline="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14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609600" y="6477000"/>
            <a:ext cx="7620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1600" i="1" baseline="0" dirty="0">
                <a:solidFill>
                  <a:schemeClr val="bg2">
                    <a:lumMod val="75000"/>
                  </a:schemeClr>
                </a:solidFill>
              </a:rPr>
              <a:t>https://</a:t>
            </a:r>
            <a:r>
              <a:rPr lang="en-US" sz="1600" i="1" baseline="0" dirty="0" err="1">
                <a:solidFill>
                  <a:schemeClr val="bg2">
                    <a:lumMod val="75000"/>
                  </a:schemeClr>
                </a:solidFill>
              </a:rPr>
              <a:t>plus.google.com</a:t>
            </a:r>
            <a:r>
              <a:rPr lang="en-US" sz="1600" i="1" baseline="0" dirty="0">
                <a:solidFill>
                  <a:schemeClr val="bg2">
                    <a:lumMod val="75000"/>
                  </a:schemeClr>
                </a:solidFill>
              </a:rPr>
              <a:t>/103382935642834907366/posts/</a:t>
            </a:r>
            <a:r>
              <a:rPr lang="en-US" sz="1600" i="1" baseline="0" dirty="0" err="1">
                <a:solidFill>
                  <a:schemeClr val="bg2">
                    <a:lumMod val="75000"/>
                  </a:schemeClr>
                </a:solidFill>
              </a:rPr>
              <a:t>XRekvZgdnBb</a:t>
            </a:r>
            <a:endParaRPr lang="en-US" sz="1600" i="1" baseline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295400"/>
            <a:ext cx="8839200" cy="278537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400" baseline="0" dirty="0" smtClean="0">
                <a:solidFill>
                  <a:srgbClr val="800000"/>
                </a:solidFill>
              </a:rPr>
              <a:t>recap:</a:t>
            </a:r>
          </a:p>
          <a:p>
            <a:pPr marL="444500" indent="-261938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baseline="0" dirty="0" smtClean="0">
                <a:solidFill>
                  <a:srgbClr val="800000"/>
                </a:solidFill>
              </a:rPr>
              <a:t>resource owners underutilize max-age</a:t>
            </a:r>
          </a:p>
          <a:p>
            <a:pPr marL="444500" indent="-261938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pc="-20" baseline="0" dirty="0" smtClean="0">
                <a:solidFill>
                  <a:srgbClr val="800000"/>
                </a:solidFill>
              </a:rPr>
              <a:t>users are often missing cacheable resources</a:t>
            </a:r>
          </a:p>
          <a:p>
            <a:pPr marL="444500" indent="-261938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baseline="0" dirty="0" smtClean="0">
                <a:solidFill>
                  <a:srgbClr val="800000"/>
                </a:solidFill>
              </a:rPr>
              <a:t>cache sizes are small</a:t>
            </a:r>
            <a:r>
              <a:rPr lang="en-US" baseline="0" dirty="0">
                <a:solidFill>
                  <a:srgbClr val="800000"/>
                </a:solidFill>
              </a:rPr>
              <a:t>;</a:t>
            </a:r>
            <a:r>
              <a:rPr lang="en-US" baseline="0" dirty="0" smtClean="0">
                <a:solidFill>
                  <a:srgbClr val="800000"/>
                </a:solidFill>
              </a:rPr>
              <a:t> caches fill quickly</a:t>
            </a:r>
          </a:p>
        </p:txBody>
      </p:sp>
    </p:spTree>
    <p:extLst>
      <p:ext uri="{BB962C8B-B14F-4D97-AF65-F5344CB8AC3E}">
        <p14:creationId xmlns:p14="http://schemas.microsoft.com/office/powerpoint/2010/main" val="32890996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320800"/>
            <a:ext cx="6502400" cy="4216400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 bwMode="auto">
          <a:xfrm rot="16200000">
            <a:off x="1560770" y="665968"/>
            <a:ext cx="603793" cy="1100666"/>
          </a:xfrm>
          <a:prstGeom prst="rightBrace">
            <a:avLst>
              <a:gd name="adj1" fmla="val 8333"/>
              <a:gd name="adj2" fmla="val 50987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5367" y="439415"/>
            <a:ext cx="1355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solidFill>
                  <a:srgbClr val="FF0000"/>
                </a:solidFill>
                <a:latin typeface="+mn-lt"/>
              </a:rPr>
              <a:t>backend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4924" y="439415"/>
            <a:ext cx="2131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solidFill>
                  <a:srgbClr val="FF0000"/>
                </a:solidFill>
                <a:latin typeface="+mn-lt"/>
              </a:rPr>
              <a:t>frontend</a:t>
            </a:r>
          </a:p>
        </p:txBody>
      </p:sp>
      <p:sp>
        <p:nvSpPr>
          <p:cNvPr id="7" name="Right Brace 6"/>
          <p:cNvSpPr/>
          <p:nvPr/>
        </p:nvSpPr>
        <p:spPr bwMode="auto">
          <a:xfrm rot="16200000">
            <a:off x="4825721" y="-1455981"/>
            <a:ext cx="603793" cy="5344565"/>
          </a:xfrm>
          <a:prstGeom prst="rightBrace">
            <a:avLst>
              <a:gd name="adj1" fmla="val 8333"/>
              <a:gd name="adj2" fmla="val 50987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638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aseline="0" dirty="0" smtClean="0">
                <a:latin typeface="+mn-lt"/>
              </a:rPr>
              <a:t>“waterfall chart”</a:t>
            </a:r>
          </a:p>
        </p:txBody>
      </p:sp>
    </p:spTree>
    <p:extLst>
      <p:ext uri="{BB962C8B-B14F-4D97-AF65-F5344CB8AC3E}">
        <p14:creationId xmlns:p14="http://schemas.microsoft.com/office/powerpoint/2010/main" val="35096809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295400"/>
            <a:ext cx="8839200" cy="343170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400" baseline="0" dirty="0" smtClean="0">
                <a:solidFill>
                  <a:srgbClr val="800000"/>
                </a:solidFill>
              </a:rPr>
              <a:t>what can we do?</a:t>
            </a:r>
          </a:p>
          <a:p>
            <a:pPr marL="444500" indent="-261938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baseline="0" dirty="0" smtClean="0">
                <a:solidFill>
                  <a:srgbClr val="800000"/>
                </a:solidFill>
              </a:rPr>
              <a:t>gather more/better stats</a:t>
            </a:r>
          </a:p>
          <a:p>
            <a:pPr marL="444500" indent="-261938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baseline="0" dirty="0" smtClean="0">
                <a:solidFill>
                  <a:srgbClr val="800000"/>
                </a:solidFill>
              </a:rPr>
              <a:t>make caches bigger (and fix corruption)</a:t>
            </a:r>
          </a:p>
          <a:p>
            <a:pPr marL="444500" indent="-261938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baseline="0" dirty="0" smtClean="0">
                <a:solidFill>
                  <a:srgbClr val="800000"/>
                </a:solidFill>
              </a:rPr>
              <a:t>improve purging logic (mime type, etc.)</a:t>
            </a:r>
          </a:p>
          <a:p>
            <a:pPr marL="444500" indent="-261938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baseline="0" dirty="0" smtClean="0">
                <a:solidFill>
                  <a:srgbClr val="800000"/>
                </a:solidFill>
              </a:rPr>
              <a:t>more intelligent, personalized browsers</a:t>
            </a:r>
          </a:p>
        </p:txBody>
      </p:sp>
    </p:spTree>
    <p:extLst>
      <p:ext uri="{BB962C8B-B14F-4D97-AF65-F5344CB8AC3E}">
        <p14:creationId xmlns:p14="http://schemas.microsoft.com/office/powerpoint/2010/main" val="28218428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2954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baseline="0" dirty="0" smtClean="0">
                <a:solidFill>
                  <a:srgbClr val="800000"/>
                </a:solidFill>
              </a:rPr>
              <a:t>cache compressed or uncompressed?</a:t>
            </a:r>
            <a:endParaRPr lang="en-US" sz="4400" baseline="0" dirty="0" smtClean="0">
              <a:solidFill>
                <a:srgbClr val="8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767721"/>
              </p:ext>
            </p:extLst>
          </p:nvPr>
        </p:nvGraphicFramePr>
        <p:xfrm>
          <a:off x="2095500" y="2667000"/>
          <a:ext cx="4953000" cy="28651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828800"/>
                <a:gridCol w="3124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Browser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Compressed responses cached compressed?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 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Firefox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IE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IE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Safari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Placeholder 3"/>
          <p:cNvSpPr txBox="1">
            <a:spLocks/>
          </p:cNvSpPr>
          <p:nvPr/>
        </p:nvSpPr>
        <p:spPr>
          <a:xfrm>
            <a:off x="609600" y="6477000"/>
            <a:ext cx="838200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1600" i="1" baseline="0" dirty="0">
                <a:solidFill>
                  <a:schemeClr val="bg2">
                    <a:lumMod val="75000"/>
                  </a:schemeClr>
                </a:solidFill>
              </a:rPr>
              <a:t>http://</a:t>
            </a:r>
            <a:r>
              <a:rPr lang="en-US" sz="1600" i="1" baseline="0" dirty="0" err="1">
                <a:solidFill>
                  <a:schemeClr val="bg2">
                    <a:lumMod val="75000"/>
                  </a:schemeClr>
                </a:solidFill>
              </a:rPr>
              <a:t>www.stevesouders.com</a:t>
            </a:r>
            <a:r>
              <a:rPr lang="en-US" sz="1600" i="1" baseline="0" dirty="0">
                <a:solidFill>
                  <a:schemeClr val="bg2">
                    <a:lumMod val="75000"/>
                  </a:schemeClr>
                </a:solidFill>
              </a:rPr>
              <a:t>/blog/2012/03/27/cache-compressed-or-uncompressed/</a:t>
            </a:r>
          </a:p>
        </p:txBody>
      </p:sp>
    </p:spTree>
    <p:extLst>
      <p:ext uri="{BB962C8B-B14F-4D97-AF65-F5344CB8AC3E}">
        <p14:creationId xmlns:p14="http://schemas.microsoft.com/office/powerpoint/2010/main" val="21439611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281" y="1358900"/>
            <a:ext cx="6121400" cy="41402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B0F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B0F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B0F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B0F0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5400" baseline="0" dirty="0" smtClean="0"/>
              <a:t>Top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7025" y="2635948"/>
            <a:ext cx="2380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solidFill>
                  <a:srgbClr val="FF0000"/>
                </a:solidFill>
                <a:latin typeface="+mn-lt"/>
              </a:rPr>
              <a:t>24% - backend</a:t>
            </a:r>
          </a:p>
          <a:p>
            <a:r>
              <a:rPr lang="en-US" baseline="0" dirty="0" smtClean="0">
                <a:solidFill>
                  <a:srgbClr val="FF0000"/>
                </a:solidFill>
                <a:latin typeface="+mn-lt"/>
              </a:rPr>
              <a:t>76% - frontend</a:t>
            </a:r>
            <a:endParaRPr lang="en-US" baseline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80038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738" y="1326884"/>
            <a:ext cx="6273800" cy="41148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B0F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B0F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B0F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B0F0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AU" sz="5400" baseline="0" dirty="0" smtClean="0"/>
              <a:t>10,00</a:t>
            </a:r>
            <a:r>
              <a:rPr lang="en-AU" sz="5400" baseline="0" dirty="0" smtClean="0"/>
              <a:t>0</a:t>
            </a:r>
            <a:r>
              <a:rPr lang="en-AU" sz="5400" baseline="0" dirty="0" smtClean="0"/>
              <a:t>+</a:t>
            </a:r>
            <a:endParaRPr lang="en-US" sz="5400" baseline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187025" y="2590800"/>
            <a:ext cx="2380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solidFill>
                  <a:srgbClr val="FF0000"/>
                </a:solidFill>
                <a:latin typeface="+mn-lt"/>
              </a:rPr>
              <a:t>  8% - backend</a:t>
            </a:r>
          </a:p>
          <a:p>
            <a:r>
              <a:rPr lang="en-US" baseline="0" dirty="0" smtClean="0">
                <a:solidFill>
                  <a:srgbClr val="FF0000"/>
                </a:solidFill>
                <a:latin typeface="+mn-lt"/>
              </a:rPr>
              <a:t>92% - frontend</a:t>
            </a:r>
            <a:endParaRPr lang="en-US" baseline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9731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0200" cy="6870121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>
          <a:xfrm>
            <a:off x="3886200" y="6550223"/>
            <a:ext cx="5486400" cy="340519"/>
          </a:xfrm>
          <a:prstGeom prst="round2DiagRect">
            <a:avLst/>
          </a:prstGeom>
          <a:solidFill>
            <a:srgbClr val="000000">
              <a:alpha val="83137"/>
            </a:srgbClr>
          </a:solidFill>
        </p:spPr>
        <p:txBody>
          <a:bodyPr wrap="square">
            <a:spAutoFit/>
          </a:bodyPr>
          <a:lstStyle/>
          <a:p>
            <a:r>
              <a:rPr lang="en-US" sz="14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www2012</a:t>
            </a:r>
            <a:r>
              <a:rPr lang="en-US" sz="14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.wwwconference.org/proceedings/proceedings/p41.pdf</a:t>
            </a:r>
          </a:p>
        </p:txBody>
      </p:sp>
    </p:spTree>
    <p:extLst>
      <p:ext uri="{BB962C8B-B14F-4D97-AF65-F5344CB8AC3E}">
        <p14:creationId xmlns:p14="http://schemas.microsoft.com/office/powerpoint/2010/main" val="261374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927100"/>
            <a:ext cx="8724900" cy="49911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39981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1822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dirty="0" smtClean="0">
              <a:ln>
                <a:noFill/>
              </a:ln>
              <a:solidFill>
                <a:srgbClr val="00B050"/>
              </a:solidFill>
              <a:effectLst/>
              <a:latin typeface="Times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800100"/>
            <a:ext cx="5257800" cy="5257800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2971800" y="6550223"/>
            <a:ext cx="6324600" cy="340519"/>
          </a:xfrm>
          <a:prstGeom prst="round2DiagRect">
            <a:avLst/>
          </a:prstGeom>
          <a:solidFill>
            <a:srgbClr val="000000">
              <a:alpha val="83137"/>
            </a:srgbClr>
          </a:solidFill>
        </p:spPr>
        <p:txBody>
          <a:bodyPr wrap="square">
            <a:spAutoFit/>
          </a:bodyPr>
          <a:lstStyle/>
          <a:p>
            <a:r>
              <a:rPr lang="en-US" sz="1400" baseline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research.att.com</a:t>
            </a:r>
            <a:r>
              <a:rPr lang="en-US" sz="14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/articles/</a:t>
            </a:r>
            <a:r>
              <a:rPr lang="en-US" sz="1400" baseline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featured_stories</a:t>
            </a:r>
            <a:r>
              <a:rPr lang="en-US" sz="14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/2011_03/201102_Energy_efficient</a:t>
            </a:r>
          </a:p>
        </p:txBody>
      </p:sp>
      <p:sp>
        <p:nvSpPr>
          <p:cNvPr id="8" name="Freeform 7"/>
          <p:cNvSpPr/>
          <p:nvPr/>
        </p:nvSpPr>
        <p:spPr>
          <a:xfrm>
            <a:off x="6061440" y="3768356"/>
            <a:ext cx="304800" cy="304800"/>
          </a:xfrm>
          <a:custGeom>
            <a:avLst/>
            <a:gdLst>
              <a:gd name="connsiteX0" fmla="*/ 1486579 w 1736731"/>
              <a:gd name="connsiteY0" fmla="*/ 114517 h 459733"/>
              <a:gd name="connsiteX1" fmla="*/ 872381 w 1736731"/>
              <a:gd name="connsiteY1" fmla="*/ 62464 h 459733"/>
              <a:gd name="connsiteX2" fmla="*/ 185313 w 1736731"/>
              <a:gd name="connsiteY2" fmla="*/ 114517 h 459733"/>
              <a:gd name="connsiteX3" fmla="*/ 8340 w 1736731"/>
              <a:gd name="connsiteY3" fmla="*/ 270676 h 459733"/>
              <a:gd name="connsiteX4" fmla="*/ 383105 w 1736731"/>
              <a:gd name="connsiteY4" fmla="*/ 437246 h 459733"/>
              <a:gd name="connsiteX5" fmla="*/ 986893 w 1736731"/>
              <a:gd name="connsiteY5" fmla="*/ 458068 h 459733"/>
              <a:gd name="connsiteX6" fmla="*/ 1590681 w 1736731"/>
              <a:gd name="connsiteY6" fmla="*/ 437246 h 459733"/>
              <a:gd name="connsiteX7" fmla="*/ 1736422 w 1736731"/>
              <a:gd name="connsiteY7" fmla="*/ 291498 h 459733"/>
              <a:gd name="connsiteX8" fmla="*/ 1569860 w 1736731"/>
              <a:gd name="connsiteY8" fmla="*/ 104106 h 459733"/>
              <a:gd name="connsiteX9" fmla="*/ 1257556 w 1736731"/>
              <a:gd name="connsiteY9" fmla="*/ 0 h 45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731" h="459733">
                <a:moveTo>
                  <a:pt x="1486579" y="114517"/>
                </a:moveTo>
                <a:cubicBezTo>
                  <a:pt x="1287919" y="88490"/>
                  <a:pt x="1089259" y="62464"/>
                  <a:pt x="872381" y="62464"/>
                </a:cubicBezTo>
                <a:cubicBezTo>
                  <a:pt x="655503" y="62464"/>
                  <a:pt x="329320" y="79815"/>
                  <a:pt x="185313" y="114517"/>
                </a:cubicBezTo>
                <a:cubicBezTo>
                  <a:pt x="41306" y="149219"/>
                  <a:pt x="-24625" y="216888"/>
                  <a:pt x="8340" y="270676"/>
                </a:cubicBezTo>
                <a:cubicBezTo>
                  <a:pt x="41305" y="324464"/>
                  <a:pt x="220013" y="406014"/>
                  <a:pt x="383105" y="437246"/>
                </a:cubicBezTo>
                <a:cubicBezTo>
                  <a:pt x="546197" y="468478"/>
                  <a:pt x="785630" y="458068"/>
                  <a:pt x="986893" y="458068"/>
                </a:cubicBezTo>
                <a:cubicBezTo>
                  <a:pt x="1188156" y="458068"/>
                  <a:pt x="1465759" y="465008"/>
                  <a:pt x="1590681" y="437246"/>
                </a:cubicBezTo>
                <a:cubicBezTo>
                  <a:pt x="1715603" y="409484"/>
                  <a:pt x="1739892" y="347021"/>
                  <a:pt x="1736422" y="291498"/>
                </a:cubicBezTo>
                <a:cubicBezTo>
                  <a:pt x="1732952" y="235975"/>
                  <a:pt x="1649671" y="152689"/>
                  <a:pt x="1569860" y="104106"/>
                </a:cubicBezTo>
                <a:cubicBezTo>
                  <a:pt x="1490049" y="55523"/>
                  <a:pt x="1257556" y="0"/>
                  <a:pt x="1257556" y="0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818882" y="4753606"/>
            <a:ext cx="304800" cy="304800"/>
          </a:xfrm>
          <a:custGeom>
            <a:avLst/>
            <a:gdLst>
              <a:gd name="connsiteX0" fmla="*/ 1486579 w 1736731"/>
              <a:gd name="connsiteY0" fmla="*/ 114517 h 459733"/>
              <a:gd name="connsiteX1" fmla="*/ 872381 w 1736731"/>
              <a:gd name="connsiteY1" fmla="*/ 62464 h 459733"/>
              <a:gd name="connsiteX2" fmla="*/ 185313 w 1736731"/>
              <a:gd name="connsiteY2" fmla="*/ 114517 h 459733"/>
              <a:gd name="connsiteX3" fmla="*/ 8340 w 1736731"/>
              <a:gd name="connsiteY3" fmla="*/ 270676 h 459733"/>
              <a:gd name="connsiteX4" fmla="*/ 383105 w 1736731"/>
              <a:gd name="connsiteY4" fmla="*/ 437246 h 459733"/>
              <a:gd name="connsiteX5" fmla="*/ 986893 w 1736731"/>
              <a:gd name="connsiteY5" fmla="*/ 458068 h 459733"/>
              <a:gd name="connsiteX6" fmla="*/ 1590681 w 1736731"/>
              <a:gd name="connsiteY6" fmla="*/ 437246 h 459733"/>
              <a:gd name="connsiteX7" fmla="*/ 1736422 w 1736731"/>
              <a:gd name="connsiteY7" fmla="*/ 291498 h 459733"/>
              <a:gd name="connsiteX8" fmla="*/ 1569860 w 1736731"/>
              <a:gd name="connsiteY8" fmla="*/ 104106 h 459733"/>
              <a:gd name="connsiteX9" fmla="*/ 1257556 w 1736731"/>
              <a:gd name="connsiteY9" fmla="*/ 0 h 45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731" h="459733">
                <a:moveTo>
                  <a:pt x="1486579" y="114517"/>
                </a:moveTo>
                <a:cubicBezTo>
                  <a:pt x="1287919" y="88490"/>
                  <a:pt x="1089259" y="62464"/>
                  <a:pt x="872381" y="62464"/>
                </a:cubicBezTo>
                <a:cubicBezTo>
                  <a:pt x="655503" y="62464"/>
                  <a:pt x="329320" y="79815"/>
                  <a:pt x="185313" y="114517"/>
                </a:cubicBezTo>
                <a:cubicBezTo>
                  <a:pt x="41306" y="149219"/>
                  <a:pt x="-24625" y="216888"/>
                  <a:pt x="8340" y="270676"/>
                </a:cubicBezTo>
                <a:cubicBezTo>
                  <a:pt x="41305" y="324464"/>
                  <a:pt x="220013" y="406014"/>
                  <a:pt x="383105" y="437246"/>
                </a:cubicBezTo>
                <a:cubicBezTo>
                  <a:pt x="546197" y="468478"/>
                  <a:pt x="785630" y="458068"/>
                  <a:pt x="986893" y="458068"/>
                </a:cubicBezTo>
                <a:cubicBezTo>
                  <a:pt x="1188156" y="458068"/>
                  <a:pt x="1465759" y="465008"/>
                  <a:pt x="1590681" y="437246"/>
                </a:cubicBezTo>
                <a:cubicBezTo>
                  <a:pt x="1715603" y="409484"/>
                  <a:pt x="1739892" y="347021"/>
                  <a:pt x="1736422" y="291498"/>
                </a:cubicBezTo>
                <a:cubicBezTo>
                  <a:pt x="1732952" y="235975"/>
                  <a:pt x="1649671" y="152689"/>
                  <a:pt x="1569860" y="104106"/>
                </a:cubicBezTo>
                <a:cubicBezTo>
                  <a:pt x="1490049" y="55523"/>
                  <a:pt x="1257556" y="0"/>
                  <a:pt x="1257556" y="0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273805" y="2220062"/>
            <a:ext cx="304800" cy="304800"/>
          </a:xfrm>
          <a:custGeom>
            <a:avLst/>
            <a:gdLst>
              <a:gd name="connsiteX0" fmla="*/ 1486579 w 1736731"/>
              <a:gd name="connsiteY0" fmla="*/ 114517 h 459733"/>
              <a:gd name="connsiteX1" fmla="*/ 872381 w 1736731"/>
              <a:gd name="connsiteY1" fmla="*/ 62464 h 459733"/>
              <a:gd name="connsiteX2" fmla="*/ 185313 w 1736731"/>
              <a:gd name="connsiteY2" fmla="*/ 114517 h 459733"/>
              <a:gd name="connsiteX3" fmla="*/ 8340 w 1736731"/>
              <a:gd name="connsiteY3" fmla="*/ 270676 h 459733"/>
              <a:gd name="connsiteX4" fmla="*/ 383105 w 1736731"/>
              <a:gd name="connsiteY4" fmla="*/ 437246 h 459733"/>
              <a:gd name="connsiteX5" fmla="*/ 986893 w 1736731"/>
              <a:gd name="connsiteY5" fmla="*/ 458068 h 459733"/>
              <a:gd name="connsiteX6" fmla="*/ 1590681 w 1736731"/>
              <a:gd name="connsiteY6" fmla="*/ 437246 h 459733"/>
              <a:gd name="connsiteX7" fmla="*/ 1736422 w 1736731"/>
              <a:gd name="connsiteY7" fmla="*/ 291498 h 459733"/>
              <a:gd name="connsiteX8" fmla="*/ 1569860 w 1736731"/>
              <a:gd name="connsiteY8" fmla="*/ 104106 h 459733"/>
              <a:gd name="connsiteX9" fmla="*/ 1257556 w 1736731"/>
              <a:gd name="connsiteY9" fmla="*/ 0 h 45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731" h="459733">
                <a:moveTo>
                  <a:pt x="1486579" y="114517"/>
                </a:moveTo>
                <a:cubicBezTo>
                  <a:pt x="1287919" y="88490"/>
                  <a:pt x="1089259" y="62464"/>
                  <a:pt x="872381" y="62464"/>
                </a:cubicBezTo>
                <a:cubicBezTo>
                  <a:pt x="655503" y="62464"/>
                  <a:pt x="329320" y="79815"/>
                  <a:pt x="185313" y="114517"/>
                </a:cubicBezTo>
                <a:cubicBezTo>
                  <a:pt x="41306" y="149219"/>
                  <a:pt x="-24625" y="216888"/>
                  <a:pt x="8340" y="270676"/>
                </a:cubicBezTo>
                <a:cubicBezTo>
                  <a:pt x="41305" y="324464"/>
                  <a:pt x="220013" y="406014"/>
                  <a:pt x="383105" y="437246"/>
                </a:cubicBezTo>
                <a:cubicBezTo>
                  <a:pt x="546197" y="468478"/>
                  <a:pt x="785630" y="458068"/>
                  <a:pt x="986893" y="458068"/>
                </a:cubicBezTo>
                <a:cubicBezTo>
                  <a:pt x="1188156" y="458068"/>
                  <a:pt x="1465759" y="465008"/>
                  <a:pt x="1590681" y="437246"/>
                </a:cubicBezTo>
                <a:cubicBezTo>
                  <a:pt x="1715603" y="409484"/>
                  <a:pt x="1739892" y="347021"/>
                  <a:pt x="1736422" y="291498"/>
                </a:cubicBezTo>
                <a:cubicBezTo>
                  <a:pt x="1732952" y="235975"/>
                  <a:pt x="1649671" y="152689"/>
                  <a:pt x="1569860" y="104106"/>
                </a:cubicBezTo>
                <a:cubicBezTo>
                  <a:pt x="1490049" y="55523"/>
                  <a:pt x="1257556" y="0"/>
                  <a:pt x="1257556" y="0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957121" y="2580674"/>
            <a:ext cx="352045" cy="304800"/>
          </a:xfrm>
          <a:custGeom>
            <a:avLst/>
            <a:gdLst>
              <a:gd name="connsiteX0" fmla="*/ 1486579 w 1736731"/>
              <a:gd name="connsiteY0" fmla="*/ 114517 h 459733"/>
              <a:gd name="connsiteX1" fmla="*/ 872381 w 1736731"/>
              <a:gd name="connsiteY1" fmla="*/ 62464 h 459733"/>
              <a:gd name="connsiteX2" fmla="*/ 185313 w 1736731"/>
              <a:gd name="connsiteY2" fmla="*/ 114517 h 459733"/>
              <a:gd name="connsiteX3" fmla="*/ 8340 w 1736731"/>
              <a:gd name="connsiteY3" fmla="*/ 270676 h 459733"/>
              <a:gd name="connsiteX4" fmla="*/ 383105 w 1736731"/>
              <a:gd name="connsiteY4" fmla="*/ 437246 h 459733"/>
              <a:gd name="connsiteX5" fmla="*/ 986893 w 1736731"/>
              <a:gd name="connsiteY5" fmla="*/ 458068 h 459733"/>
              <a:gd name="connsiteX6" fmla="*/ 1590681 w 1736731"/>
              <a:gd name="connsiteY6" fmla="*/ 437246 h 459733"/>
              <a:gd name="connsiteX7" fmla="*/ 1736422 w 1736731"/>
              <a:gd name="connsiteY7" fmla="*/ 291498 h 459733"/>
              <a:gd name="connsiteX8" fmla="*/ 1569860 w 1736731"/>
              <a:gd name="connsiteY8" fmla="*/ 104106 h 459733"/>
              <a:gd name="connsiteX9" fmla="*/ 1257556 w 1736731"/>
              <a:gd name="connsiteY9" fmla="*/ 0 h 45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731" h="459733">
                <a:moveTo>
                  <a:pt x="1486579" y="114517"/>
                </a:moveTo>
                <a:cubicBezTo>
                  <a:pt x="1287919" y="88490"/>
                  <a:pt x="1089259" y="62464"/>
                  <a:pt x="872381" y="62464"/>
                </a:cubicBezTo>
                <a:cubicBezTo>
                  <a:pt x="655503" y="62464"/>
                  <a:pt x="329320" y="79815"/>
                  <a:pt x="185313" y="114517"/>
                </a:cubicBezTo>
                <a:cubicBezTo>
                  <a:pt x="41306" y="149219"/>
                  <a:pt x="-24625" y="216888"/>
                  <a:pt x="8340" y="270676"/>
                </a:cubicBezTo>
                <a:cubicBezTo>
                  <a:pt x="41305" y="324464"/>
                  <a:pt x="220013" y="406014"/>
                  <a:pt x="383105" y="437246"/>
                </a:cubicBezTo>
                <a:cubicBezTo>
                  <a:pt x="546197" y="468478"/>
                  <a:pt x="785630" y="458068"/>
                  <a:pt x="986893" y="458068"/>
                </a:cubicBezTo>
                <a:cubicBezTo>
                  <a:pt x="1188156" y="458068"/>
                  <a:pt x="1465759" y="465008"/>
                  <a:pt x="1590681" y="437246"/>
                </a:cubicBezTo>
                <a:cubicBezTo>
                  <a:pt x="1715603" y="409484"/>
                  <a:pt x="1739892" y="347021"/>
                  <a:pt x="1736422" y="291498"/>
                </a:cubicBezTo>
                <a:cubicBezTo>
                  <a:pt x="1732952" y="235975"/>
                  <a:pt x="1649671" y="152689"/>
                  <a:pt x="1569860" y="104106"/>
                </a:cubicBezTo>
                <a:cubicBezTo>
                  <a:pt x="1490049" y="55523"/>
                  <a:pt x="1257556" y="0"/>
                  <a:pt x="1257556" y="0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629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28600"/>
            <a:ext cx="9753600" cy="7809822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286000" y="4419600"/>
            <a:ext cx="381000" cy="304800"/>
          </a:xfrm>
          <a:custGeom>
            <a:avLst/>
            <a:gdLst>
              <a:gd name="connsiteX0" fmla="*/ 1486579 w 1736731"/>
              <a:gd name="connsiteY0" fmla="*/ 114517 h 459733"/>
              <a:gd name="connsiteX1" fmla="*/ 872381 w 1736731"/>
              <a:gd name="connsiteY1" fmla="*/ 62464 h 459733"/>
              <a:gd name="connsiteX2" fmla="*/ 185313 w 1736731"/>
              <a:gd name="connsiteY2" fmla="*/ 114517 h 459733"/>
              <a:gd name="connsiteX3" fmla="*/ 8340 w 1736731"/>
              <a:gd name="connsiteY3" fmla="*/ 270676 h 459733"/>
              <a:gd name="connsiteX4" fmla="*/ 383105 w 1736731"/>
              <a:gd name="connsiteY4" fmla="*/ 437246 h 459733"/>
              <a:gd name="connsiteX5" fmla="*/ 986893 w 1736731"/>
              <a:gd name="connsiteY5" fmla="*/ 458068 h 459733"/>
              <a:gd name="connsiteX6" fmla="*/ 1590681 w 1736731"/>
              <a:gd name="connsiteY6" fmla="*/ 437246 h 459733"/>
              <a:gd name="connsiteX7" fmla="*/ 1736422 w 1736731"/>
              <a:gd name="connsiteY7" fmla="*/ 291498 h 459733"/>
              <a:gd name="connsiteX8" fmla="*/ 1569860 w 1736731"/>
              <a:gd name="connsiteY8" fmla="*/ 104106 h 459733"/>
              <a:gd name="connsiteX9" fmla="*/ 1257556 w 1736731"/>
              <a:gd name="connsiteY9" fmla="*/ 0 h 45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731" h="459733">
                <a:moveTo>
                  <a:pt x="1486579" y="114517"/>
                </a:moveTo>
                <a:cubicBezTo>
                  <a:pt x="1287919" y="88490"/>
                  <a:pt x="1089259" y="62464"/>
                  <a:pt x="872381" y="62464"/>
                </a:cubicBezTo>
                <a:cubicBezTo>
                  <a:pt x="655503" y="62464"/>
                  <a:pt x="329320" y="79815"/>
                  <a:pt x="185313" y="114517"/>
                </a:cubicBezTo>
                <a:cubicBezTo>
                  <a:pt x="41306" y="149219"/>
                  <a:pt x="-24625" y="216888"/>
                  <a:pt x="8340" y="270676"/>
                </a:cubicBezTo>
                <a:cubicBezTo>
                  <a:pt x="41305" y="324464"/>
                  <a:pt x="220013" y="406014"/>
                  <a:pt x="383105" y="437246"/>
                </a:cubicBezTo>
                <a:cubicBezTo>
                  <a:pt x="546197" y="468478"/>
                  <a:pt x="785630" y="458068"/>
                  <a:pt x="986893" y="458068"/>
                </a:cubicBezTo>
                <a:cubicBezTo>
                  <a:pt x="1188156" y="458068"/>
                  <a:pt x="1465759" y="465008"/>
                  <a:pt x="1590681" y="437246"/>
                </a:cubicBezTo>
                <a:cubicBezTo>
                  <a:pt x="1715603" y="409484"/>
                  <a:pt x="1739892" y="347021"/>
                  <a:pt x="1736422" y="291498"/>
                </a:cubicBezTo>
                <a:cubicBezTo>
                  <a:pt x="1732952" y="235975"/>
                  <a:pt x="1649671" y="152689"/>
                  <a:pt x="1569860" y="104106"/>
                </a:cubicBezTo>
                <a:cubicBezTo>
                  <a:pt x="1490049" y="55523"/>
                  <a:pt x="1257556" y="0"/>
                  <a:pt x="1257556" y="0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048000" y="4419600"/>
            <a:ext cx="457200" cy="334006"/>
          </a:xfrm>
          <a:custGeom>
            <a:avLst/>
            <a:gdLst>
              <a:gd name="connsiteX0" fmla="*/ 1486579 w 1736731"/>
              <a:gd name="connsiteY0" fmla="*/ 114517 h 459733"/>
              <a:gd name="connsiteX1" fmla="*/ 872381 w 1736731"/>
              <a:gd name="connsiteY1" fmla="*/ 62464 h 459733"/>
              <a:gd name="connsiteX2" fmla="*/ 185313 w 1736731"/>
              <a:gd name="connsiteY2" fmla="*/ 114517 h 459733"/>
              <a:gd name="connsiteX3" fmla="*/ 8340 w 1736731"/>
              <a:gd name="connsiteY3" fmla="*/ 270676 h 459733"/>
              <a:gd name="connsiteX4" fmla="*/ 383105 w 1736731"/>
              <a:gd name="connsiteY4" fmla="*/ 437246 h 459733"/>
              <a:gd name="connsiteX5" fmla="*/ 986893 w 1736731"/>
              <a:gd name="connsiteY5" fmla="*/ 458068 h 459733"/>
              <a:gd name="connsiteX6" fmla="*/ 1590681 w 1736731"/>
              <a:gd name="connsiteY6" fmla="*/ 437246 h 459733"/>
              <a:gd name="connsiteX7" fmla="*/ 1736422 w 1736731"/>
              <a:gd name="connsiteY7" fmla="*/ 291498 h 459733"/>
              <a:gd name="connsiteX8" fmla="*/ 1569860 w 1736731"/>
              <a:gd name="connsiteY8" fmla="*/ 104106 h 459733"/>
              <a:gd name="connsiteX9" fmla="*/ 1257556 w 1736731"/>
              <a:gd name="connsiteY9" fmla="*/ 0 h 45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731" h="459733">
                <a:moveTo>
                  <a:pt x="1486579" y="114517"/>
                </a:moveTo>
                <a:cubicBezTo>
                  <a:pt x="1287919" y="88490"/>
                  <a:pt x="1089259" y="62464"/>
                  <a:pt x="872381" y="62464"/>
                </a:cubicBezTo>
                <a:cubicBezTo>
                  <a:pt x="655503" y="62464"/>
                  <a:pt x="329320" y="79815"/>
                  <a:pt x="185313" y="114517"/>
                </a:cubicBezTo>
                <a:cubicBezTo>
                  <a:pt x="41306" y="149219"/>
                  <a:pt x="-24625" y="216888"/>
                  <a:pt x="8340" y="270676"/>
                </a:cubicBezTo>
                <a:cubicBezTo>
                  <a:pt x="41305" y="324464"/>
                  <a:pt x="220013" y="406014"/>
                  <a:pt x="383105" y="437246"/>
                </a:cubicBezTo>
                <a:cubicBezTo>
                  <a:pt x="546197" y="468478"/>
                  <a:pt x="785630" y="458068"/>
                  <a:pt x="986893" y="458068"/>
                </a:cubicBezTo>
                <a:cubicBezTo>
                  <a:pt x="1188156" y="458068"/>
                  <a:pt x="1465759" y="465008"/>
                  <a:pt x="1590681" y="437246"/>
                </a:cubicBezTo>
                <a:cubicBezTo>
                  <a:pt x="1715603" y="409484"/>
                  <a:pt x="1739892" y="347021"/>
                  <a:pt x="1736422" y="291498"/>
                </a:cubicBezTo>
                <a:cubicBezTo>
                  <a:pt x="1732952" y="235975"/>
                  <a:pt x="1649671" y="152689"/>
                  <a:pt x="1569860" y="104106"/>
                </a:cubicBezTo>
                <a:cubicBezTo>
                  <a:pt x="1490049" y="55523"/>
                  <a:pt x="1257556" y="0"/>
                  <a:pt x="1257556" y="0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467600" y="4419600"/>
            <a:ext cx="352045" cy="304800"/>
          </a:xfrm>
          <a:custGeom>
            <a:avLst/>
            <a:gdLst>
              <a:gd name="connsiteX0" fmla="*/ 1486579 w 1736731"/>
              <a:gd name="connsiteY0" fmla="*/ 114517 h 459733"/>
              <a:gd name="connsiteX1" fmla="*/ 872381 w 1736731"/>
              <a:gd name="connsiteY1" fmla="*/ 62464 h 459733"/>
              <a:gd name="connsiteX2" fmla="*/ 185313 w 1736731"/>
              <a:gd name="connsiteY2" fmla="*/ 114517 h 459733"/>
              <a:gd name="connsiteX3" fmla="*/ 8340 w 1736731"/>
              <a:gd name="connsiteY3" fmla="*/ 270676 h 459733"/>
              <a:gd name="connsiteX4" fmla="*/ 383105 w 1736731"/>
              <a:gd name="connsiteY4" fmla="*/ 437246 h 459733"/>
              <a:gd name="connsiteX5" fmla="*/ 986893 w 1736731"/>
              <a:gd name="connsiteY5" fmla="*/ 458068 h 459733"/>
              <a:gd name="connsiteX6" fmla="*/ 1590681 w 1736731"/>
              <a:gd name="connsiteY6" fmla="*/ 437246 h 459733"/>
              <a:gd name="connsiteX7" fmla="*/ 1736422 w 1736731"/>
              <a:gd name="connsiteY7" fmla="*/ 291498 h 459733"/>
              <a:gd name="connsiteX8" fmla="*/ 1569860 w 1736731"/>
              <a:gd name="connsiteY8" fmla="*/ 104106 h 459733"/>
              <a:gd name="connsiteX9" fmla="*/ 1257556 w 1736731"/>
              <a:gd name="connsiteY9" fmla="*/ 0 h 45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731" h="459733">
                <a:moveTo>
                  <a:pt x="1486579" y="114517"/>
                </a:moveTo>
                <a:cubicBezTo>
                  <a:pt x="1287919" y="88490"/>
                  <a:pt x="1089259" y="62464"/>
                  <a:pt x="872381" y="62464"/>
                </a:cubicBezTo>
                <a:cubicBezTo>
                  <a:pt x="655503" y="62464"/>
                  <a:pt x="329320" y="79815"/>
                  <a:pt x="185313" y="114517"/>
                </a:cubicBezTo>
                <a:cubicBezTo>
                  <a:pt x="41306" y="149219"/>
                  <a:pt x="-24625" y="216888"/>
                  <a:pt x="8340" y="270676"/>
                </a:cubicBezTo>
                <a:cubicBezTo>
                  <a:pt x="41305" y="324464"/>
                  <a:pt x="220013" y="406014"/>
                  <a:pt x="383105" y="437246"/>
                </a:cubicBezTo>
                <a:cubicBezTo>
                  <a:pt x="546197" y="468478"/>
                  <a:pt x="785630" y="458068"/>
                  <a:pt x="986893" y="458068"/>
                </a:cubicBezTo>
                <a:cubicBezTo>
                  <a:pt x="1188156" y="458068"/>
                  <a:pt x="1465759" y="465008"/>
                  <a:pt x="1590681" y="437246"/>
                </a:cubicBezTo>
                <a:cubicBezTo>
                  <a:pt x="1715603" y="409484"/>
                  <a:pt x="1739892" y="347021"/>
                  <a:pt x="1736422" y="291498"/>
                </a:cubicBezTo>
                <a:cubicBezTo>
                  <a:pt x="1732952" y="235975"/>
                  <a:pt x="1649671" y="152689"/>
                  <a:pt x="1569860" y="104106"/>
                </a:cubicBezTo>
                <a:cubicBezTo>
                  <a:pt x="1490049" y="55523"/>
                  <a:pt x="1257556" y="0"/>
                  <a:pt x="1257556" y="0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267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2005_external2_ppt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2005_external2_pp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3600" baseline="0" dirty="0" smtClean="0"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2005_external2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_external2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_external2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_external2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_external2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_external2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_external2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_external2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_external2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_external2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_external2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_external2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exceptional-performance-template</Template>
  <TotalTime>32462</TotalTime>
  <Words>1068</Words>
  <Application>Microsoft Macintosh PowerPoint</Application>
  <PresentationFormat>On-screen Show (4:3)</PresentationFormat>
  <Paragraphs>185</Paragraphs>
  <Slides>31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2005_external2_ppt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Mobile State Machine</vt:lpstr>
      <vt:lpstr>PowerPoint Presentation</vt:lpstr>
      <vt:lpstr>www.intuit.com</vt:lpstr>
      <vt:lpstr>quickbooks.intuit.com</vt:lpstr>
      <vt:lpstr>turbotax.intuit.com</vt:lpstr>
      <vt:lpstr>turbotax.intuit.com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Yahoo!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Performance Web Sites  14 rules for faster-loading pages</dc:title>
  <dc:creator>Yahoo!</dc:creator>
  <cp:lastModifiedBy>Steve Souders</cp:lastModifiedBy>
  <cp:revision>1586</cp:revision>
  <dcterms:created xsi:type="dcterms:W3CDTF">2007-04-05T16:49:12Z</dcterms:created>
  <dcterms:modified xsi:type="dcterms:W3CDTF">2012-05-09T15:27:38Z</dcterms:modified>
</cp:coreProperties>
</file>