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8"/>
  </p:notesMasterIdLst>
  <p:handoutMasterIdLst>
    <p:handoutMasterId r:id="rId69"/>
  </p:handoutMasterIdLst>
  <p:sldIdLst>
    <p:sldId id="1651" r:id="rId2"/>
    <p:sldId id="1650" r:id="rId3"/>
    <p:sldId id="1543" r:id="rId4"/>
    <p:sldId id="1290" r:id="rId5"/>
    <p:sldId id="1291" r:id="rId6"/>
    <p:sldId id="1654" r:id="rId7"/>
    <p:sldId id="1655" r:id="rId8"/>
    <p:sldId id="1656" r:id="rId9"/>
    <p:sldId id="1778" r:id="rId10"/>
    <p:sldId id="1657" r:id="rId11"/>
    <p:sldId id="1658" r:id="rId12"/>
    <p:sldId id="1659" r:id="rId13"/>
    <p:sldId id="1660" r:id="rId14"/>
    <p:sldId id="1617" r:id="rId15"/>
    <p:sldId id="1661" r:id="rId16"/>
    <p:sldId id="1644" r:id="rId17"/>
    <p:sldId id="1643" r:id="rId18"/>
    <p:sldId id="1647" r:id="rId19"/>
    <p:sldId id="1777" r:id="rId20"/>
    <p:sldId id="1779" r:id="rId21"/>
    <p:sldId id="1738" r:id="rId22"/>
    <p:sldId id="1748" r:id="rId23"/>
    <p:sldId id="1749" r:id="rId24"/>
    <p:sldId id="1752" r:id="rId25"/>
    <p:sldId id="1753" r:id="rId26"/>
    <p:sldId id="1740" r:id="rId27"/>
    <p:sldId id="1754" r:id="rId28"/>
    <p:sldId id="1755" r:id="rId29"/>
    <p:sldId id="1663" r:id="rId30"/>
    <p:sldId id="1501" r:id="rId31"/>
    <p:sldId id="1724" r:id="rId32"/>
    <p:sldId id="1760" r:id="rId33"/>
    <p:sldId id="1762" r:id="rId34"/>
    <p:sldId id="1761" r:id="rId35"/>
    <p:sldId id="1783" r:id="rId36"/>
    <p:sldId id="1790" r:id="rId37"/>
    <p:sldId id="1791" r:id="rId38"/>
    <p:sldId id="1795" r:id="rId39"/>
    <p:sldId id="1796" r:id="rId40"/>
    <p:sldId id="1799" r:id="rId41"/>
    <p:sldId id="1800" r:id="rId42"/>
    <p:sldId id="1502" r:id="rId43"/>
    <p:sldId id="1702" r:id="rId44"/>
    <p:sldId id="1703" r:id="rId45"/>
    <p:sldId id="1698" r:id="rId46"/>
    <p:sldId id="1706" r:id="rId47"/>
    <p:sldId id="1707" r:id="rId48"/>
    <p:sldId id="1729" r:id="rId49"/>
    <p:sldId id="1730" r:id="rId50"/>
    <p:sldId id="1708" r:id="rId51"/>
    <p:sldId id="1709" r:id="rId52"/>
    <p:sldId id="1710" r:id="rId53"/>
    <p:sldId id="1717" r:id="rId54"/>
    <p:sldId id="1715" r:id="rId55"/>
    <p:sldId id="1716" r:id="rId56"/>
    <p:sldId id="1474" r:id="rId57"/>
    <p:sldId id="1801" r:id="rId58"/>
    <p:sldId id="1475" r:id="rId59"/>
    <p:sldId id="1781" r:id="rId60"/>
    <p:sldId id="1780" r:id="rId61"/>
    <p:sldId id="1782" r:id="rId62"/>
    <p:sldId id="1784" r:id="rId63"/>
    <p:sldId id="1785" r:id="rId64"/>
    <p:sldId id="1786" r:id="rId65"/>
    <p:sldId id="1787" r:id="rId66"/>
    <p:sldId id="1788" r:id="rId6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clrMru>
    <a:srgbClr val="B80202"/>
    <a:srgbClr val="8F050A"/>
    <a:srgbClr val="0A121B"/>
    <a:srgbClr val="9A3E2E"/>
    <a:srgbClr val="BD4C00"/>
    <a:srgbClr val="3E0C3A"/>
    <a:srgbClr val="000000"/>
    <a:srgbClr val="00B0F0"/>
    <a:srgbClr val="E3C540"/>
    <a:srgbClr val="C3C3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12" autoAdjust="0"/>
    <p:restoredTop sz="85294" autoAdjust="0"/>
  </p:normalViewPr>
  <p:slideViewPr>
    <p:cSldViewPr>
      <p:cViewPr varScale="1">
        <p:scale>
          <a:sx n="120" d="100"/>
          <a:sy n="120" d="100"/>
        </p:scale>
        <p:origin x="-40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239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handoutMaster" Target="handoutMasters/handout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04C68DCE-AEC4-4AA4-8456-DD77D2D20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14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349BAE52-7F1B-40A6-B81A-B93567B49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04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zilla.com/en-US/firefox/firefox.html" TargetMode="External"/><Relationship Id="rId4" Type="http://schemas.openxmlformats.org/officeDocument/2006/relationships/hyperlink" Target="http://mozilla-europe.org/en/" TargetMode="External"/><Relationship Id="rId5" Type="http://schemas.openxmlformats.org/officeDocument/2006/relationships/hyperlink" Target="http://www.mozilla.com/de/" TargetMode="External"/><Relationship Id="rId6" Type="http://schemas.openxmlformats.org/officeDocument/2006/relationships/hyperlink" Target="http://mozilla-europe.org/es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YtseJam</a:t>
            </a:r>
            <a:r>
              <a:rPr lang="en-US" dirty="0" smtClean="0"/>
              <a:t> Photography,</a:t>
            </a:r>
            <a:r>
              <a:rPr lang="en-US" baseline="0" dirty="0" smtClean="0"/>
              <a:t> "Going nowhere fast", </a:t>
            </a:r>
            <a:r>
              <a:rPr lang="en-US" dirty="0" smtClean="0"/>
              <a:t>http://www.flickr.com/photos/thatguyfromcchs08/2300190277/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pedromourapinheiro</a:t>
            </a: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/3123885534/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46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Top10: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/result/120208_Z1_35P7S/</a:t>
            </a:r>
          </a:p>
          <a:p>
            <a:r>
              <a:rPr lang="en-US" dirty="0" smtClean="0"/>
              <a:t>LinkedIn &amp; QQ</a:t>
            </a:r>
            <a:r>
              <a:rPr lang="en-US" baseline="0" dirty="0" smtClean="0"/>
              <a:t> (11 &amp; 12): http://</a:t>
            </a:r>
            <a:r>
              <a:rPr lang="en-US" baseline="0" dirty="0" err="1" smtClean="0"/>
              <a:t>www.webpagetest.org</a:t>
            </a:r>
            <a:r>
              <a:rPr lang="en-US" baseline="0" dirty="0" smtClean="0"/>
              <a:t>/result/120208_4M_35PBQ/</a:t>
            </a:r>
            <a:endParaRPr lang="en-US" dirty="0" smtClean="0"/>
          </a:p>
          <a:p>
            <a:r>
              <a:rPr lang="en-US" dirty="0" smtClean="0"/>
              <a:t>Amazon (avoid promo):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/result/120206_QM_34CFW/</a:t>
            </a:r>
          </a:p>
          <a:p>
            <a:r>
              <a:rPr lang="en-US" dirty="0" smtClean="0"/>
              <a:t>10K: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/result/120208_FZ_35PDK/</a:t>
            </a:r>
          </a:p>
          <a:p>
            <a:r>
              <a:rPr lang="en-US" dirty="0" err="1" smtClean="0"/>
              <a:t>startupu</a:t>
            </a:r>
            <a:r>
              <a:rPr lang="en-US" dirty="0" smtClean="0"/>
              <a:t>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/result/120208_ZN_35PQ4/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24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Top10: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/result/120208_Z1_35P7S/</a:t>
            </a:r>
          </a:p>
          <a:p>
            <a:r>
              <a:rPr lang="en-US" dirty="0" smtClean="0"/>
              <a:t>LinkedIn &amp; QQ</a:t>
            </a:r>
            <a:r>
              <a:rPr lang="en-US" baseline="0" dirty="0" smtClean="0"/>
              <a:t> (11 &amp; 12): http://</a:t>
            </a:r>
            <a:r>
              <a:rPr lang="en-US" baseline="0" dirty="0" err="1" smtClean="0"/>
              <a:t>www.webpagetest.org</a:t>
            </a:r>
            <a:r>
              <a:rPr lang="en-US" baseline="0" dirty="0" smtClean="0"/>
              <a:t>/result/120208_4M_35PBQ/</a:t>
            </a:r>
            <a:endParaRPr lang="en-US" dirty="0" smtClean="0"/>
          </a:p>
          <a:p>
            <a:r>
              <a:rPr lang="en-US" dirty="0" smtClean="0"/>
              <a:t>Amazon (avoid promo):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/result/120206_QM_34CFW/</a:t>
            </a:r>
          </a:p>
          <a:p>
            <a:r>
              <a:rPr lang="en-US" dirty="0" smtClean="0"/>
              <a:t>10K: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/result/120208_FZ_35PDK/</a:t>
            </a:r>
          </a:p>
          <a:p>
            <a:r>
              <a:rPr lang="en-US" dirty="0" err="1" smtClean="0"/>
              <a:t>startupu</a:t>
            </a:r>
            <a:r>
              <a:rPr lang="en-US" dirty="0" smtClean="0"/>
              <a:t>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/result/120208_ZN_35PQ4/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24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Top10: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/result/120208_Z1_35P7S/</a:t>
            </a:r>
          </a:p>
          <a:p>
            <a:r>
              <a:rPr lang="en-US" dirty="0" smtClean="0"/>
              <a:t>LinkedIn &amp; QQ</a:t>
            </a:r>
            <a:r>
              <a:rPr lang="en-US" baseline="0" dirty="0" smtClean="0"/>
              <a:t> (11 &amp; 12): http://</a:t>
            </a:r>
            <a:r>
              <a:rPr lang="en-US" baseline="0" dirty="0" err="1" smtClean="0"/>
              <a:t>www.webpagetest.org</a:t>
            </a:r>
            <a:r>
              <a:rPr lang="en-US" baseline="0" dirty="0" smtClean="0"/>
              <a:t>/result/120208_4M_35PBQ/</a:t>
            </a:r>
            <a:endParaRPr lang="en-US" dirty="0" smtClean="0"/>
          </a:p>
          <a:p>
            <a:r>
              <a:rPr lang="en-US" dirty="0" smtClean="0"/>
              <a:t>Amazon (avoid promo):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/result/120206_QM_34CFW/</a:t>
            </a:r>
          </a:p>
          <a:p>
            <a:r>
              <a:rPr lang="en-US" dirty="0" smtClean="0"/>
              <a:t>10K: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/result/120208_FZ_35PDK/</a:t>
            </a:r>
          </a:p>
          <a:p>
            <a:r>
              <a:rPr lang="en-US" dirty="0" err="1" smtClean="0"/>
              <a:t>startupu</a:t>
            </a:r>
            <a:r>
              <a:rPr lang="en-US" dirty="0" smtClean="0"/>
              <a:t>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/result/120208_ZN_35PQ4/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24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A72E726-73D7-CB41-83C8-92A23E87CDB6}" type="slidenum">
              <a:rPr lang="en-US" sz="1200" baseline="0">
                <a:latin typeface="Arial" charset="0"/>
              </a:rPr>
              <a:pPr/>
              <a:t>20</a:t>
            </a:fld>
            <a:endParaRPr lang="en-US" sz="1200" baseline="0">
              <a:latin typeface="Arial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If you could cut performance in half, FE changes would be 40-45%, while BE would be only 5-10%.</a:t>
            </a:r>
          </a:p>
          <a:p>
            <a:pPr eaLnBrk="1" hangingPunct="1"/>
            <a:r>
              <a:rPr lang="en-US"/>
              <a:t>BE changes are typically more complex: rearchitecture, optimize code, add/modify hw, distribute databases, etc.</a:t>
            </a:r>
          </a:p>
          <a:p>
            <a:pPr eaLnBrk="1" hangingPunct="1"/>
            <a:r>
              <a:rPr lang="en-US"/>
              <a:t>FE is simpler: change web server config, place scripts and stylesheets differently in the page, combine requests, etc.</a:t>
            </a:r>
          </a:p>
          <a:p>
            <a:pPr eaLnBrk="1" hangingPunct="1"/>
            <a:r>
              <a:rPr lang="en-US"/>
              <a:t>I</a:t>
            </a:r>
            <a:r>
              <a:rPr lang="ja-JP" altLang="en-US"/>
              <a:t>’</a:t>
            </a:r>
            <a:r>
              <a:rPr lang="en-US"/>
              <a:t>ve worked with dev teams to cut response times on 50 properties, often by 25% or more. And feedback from other companies is similar.</a:t>
            </a:r>
          </a:p>
          <a:p>
            <a:pPr eaLnBrk="1" hangingPunct="1"/>
            <a:r>
              <a:rPr lang="en-US">
                <a:solidFill>
                  <a:srgbClr val="FFEEDD"/>
                </a:solidFill>
              </a:rPr>
              <a:t>Permission to use photo given by </a:t>
            </a:r>
            <a:r>
              <a:rPr lang="en-AU">
                <a:solidFill>
                  <a:srgbClr val="FFEEDD"/>
                </a:solidFill>
              </a:rPr>
              <a:t>Technicolor: </a:t>
            </a:r>
            <a:r>
              <a:rPr lang="en-US" i="1">
                <a:solidFill>
                  <a:srgbClr val="FFEEDD"/>
                </a:solidFill>
              </a:rPr>
              <a:t>http://flickr.com/photos/technicolor/44988148/</a:t>
            </a:r>
          </a:p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www.google.com</a:t>
            </a:r>
            <a:r>
              <a:rPr lang="en-US" dirty="0" smtClean="0"/>
              <a:t>/analytics/web/?et=</a:t>
            </a:r>
            <a:r>
              <a:rPr lang="en-US" dirty="0" err="1" smtClean="0"/>
              <a:t>reset#report</a:t>
            </a:r>
            <a:r>
              <a:rPr lang="en-US" dirty="0" smtClean="0"/>
              <a:t>/content-site-speed-overview/a15026169w31046415p30049615/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46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app.lognormal.com</a:t>
            </a:r>
            <a:r>
              <a:rPr lang="en-US" dirty="0" smtClean="0"/>
              <a:t>/dashboard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1874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E8E05D-585F-427A-95D0-EEA7BAC67CB9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de-DE" dirty="0" smtClean="0"/>
              <a:t>http://</a:t>
            </a:r>
            <a:r>
              <a:rPr lang="de-DE" dirty="0" err="1" smtClean="0"/>
              <a:t>chart.apis.google.com</a:t>
            </a:r>
            <a:r>
              <a:rPr lang="de-DE" dirty="0" smtClean="0"/>
              <a:t>/</a:t>
            </a:r>
            <a:r>
              <a:rPr lang="de-DE" dirty="0" err="1" smtClean="0"/>
              <a:t>chart?chco</a:t>
            </a:r>
            <a:r>
              <a:rPr lang="de-DE" dirty="0" smtClean="0"/>
              <a:t>=FFFFFF,CC0000&amp;chd=t:-1|81,82,85,86,86,87,88,88,88,88,88,89,90,90,90,91,91,92,92,96,93,93,94,94,94|-1|1092,1098,1227,1239,1249,1269,1285,1286,1284,1280,1270,1292,1311,1335,1400,1411,1427,1448,1462,1466,1485,1492,1521,1532,1551&amp;chdlp=</a:t>
            </a:r>
            <a:r>
              <a:rPr lang="de-DE" dirty="0" err="1" smtClean="0"/>
              <a:t>bv|r&amp;chds</a:t>
            </a:r>
            <a:r>
              <a:rPr lang="de-DE" dirty="0" smtClean="0"/>
              <a:t>=9,99,60,150,9,99,1000,1600&amp;chls=1,6,3|20&amp;chs=512x384&amp;cht=</a:t>
            </a:r>
            <a:r>
              <a:rPr lang="de-DE" dirty="0" err="1" smtClean="0"/>
              <a:t>lxy&amp;chts</a:t>
            </a:r>
            <a:r>
              <a:rPr lang="de-DE" dirty="0" smtClean="0"/>
              <a:t>=CC0000,24&amp;chxl=0:|9%2F1%7C+%7C10%2F1%7C+%7C11%2F1%7C+%7C12%2F1%7C+%7C1%2F1%7C+%7C2%2F1%7C+%7C3%2F1%7C+%7C4%2F1%7C+%7C5%2F1%7C+%7C6%2F1%7C+%7C7%2F1%7C+%7C8%2F1%7C+%7C9%2F1&amp;chxp=0&amp;chxr=1,1000,1600,200|2,60,150,20&amp;chxs=0,CC0000,14,-0.5,lt,CC0000,CC0000|1N**+kB,CC0000,14,-0.5,lt,CC0000,CC0000|2,FFFFFF,14,-0.5,lt,FFFFFF,FFFFFF&amp;chxt=</a:t>
            </a:r>
            <a:r>
              <a:rPr lang="de-DE" dirty="0" err="1" smtClean="0"/>
              <a:t>x,y,r&amp;chxtc</a:t>
            </a:r>
            <a:r>
              <a:rPr lang="de-DE" dirty="0" smtClean="0"/>
              <a:t>=0,4|1,4</a:t>
            </a:r>
            <a:endParaRPr lang="en-US" dirty="0"/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6CEBA5D-8A38-1E40-A6EF-C34CCA76F563}" type="slidenum">
              <a:rPr lang="en-US" sz="1200" baseline="0">
                <a:latin typeface="Arial" charset="0"/>
              </a:rPr>
              <a:pPr/>
              <a:t>31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6CEBA5D-8A38-1E40-A6EF-C34CCA76F563}" type="slidenum">
              <a:rPr lang="en-US" sz="1200" baseline="0">
                <a:latin typeface="Arial" charset="0"/>
              </a:rPr>
              <a:pPr/>
              <a:t>32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rebuchet MS" pitchFamily="34" charset="0"/>
              </a:rPr>
              <a:t>bekahstargazing</a:t>
            </a:r>
            <a:r>
              <a:rPr lang="en-US" sz="1200" i="1" baseline="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rebuchet MS" pitchFamily="34" charset="0"/>
              </a:rPr>
              <a:t>/318930460/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91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6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B3DB731-6CF7-FB4B-AFED-50A1B7D15937}" type="slidenum">
              <a:rPr lang="en-US">
                <a:latin typeface="Calibri" charset="0"/>
              </a:rPr>
              <a:pPr eaLnBrk="1" hangingPunct="1"/>
              <a:t>33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5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A95D2E-DCB0-F24E-8C4F-01EBB3D692C2}" type="slidenum">
              <a:rPr lang="en-US">
                <a:latin typeface="Calibri" charset="0"/>
              </a:rPr>
              <a:pPr eaLnBrk="1" hangingPunct="1"/>
              <a:t>34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4803C98-0ECC-CA4E-86C6-40639D22891E}" type="slidenum">
              <a:rPr lang="en-US" sz="1200" baseline="0">
                <a:latin typeface="Arial" charset="0"/>
              </a:rPr>
              <a:pPr/>
              <a:t>36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7190F68-7B3A-D745-B9D0-4B6DD7342A3F}" type="slidenum">
              <a:rPr lang="en-US" sz="1200" baseline="0">
                <a:latin typeface="Arial" charset="0"/>
              </a:rPr>
              <a:pPr/>
              <a:t>37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4803C98-0ECC-CA4E-86C6-40639D22891E}" type="slidenum">
              <a:rPr lang="en-US" sz="1200" baseline="0">
                <a:latin typeface="Arial" charset="0"/>
              </a:rPr>
              <a:pPr/>
              <a:t>38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4803C98-0ECC-CA4E-86C6-40639D22891E}" type="slidenum">
              <a:rPr lang="en-US" sz="1200" baseline="0">
                <a:latin typeface="Arial" charset="0"/>
              </a:rPr>
              <a:pPr/>
              <a:t>39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4803C98-0ECC-CA4E-86C6-40639D22891E}" type="slidenum">
              <a:rPr lang="en-US" sz="1200" baseline="0">
                <a:latin typeface="Arial" charset="0"/>
              </a:rPr>
              <a:pPr/>
              <a:t>40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4803C98-0ECC-CA4E-86C6-40639D22891E}" type="slidenum">
              <a:rPr lang="en-US" sz="1200" baseline="0">
                <a:latin typeface="Arial" charset="0"/>
              </a:rPr>
              <a:pPr/>
              <a:t>41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E02377-5DBC-43D1-813F-DC15F8F398B9}" type="slidenum">
              <a:rPr lang="en-US" smtClean="0"/>
              <a:pPr/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peterblapps</a:t>
            </a:r>
            <a:r>
              <a:rPr lang="en-US" dirty="0" smtClean="0"/>
              <a:t>/838125790/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6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Fred Wilson is Managing Partner of two venture capital firms, Flatiron Partners (</a:t>
            </a:r>
            <a:r>
              <a:rPr lang="en-US" dirty="0" err="1" smtClean="0"/>
              <a:t>Yoyodyne</a:t>
            </a:r>
            <a:r>
              <a:rPr lang="en-US" dirty="0" smtClean="0"/>
              <a:t>,</a:t>
            </a:r>
            <a:r>
              <a:rPr lang="en-US" baseline="0" dirty="0" smtClean="0"/>
              <a:t> Geocities) </a:t>
            </a:r>
            <a:r>
              <a:rPr lang="en-US" dirty="0" smtClean="0"/>
              <a:t>and Union Square Ventures (Twitter, delicious,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Etsy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Feedburner</a:t>
            </a:r>
            <a:r>
              <a:rPr lang="en-US" baseline="0" dirty="0" smtClean="0"/>
              <a:t>)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Speed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Instant utility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Software is media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Less is more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Make it programmable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Make it personal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err="1" smtClean="0"/>
              <a:t>RESTful</a:t>
            </a:r>
            <a:endParaRPr lang="en-US" dirty="0" smtClean="0"/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Discoverability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Clean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Playful</a:t>
            </a:r>
          </a:p>
          <a:p>
            <a:pPr marL="228600" indent="-22860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salty_soul</a:t>
            </a:r>
            <a:r>
              <a:rPr lang="en-US" dirty="0" smtClean="0"/>
              <a:t>/5799650534/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63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18905A-C33F-422E-84EE-E67BD8C85234}" type="slidenum">
              <a:rPr lang="en-US" smtClean="0"/>
              <a:pPr/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median: 3.650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2.487</a:t>
            </a:r>
            <a:endParaRPr lang="en-US" dirty="0" smtClean="0"/>
          </a:p>
          <a:p>
            <a:r>
              <a:rPr lang="en-US" dirty="0" smtClean="0"/>
              <a:t>3.777 seconds</a:t>
            </a:r>
            <a:r>
              <a:rPr lang="en-US" baseline="0" dirty="0" smtClean="0"/>
              <a:t> - http://</a:t>
            </a:r>
            <a:r>
              <a:rPr lang="en-US" baseline="0" dirty="0" err="1" smtClean="0"/>
              <a:t>www.webpagetest.org</a:t>
            </a:r>
            <a:r>
              <a:rPr lang="en-US" baseline="0" dirty="0" smtClean="0"/>
              <a:t>/result/120111_0P_2TW4Q/ </a:t>
            </a:r>
            <a:r>
              <a:rPr lang="en-US" dirty="0" smtClean="0"/>
              <a:t> - </a:t>
            </a:r>
            <a:r>
              <a:rPr lang="en-US" baseline="0" dirty="0" smtClean="0"/>
              <a:t>block “.</a:t>
            </a:r>
            <a:r>
              <a:rPr lang="en-US" baseline="0" dirty="0" err="1" smtClean="0"/>
              <a:t>js</a:t>
            </a:r>
            <a:r>
              <a:rPr lang="en-US" baseline="0" dirty="0" smtClean="0"/>
              <a:t>” (it’s not downloaded)</a:t>
            </a:r>
            <a:endParaRPr lang="en-US" dirty="0" smtClean="0"/>
          </a:p>
          <a:p>
            <a:r>
              <a:rPr lang="en-US" dirty="0" smtClean="0"/>
              <a:t>5.471 seconds -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/result/120111_GR_2TW90/</a:t>
            </a:r>
          </a:p>
          <a:p>
            <a:r>
              <a:rPr lang="en-US" dirty="0" err="1" smtClean="0"/>
              <a:t>Alexa</a:t>
            </a:r>
            <a:r>
              <a:rPr lang="en-US" dirty="0" smtClean="0"/>
              <a:t> top 100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wwide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146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AU" smtClean="0"/>
              <a:t>Data source: Steve Souders</a:t>
            </a:r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02A670-33E3-4199-8139-C48D5089A890}" type="slidenum">
              <a:rPr lang="en-US" smtClean="0"/>
              <a:pPr/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http://</a:t>
            </a:r>
            <a:r>
              <a:rPr lang="en-US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www.flickr.com</a:t>
            </a: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devcentre</a:t>
            </a: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/108032900/</a:t>
            </a:r>
          </a:p>
          <a:p>
            <a:endParaRPr lang="en-US" dirty="0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FE64FD-E5ED-4813-AF56-74C0BDDBB979}" type="slidenum">
              <a:rPr lang="en-US" smtClean="0"/>
              <a:pPr/>
              <a:t>49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dirty="0" smtClean="0"/>
              <a:t>GMail Mobile: http://googlecode.blogspot.com/2009/09/gmail-for-mobile-html5-series-reducing.html</a:t>
            </a:r>
          </a:p>
          <a:p>
            <a:r>
              <a:rPr lang="fr-FR" dirty="0" err="1" smtClean="0"/>
              <a:t>SproutCore</a:t>
            </a:r>
            <a:r>
              <a:rPr lang="fr-FR" dirty="0" smtClean="0"/>
              <a:t>: http://blog.sproutcore.com/post/225219087/faster-loading-through-eval</a:t>
            </a:r>
          </a:p>
          <a:p>
            <a:endParaRPr lang="en-US" dirty="0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4C2B25-A125-4C51-9B69-3220DDA93EE1}" type="slidenum">
              <a:rPr lang="en-US" smtClean="0"/>
              <a:pPr/>
              <a:t>53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myklroventine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/4062102754/</a:t>
            </a:r>
          </a:p>
          <a:p>
            <a:endParaRPr lang="en-US" dirty="0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F373C4-9B52-4FA3-9F15-FC0CBA210E11}" type="slidenum">
              <a:rPr lang="en-US" smtClean="0"/>
              <a:pPr/>
              <a:t>56</a:t>
            </a:fld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9F39A1-D9F0-46A3-9EDD-55B55A265A84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EEDD"/>
                </a:solidFill>
              </a:rPr>
              <a:t>"thank you" by nj dodge: </a:t>
            </a:r>
            <a:r>
              <a:rPr lang="en-US" i="1" smtClean="0">
                <a:solidFill>
                  <a:srgbClr val="FFEEDD"/>
                </a:solidFill>
              </a:rPr>
              <a:t>http://flickr.com/photos/nj_dodge/187190601/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r>
              <a:rPr lang="en-US" kern="0" dirty="0" smtClean="0">
                <a:solidFill>
                  <a:schemeClr val="bg1"/>
                </a:solidFill>
              </a:rPr>
              <a:t>“</a:t>
            </a:r>
            <a:r>
              <a:rPr lang="en-US" dirty="0" smtClean="0"/>
              <a:t>if we’re able to achieve a similar performance boost across </a:t>
            </a:r>
            <a:r>
              <a:rPr lang="en-US" dirty="0" smtClean="0">
                <a:hlinkClick r:id="rId3"/>
              </a:rPr>
              <a:t>our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other</a:t>
            </a:r>
            <a:r>
              <a:rPr lang="en-US" dirty="0" smtClean="0"/>
              <a:t> </a:t>
            </a:r>
            <a:r>
              <a:rPr lang="en-US" dirty="0" smtClean="0">
                <a:hlinkClick r:id="rId5"/>
              </a:rPr>
              <a:t>top</a:t>
            </a:r>
            <a:r>
              <a:rPr lang="en-US" dirty="0" smtClean="0"/>
              <a:t> </a:t>
            </a:r>
            <a:r>
              <a:rPr lang="en-US" dirty="0" smtClean="0">
                <a:hlinkClick r:id="rId6"/>
              </a:rPr>
              <a:t>landing</a:t>
            </a:r>
            <a:r>
              <a:rPr lang="en-US" dirty="0" smtClean="0"/>
              <a:t> pages, we’ll drive in excess of 60 million yearly Firefox downloads.”</a:t>
            </a: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r>
              <a:rPr lang="en-US" kern="0" dirty="0" smtClean="0">
                <a:solidFill>
                  <a:schemeClr val="bg1"/>
                </a:solidFill>
              </a:rPr>
              <a:t>This was a ~5 second speed up.</a:t>
            </a: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 measurements from real users.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43000"/>
            <a:ext cx="7772400" cy="1582738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400800" cy="16002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C1776-324C-456C-ACF1-838704B9C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7620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7620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38CAD-7F4E-4F35-8BF7-E07A6331A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524000"/>
            <a:ext cx="8001000" cy="4648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D6F67-4CDA-46FA-8602-D907AC827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  <a:lvl2pPr>
              <a:defRPr>
                <a:solidFill>
                  <a:srgbClr val="FFEEDD"/>
                </a:solidFill>
              </a:defRPr>
            </a:lvl2pPr>
            <a:lvl3pPr>
              <a:defRPr>
                <a:solidFill>
                  <a:srgbClr val="FFEEDD"/>
                </a:solidFill>
              </a:defRPr>
            </a:lvl3pPr>
            <a:lvl4pPr>
              <a:defRPr>
                <a:solidFill>
                  <a:srgbClr val="FFEEDD"/>
                </a:solidFill>
              </a:defRPr>
            </a:lvl4pPr>
            <a:lvl5pPr>
              <a:defRPr>
                <a:solidFill>
                  <a:srgbClr val="FFEED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3924300" cy="4648200"/>
          </a:xfrm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  <a:lvl2pPr>
              <a:defRPr>
                <a:solidFill>
                  <a:srgbClr val="FFEEDD"/>
                </a:solidFill>
              </a:defRPr>
            </a:lvl2pPr>
            <a:lvl3pPr>
              <a:defRPr>
                <a:solidFill>
                  <a:srgbClr val="FFEEDD"/>
                </a:solidFill>
              </a:defRPr>
            </a:lvl3pPr>
            <a:lvl4pPr>
              <a:defRPr>
                <a:solidFill>
                  <a:srgbClr val="FFEEDD"/>
                </a:solidFill>
              </a:defRPr>
            </a:lvl4pPr>
            <a:lvl5pPr>
              <a:defRPr>
                <a:solidFill>
                  <a:srgbClr val="FFEED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2332B-44D0-43F0-A93E-C7844B514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39243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39243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42ADA-0A73-491C-B71D-3FF138C4E1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>
                <a:solidFill>
                  <a:schemeClr val="accent3"/>
                </a:solidFill>
              </a:defRPr>
            </a:lvl1pPr>
            <a:lvl2pPr>
              <a:buNone/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54E3D-244C-4BE7-9898-6CE9CE67F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08036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>
                <a:solidFill>
                  <a:schemeClr val="accent3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09600" y="6243935"/>
            <a:ext cx="2667000" cy="461665"/>
          </a:xfrm>
        </p:spPr>
        <p:txBody>
          <a:bodyPr/>
          <a:lstStyle>
            <a:lvl1pPr>
              <a:buNone/>
              <a:defRPr sz="2400">
                <a:solidFill>
                  <a:srgbClr val="9AFC24"/>
                </a:solidFill>
              </a:defRPr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7210B-38CE-4AF8-97B4-B79C53C399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F7A38-D20D-4A16-89E6-C7FC2E2BB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98630-AAF1-432D-BCFB-B00766689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ADE26-BF05-4300-8752-3E3E0B9CF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81890-804B-4671-99AA-29C140810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4D506-5D8A-4496-8798-20D8E9144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64246-61BD-4D28-95FE-C91085604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DDF54-F37F-4626-BB61-CA279C253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001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0" y="6453188"/>
            <a:ext cx="449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83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6197728-805C-46F0-ABBC-DBA4C2C2E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6" r:id="rId1"/>
    <p:sldLayoutId id="2147485672" r:id="rId2"/>
    <p:sldLayoutId id="2147485673" r:id="rId3"/>
    <p:sldLayoutId id="2147485674" r:id="rId4"/>
    <p:sldLayoutId id="2147485675" r:id="rId5"/>
    <p:sldLayoutId id="2147485676" r:id="rId6"/>
    <p:sldLayoutId id="2147485677" r:id="rId7"/>
    <p:sldLayoutId id="2147485678" r:id="rId8"/>
    <p:sldLayoutId id="2147485679" r:id="rId9"/>
    <p:sldLayoutId id="2147485680" r:id="rId10"/>
    <p:sldLayoutId id="2147485681" r:id="rId11"/>
    <p:sldLayoutId id="2147485682" r:id="rId12"/>
    <p:sldLayoutId id="2147485683" r:id="rId13"/>
    <p:sldLayoutId id="2147485684" r:id="rId14"/>
    <p:sldLayoutId id="2147485687" r:id="rId15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Font typeface="Arial" charset="0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300190277_360853ae0d_b.jpg"/>
          <p:cNvPicPr>
            <a:picLocks noChangeAspect="1"/>
          </p:cNvPicPr>
          <p:nvPr/>
        </p:nvPicPr>
        <p:blipFill>
          <a:blip r:embed="rId3" cstate="print">
            <a:alphaModFix am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48264" y="219052"/>
            <a:ext cx="6808167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72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High</a:t>
            </a:r>
          </a:p>
          <a:p>
            <a:r>
              <a:rPr lang="en-US" sz="72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Performance</a:t>
            </a:r>
          </a:p>
          <a:p>
            <a:r>
              <a:rPr lang="en-US" sz="72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Web </a:t>
            </a:r>
          </a:p>
          <a:p>
            <a:r>
              <a:rPr lang="en-US" sz="72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Sites</a:t>
            </a:r>
            <a:endParaRPr lang="en-US" sz="7200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143188"/>
            <a:ext cx="8458200" cy="69070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AU" sz="1600" baseline="0" dirty="0" smtClean="0">
                <a:solidFill>
                  <a:schemeClr val="bg1"/>
                </a:solidFill>
                <a:latin typeface="+mn-lt"/>
              </a:rPr>
              <a:t>souders@google.com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AU" sz="1600" i="1" baseline="0" dirty="0" err="1" smtClean="0">
                <a:solidFill>
                  <a:schemeClr val="bg1"/>
                </a:solidFill>
                <a:effectLst/>
                <a:latin typeface="+mn-lt"/>
              </a:rPr>
              <a:t>stevesouders.com</a:t>
            </a:r>
            <a:r>
              <a:rPr lang="en-AU" sz="1600" i="1" baseline="0" dirty="0" smtClean="0">
                <a:solidFill>
                  <a:schemeClr val="bg1"/>
                </a:solidFill>
                <a:effectLst/>
                <a:latin typeface="+mn-lt"/>
              </a:rPr>
              <a:t>/docs/</a:t>
            </a:r>
            <a:r>
              <a:rPr lang="en-AU" sz="1600" i="1" baseline="0" dirty="0" smtClean="0">
                <a:solidFill>
                  <a:schemeClr val="bg1"/>
                </a:solidFill>
                <a:latin typeface="+mn-lt"/>
              </a:rPr>
              <a:t>accel-hpws-20130913</a:t>
            </a:r>
            <a:r>
              <a:rPr lang="en-AU" sz="1600" i="1" baseline="0" dirty="0" smtClean="0">
                <a:solidFill>
                  <a:schemeClr val="bg1"/>
                </a:solidFill>
                <a:effectLst/>
                <a:latin typeface="+mn-lt"/>
              </a:rPr>
              <a:t>.pptx</a:t>
            </a:r>
            <a:endParaRPr lang="en-AU" sz="1600" i="1" baseline="0" dirty="0">
              <a:solidFill>
                <a:schemeClr val="bg1"/>
              </a:solidFill>
              <a:effectLst/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1100" b="1" baseline="0" dirty="0">
                <a:solidFill>
                  <a:schemeClr val="bg1"/>
                </a:solidFill>
                <a:effectLst/>
                <a:latin typeface="+mn-lt"/>
              </a:rPr>
              <a:t>Disclaimer: </a:t>
            </a:r>
            <a:r>
              <a:rPr lang="en-US" sz="1100" baseline="0" dirty="0">
                <a:solidFill>
                  <a:schemeClr val="bg1"/>
                </a:solidFill>
                <a:effectLst/>
                <a:latin typeface="+mn-lt"/>
              </a:rPr>
              <a:t>This content does not necessarily reflect the opinions of my employer.</a:t>
            </a:r>
          </a:p>
        </p:txBody>
      </p:sp>
    </p:spTree>
    <p:extLst>
      <p:ext uri="{BB962C8B-B14F-4D97-AF65-F5344CB8AC3E}">
        <p14:creationId xmlns:p14="http://schemas.microsoft.com/office/powerpoint/2010/main" val="37132598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3223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aseline="0" dirty="0" smtClean="0">
                <a:latin typeface="Arial" pitchFamily="34" charset="0"/>
                <a:cs typeface="Arial" pitchFamily="34" charset="0"/>
              </a:rPr>
              <a:t>blog.mozilla.com/metrics/category/website-optimization/</a:t>
            </a:r>
            <a:endParaRPr lang="en-US" sz="14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2209800" y="1371600"/>
            <a:ext cx="6248400" cy="2553891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9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…shaved 2.2 seconds off the average page load time and increased download conversions by 15.4%!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2575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 bwMode="auto">
          <a:xfrm>
            <a:off x="4778829" y="1230086"/>
            <a:ext cx="1338942" cy="478971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669972" y="2046532"/>
            <a:ext cx="1186542" cy="936154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659087" y="3298372"/>
            <a:ext cx="1055913" cy="478971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Round Same Side Corner Rectangle 8"/>
          <p:cNvSpPr/>
          <p:nvPr/>
        </p:nvSpPr>
        <p:spPr>
          <a:xfrm>
            <a:off x="4724400" y="0"/>
            <a:ext cx="47244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rgbClr val="000000">
              <a:alpha val="83137"/>
            </a:srgb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en.oreilly.com/velocity2009/public/schedule/detail/7709</a:t>
            </a:r>
          </a:p>
        </p:txBody>
      </p:sp>
    </p:spTree>
    <p:extLst>
      <p:ext uri="{BB962C8B-B14F-4D97-AF65-F5344CB8AC3E}">
        <p14:creationId xmlns:p14="http://schemas.microsoft.com/office/powerpoint/2010/main" val="37567188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48850" cy="757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5377547" y="4191000"/>
            <a:ext cx="1447798" cy="566057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481947" y="5116286"/>
            <a:ext cx="1099453" cy="1883228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5715000"/>
            <a:ext cx="12287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 Same Side Corner Rectangle 6"/>
          <p:cNvSpPr/>
          <p:nvPr/>
        </p:nvSpPr>
        <p:spPr>
          <a:xfrm>
            <a:off x="4781004" y="0"/>
            <a:ext cx="4476207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rgbClr val="FFFFFF">
              <a:alpha val="83137"/>
            </a:srgb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latin typeface="Arial" pitchFamily="34" charset="0"/>
                <a:cs typeface="Arial" pitchFamily="34" charset="0"/>
              </a:rPr>
              <a:t>en.oreilly.com/velocity2008/public/schedule/detail/3632</a:t>
            </a:r>
          </a:p>
        </p:txBody>
      </p:sp>
    </p:spTree>
    <p:extLst>
      <p:ext uri="{BB962C8B-B14F-4D97-AF65-F5344CB8AC3E}">
        <p14:creationId xmlns:p14="http://schemas.microsoft.com/office/powerpoint/2010/main" val="18419028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9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Diagonal Corner Rectangle 3"/>
          <p:cNvSpPr/>
          <p:nvPr/>
        </p:nvSpPr>
        <p:spPr>
          <a:xfrm>
            <a:off x="609600" y="6550223"/>
            <a:ext cx="8686800" cy="306467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2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slideshare.net/</a:t>
            </a:r>
            <a:r>
              <a:rPr lang="en-US" sz="12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EdmundsLabs</a:t>
            </a:r>
            <a:r>
              <a:rPr lang="en-US" sz="12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/how-edmunds-got-in-the-fast-lane-80-reduction-in-page-load-time-in-3-simple-steps-6593377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533400" y="4114800"/>
            <a:ext cx="5105400" cy="762000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847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speed in search rank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Screen shot of blog post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0" cy="718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2209800" y="1371600"/>
            <a:ext cx="6248400" cy="1940957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…we've decided to take site speed into account in our search rankings.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 Single Corner Rectangle 8"/>
          <p:cNvSpPr/>
          <p:nvPr/>
        </p:nvSpPr>
        <p:spPr>
          <a:xfrm>
            <a:off x="0" y="6553200"/>
            <a:ext cx="7467600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googlewebmastercentral.blogspot.com/2010/04/using-site-speed-in-web-search-ranking.html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6384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33400" y="0"/>
            <a:ext cx="102819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152400" y="3136880"/>
            <a:ext cx="93726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drives traffic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improves UX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increases revenue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reduces costs</a:t>
            </a:r>
            <a:endParaRPr lang="en-US" sz="5400" b="1" baseline="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4267200" y="152400"/>
            <a:ext cx="52578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Web</a:t>
            </a:r>
          </a:p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Performance</a:t>
            </a:r>
          </a:p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Optimization</a:t>
            </a:r>
            <a:endParaRPr lang="en-US" sz="60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76200" y="451009"/>
            <a:ext cx="426720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38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WPO</a:t>
            </a:r>
            <a:endParaRPr lang="en-US" sz="138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rot="5400000">
            <a:off x="2895600" y="1600200"/>
            <a:ext cx="24384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854969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01740"/>
            <a:ext cx="9144000" cy="3416320"/>
          </a:xfrm>
        </p:spPr>
        <p:txBody>
          <a:bodyPr wrap="square">
            <a:spAutoFit/>
          </a:bodyPr>
          <a:lstStyle/>
          <a:p>
            <a:r>
              <a:rPr lang="en-US" sz="7200" dirty="0"/>
              <a:t>p</a:t>
            </a:r>
            <a:r>
              <a:rPr lang="en-US" sz="7200" dirty="0" smtClean="0"/>
              <a:t>art 2:</a:t>
            </a:r>
            <a:br>
              <a:rPr lang="en-US" sz="7200" dirty="0" smtClean="0"/>
            </a:br>
            <a:r>
              <a:rPr lang="en-US" sz="7200" dirty="0" smtClean="0"/>
              <a:t>define “performance”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7884023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320800"/>
            <a:ext cx="6502400" cy="4216400"/>
          </a:xfrm>
          <a:prstGeom prst="rect">
            <a:avLst/>
          </a:prstGeom>
        </p:spPr>
      </p:pic>
      <p:sp>
        <p:nvSpPr>
          <p:cNvPr id="8" name="Right Brace 7"/>
          <p:cNvSpPr/>
          <p:nvPr/>
        </p:nvSpPr>
        <p:spPr bwMode="auto">
          <a:xfrm rot="16200000">
            <a:off x="1560770" y="665968"/>
            <a:ext cx="603793" cy="1100666"/>
          </a:xfrm>
          <a:prstGeom prst="rightBrace">
            <a:avLst>
              <a:gd name="adj1" fmla="val 8333"/>
              <a:gd name="adj2" fmla="val 50987"/>
            </a:avLst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95367" y="439415"/>
            <a:ext cx="1355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solidFill>
                  <a:srgbClr val="FF0000"/>
                </a:solidFill>
                <a:latin typeface="+mn-lt"/>
              </a:rPr>
              <a:t>backend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74924" y="439415"/>
            <a:ext cx="2131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solidFill>
                  <a:srgbClr val="FF0000"/>
                </a:solidFill>
                <a:latin typeface="+mn-lt"/>
              </a:rPr>
              <a:t>frontend</a:t>
            </a:r>
          </a:p>
        </p:txBody>
      </p:sp>
      <p:sp>
        <p:nvSpPr>
          <p:cNvPr id="7" name="Right Brace 6"/>
          <p:cNvSpPr/>
          <p:nvPr/>
        </p:nvSpPr>
        <p:spPr bwMode="auto">
          <a:xfrm rot="16200000">
            <a:off x="4825721" y="-1455981"/>
            <a:ext cx="603793" cy="5344565"/>
          </a:xfrm>
          <a:prstGeom prst="rightBrace">
            <a:avLst>
              <a:gd name="adj1" fmla="val 8333"/>
              <a:gd name="adj2" fmla="val 50987"/>
            </a:avLst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48276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9144000" cy="6385891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5400" baseline="0" dirty="0" smtClean="0"/>
              <a:t>Top 10</a:t>
            </a:r>
          </a:p>
        </p:txBody>
      </p:sp>
    </p:spTree>
    <p:extLst>
      <p:ext uri="{BB962C8B-B14F-4D97-AF65-F5344CB8AC3E}">
        <p14:creationId xmlns:p14="http://schemas.microsoft.com/office/powerpoint/2010/main" val="9345648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9144000" cy="6385891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AU" sz="5400" baseline="0" dirty="0" smtClean="0"/>
              <a:t>Top 1000</a:t>
            </a:r>
            <a:endParaRPr lang="en-US" sz="540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4341787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9144000" cy="6385891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AU" sz="5400" baseline="0" dirty="0" smtClean="0"/>
              <a:t>Top 100,000</a:t>
            </a:r>
            <a:endParaRPr lang="en-US" sz="540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7152947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7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354" y="3657600"/>
            <a:ext cx="8420100" cy="723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</p:spPr>
      </p:pic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938095"/>
            <a:ext cx="22098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152400"/>
            <a:ext cx="20002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76200"/>
            <a:ext cx="19050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2700" y="2808364"/>
            <a:ext cx="685800" cy="63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http-archive-logo-color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742832"/>
            <a:ext cx="1415142" cy="76200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8" name="Group 7"/>
          <p:cNvGrpSpPr/>
          <p:nvPr/>
        </p:nvGrpSpPr>
        <p:grpSpPr>
          <a:xfrm>
            <a:off x="1600200" y="1525800"/>
            <a:ext cx="990600" cy="777821"/>
            <a:chOff x="1600200" y="1525800"/>
            <a:chExt cx="990600" cy="777821"/>
          </a:xfrm>
        </p:grpSpPr>
        <p:pic>
          <p:nvPicPr>
            <p:cNvPr id="103429" name="Picture 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868424" y="1525800"/>
              <a:ext cx="493776" cy="493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1600200" y="2057400"/>
              <a:ext cx="9906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b="1" baseline="0" dirty="0" err="1" smtClean="0">
                  <a:solidFill>
                    <a:srgbClr val="FFFFFF"/>
                  </a:solidFill>
                  <a:latin typeface="Trebuchet MS" pitchFamily="34" charset="0"/>
                </a:rPr>
                <a:t>Cuzillion</a:t>
              </a:r>
              <a:endParaRPr lang="en-US" sz="1600" b="1" baseline="0" dirty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561769" y="1525800"/>
            <a:ext cx="990600" cy="777821"/>
            <a:chOff x="2561769" y="1525800"/>
            <a:chExt cx="990600" cy="777821"/>
          </a:xfrm>
        </p:grpSpPr>
        <p:pic>
          <p:nvPicPr>
            <p:cNvPr id="103428" name="Picture 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790945" y="1525800"/>
              <a:ext cx="493776" cy="493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ctangle 22"/>
            <p:cNvSpPr/>
            <p:nvPr/>
          </p:nvSpPr>
          <p:spPr>
            <a:xfrm>
              <a:off x="2561769" y="2057400"/>
              <a:ext cx="9906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b="1" baseline="0" dirty="0" err="1" smtClean="0">
                  <a:solidFill>
                    <a:srgbClr val="FFFFFF"/>
                  </a:solidFill>
                  <a:latin typeface="Trebuchet MS" pitchFamily="34" charset="0"/>
                </a:rPr>
                <a:t>SpriteMe</a:t>
              </a:r>
              <a:endParaRPr lang="en-US" sz="1600" b="1" baseline="0" dirty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28600" y="1038340"/>
            <a:ext cx="1247660" cy="1265281"/>
            <a:chOff x="228600" y="1038340"/>
            <a:chExt cx="1247660" cy="12652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8600" y="1038340"/>
              <a:ext cx="1247660" cy="124766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381000" y="2057400"/>
              <a:ext cx="9906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b="1" baseline="0" dirty="0" err="1" smtClean="0">
                  <a:solidFill>
                    <a:srgbClr val="FFFFFF"/>
                  </a:solidFill>
                  <a:latin typeface="Trebuchet MS" pitchFamily="34" charset="0"/>
                </a:rPr>
                <a:t>YSlow</a:t>
              </a:r>
              <a:endParaRPr lang="en-US" sz="1600" b="1" baseline="0" dirty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52177" y="1359176"/>
            <a:ext cx="1447800" cy="944445"/>
            <a:chOff x="3552177" y="1359176"/>
            <a:chExt cx="1447800" cy="944445"/>
          </a:xfrm>
        </p:grpSpPr>
        <p:sp>
          <p:nvSpPr>
            <p:cNvPr id="22" name="Rectangle 21"/>
            <p:cNvSpPr/>
            <p:nvPr/>
          </p:nvSpPr>
          <p:spPr>
            <a:xfrm>
              <a:off x="3552177" y="2057400"/>
              <a:ext cx="14478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b="1" baseline="0" dirty="0" smtClean="0">
                  <a:solidFill>
                    <a:srgbClr val="FFFFFF"/>
                  </a:solidFill>
                  <a:latin typeface="Trebuchet MS" pitchFamily="34" charset="0"/>
                </a:rPr>
                <a:t>Hammerhead</a:t>
              </a:r>
              <a:endParaRPr lang="en-US" sz="1600" b="1" baseline="0" dirty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917136" y="1359176"/>
              <a:ext cx="660400" cy="660400"/>
            </a:xfrm>
            <a:prstGeom prst="rect">
              <a:avLst/>
            </a:prstGeom>
          </p:spPr>
        </p:pic>
      </p:grp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105400" y="152400"/>
            <a:ext cx="3143250" cy="412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8600" y="4724400"/>
            <a:ext cx="7848600" cy="2064051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15000" y="1828800"/>
            <a:ext cx="3132138" cy="411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32953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3400" y="1527750"/>
            <a:ext cx="86106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eaLnBrk="1" hangingPunct="1">
              <a:spcBef>
                <a:spcPct val="30000"/>
              </a:spcBef>
              <a:defRPr/>
            </a:pPr>
            <a:r>
              <a:rPr lang="en-US" sz="4000" b="1" kern="0" baseline="0" dirty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80-90% of the end-user response time is </a:t>
            </a:r>
            <a:r>
              <a:rPr lang="en-US" sz="4000" b="1" kern="0" baseline="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spent </a:t>
            </a:r>
            <a:r>
              <a:rPr lang="en-US" sz="4000" b="1" kern="0" baseline="0" dirty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on the frontend. Start there</a:t>
            </a:r>
            <a:r>
              <a:rPr lang="en-US" sz="4000" b="1" kern="0" baseline="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.</a:t>
            </a:r>
          </a:p>
          <a:p>
            <a:pPr marL="914400" indent="-571500" eaLnBrk="1" hangingPunct="1">
              <a:spcBef>
                <a:spcPct val="30000"/>
              </a:spcBef>
              <a:buFont typeface="Arial"/>
              <a:buChar char="•"/>
              <a:defRPr/>
            </a:pPr>
            <a:r>
              <a:rPr lang="en-US" sz="4000" b="1" kern="0" baseline="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greater potential</a:t>
            </a:r>
          </a:p>
          <a:p>
            <a:pPr marL="914400" indent="-571500" eaLnBrk="1" hangingPunct="1">
              <a:spcBef>
                <a:spcPct val="30000"/>
              </a:spcBef>
              <a:buFont typeface="Arial"/>
              <a:buChar char="•"/>
              <a:defRPr/>
            </a:pPr>
            <a:r>
              <a:rPr lang="en-US" sz="4000" b="1" kern="0" baseline="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simpler</a:t>
            </a:r>
          </a:p>
          <a:p>
            <a:pPr marL="914400" indent="-571500" eaLnBrk="1" hangingPunct="1">
              <a:spcBef>
                <a:spcPct val="30000"/>
              </a:spcBef>
              <a:buFont typeface="Arial"/>
              <a:buChar char="•"/>
              <a:defRPr/>
            </a:pPr>
            <a:r>
              <a:rPr lang="en-US" sz="4000" b="1" kern="0" baseline="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proven to work</a:t>
            </a:r>
            <a:endParaRPr lang="en-US" sz="4000" b="1" kern="0" baseline="0" dirty="0">
              <a:solidFill>
                <a:schemeClr val="accent3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 dirty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</a:t>
            </a:r>
            <a:r>
              <a:rPr lang="en-US" sz="540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erformance </a:t>
            </a:r>
            <a:r>
              <a:rPr lang="en-US" sz="5400" dirty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</a:t>
            </a:r>
            <a:r>
              <a:rPr lang="en-US" sz="540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olden </a:t>
            </a:r>
            <a:r>
              <a:rPr lang="en-US" sz="5400" dirty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</a:t>
            </a:r>
            <a:r>
              <a:rPr lang="en-US" sz="540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ule</a:t>
            </a:r>
          </a:p>
        </p:txBody>
      </p:sp>
    </p:spTree>
    <p:extLst>
      <p:ext uri="{BB962C8B-B14F-4D97-AF65-F5344CB8AC3E}">
        <p14:creationId xmlns:p14="http://schemas.microsoft.com/office/powerpoint/2010/main" val="22745741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/>
              <a:t>metrics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8586" y="3027298"/>
            <a:ext cx="2590800" cy="400110"/>
          </a:xfr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t</a:t>
            </a:r>
            <a:r>
              <a:rPr lang="en-US" sz="2000" dirty="0" smtClean="0"/>
              <a:t>ime-to-first-byte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27098"/>
            <a:ext cx="254000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986" y="1427098"/>
            <a:ext cx="2540000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828" y="1427098"/>
            <a:ext cx="2540000" cy="16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986" y="3941698"/>
            <a:ext cx="2540000" cy="1600200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333986" y="5541898"/>
            <a:ext cx="2590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sz="2000" baseline="0" dirty="0" smtClean="0"/>
              <a:t>above-the-fold time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6336828" y="6227698"/>
            <a:ext cx="2590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sz="2000" baseline="0" dirty="0" smtClean="0"/>
              <a:t>page load time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6336828" y="3027298"/>
            <a:ext cx="2590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sz="2000" baseline="0" dirty="0"/>
              <a:t>s</a:t>
            </a:r>
            <a:r>
              <a:rPr lang="en-US" sz="2000" baseline="0" dirty="0" smtClean="0"/>
              <a:t>tart render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07348" y="5176890"/>
            <a:ext cx="2269480" cy="1063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6828" y="5516027"/>
            <a:ext cx="2464272" cy="7239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336828" y="5176890"/>
            <a:ext cx="2530593" cy="1063037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6828" y="3941698"/>
            <a:ext cx="2540000" cy="16002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905007" y="1960498"/>
            <a:ext cx="381000" cy="381000"/>
            <a:chOff x="2895600" y="1828800"/>
            <a:chExt cx="381000" cy="381000"/>
          </a:xfrm>
        </p:grpSpPr>
        <p:sp>
          <p:nvSpPr>
            <p:cNvPr id="22" name="Oval 21"/>
            <p:cNvSpPr/>
            <p:nvPr/>
          </p:nvSpPr>
          <p:spPr>
            <a:xfrm>
              <a:off x="2895600" y="1828800"/>
              <a:ext cx="381000" cy="381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2942635" y="1905000"/>
              <a:ext cx="304800" cy="228600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917257" y="4812823"/>
            <a:ext cx="381000" cy="381000"/>
            <a:chOff x="2895600" y="1828800"/>
            <a:chExt cx="381000" cy="381000"/>
          </a:xfrm>
        </p:grpSpPr>
        <p:sp>
          <p:nvSpPr>
            <p:cNvPr id="26" name="Oval 25"/>
            <p:cNvSpPr/>
            <p:nvPr/>
          </p:nvSpPr>
          <p:spPr>
            <a:xfrm>
              <a:off x="2895600" y="1828800"/>
              <a:ext cx="381000" cy="381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7" name="Right Arrow 26"/>
            <p:cNvSpPr/>
            <p:nvPr/>
          </p:nvSpPr>
          <p:spPr>
            <a:xfrm>
              <a:off x="2942635" y="1905000"/>
              <a:ext cx="304800" cy="228600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905007" y="4748854"/>
            <a:ext cx="381000" cy="381000"/>
            <a:chOff x="2895600" y="1828800"/>
            <a:chExt cx="381000" cy="381000"/>
          </a:xfrm>
        </p:grpSpPr>
        <p:sp>
          <p:nvSpPr>
            <p:cNvPr id="29" name="Oval 28"/>
            <p:cNvSpPr/>
            <p:nvPr/>
          </p:nvSpPr>
          <p:spPr>
            <a:xfrm>
              <a:off x="2895600" y="1828800"/>
              <a:ext cx="381000" cy="381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0" name="Right Arrow 29"/>
            <p:cNvSpPr/>
            <p:nvPr/>
          </p:nvSpPr>
          <p:spPr>
            <a:xfrm>
              <a:off x="2942635" y="1905000"/>
              <a:ext cx="304800" cy="228600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917257" y="1956735"/>
            <a:ext cx="381000" cy="381000"/>
            <a:chOff x="2895600" y="1828800"/>
            <a:chExt cx="381000" cy="381000"/>
          </a:xfrm>
        </p:grpSpPr>
        <p:sp>
          <p:nvSpPr>
            <p:cNvPr id="32" name="Oval 31"/>
            <p:cNvSpPr/>
            <p:nvPr/>
          </p:nvSpPr>
          <p:spPr>
            <a:xfrm>
              <a:off x="2895600" y="1828800"/>
              <a:ext cx="381000" cy="381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3" name="Right Arrow 32"/>
            <p:cNvSpPr/>
            <p:nvPr/>
          </p:nvSpPr>
          <p:spPr>
            <a:xfrm>
              <a:off x="2942635" y="1905000"/>
              <a:ext cx="304800" cy="228600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34" name="Freeform 33"/>
          <p:cNvSpPr/>
          <p:nvPr/>
        </p:nvSpPr>
        <p:spPr bwMode="auto">
          <a:xfrm>
            <a:off x="6477000" y="6172200"/>
            <a:ext cx="2209800" cy="533400"/>
          </a:xfrm>
          <a:custGeom>
            <a:avLst/>
            <a:gdLst>
              <a:gd name="connsiteX0" fmla="*/ 683895 w 1123950"/>
              <a:gd name="connsiteY0" fmla="*/ 66675 h 299085"/>
              <a:gd name="connsiteX1" fmla="*/ 215265 w 1123950"/>
              <a:gd name="connsiteY1" fmla="*/ 43815 h 299085"/>
              <a:gd name="connsiteX2" fmla="*/ 43815 w 1123950"/>
              <a:gd name="connsiteY2" fmla="*/ 112395 h 299085"/>
              <a:gd name="connsiteX3" fmla="*/ 78105 w 1123950"/>
              <a:gd name="connsiteY3" fmla="*/ 226695 h 299085"/>
              <a:gd name="connsiteX4" fmla="*/ 512445 w 1123950"/>
              <a:gd name="connsiteY4" fmla="*/ 272415 h 299085"/>
              <a:gd name="connsiteX5" fmla="*/ 992505 w 1123950"/>
              <a:gd name="connsiteY5" fmla="*/ 272415 h 299085"/>
              <a:gd name="connsiteX6" fmla="*/ 1083945 w 1123950"/>
              <a:gd name="connsiteY6" fmla="*/ 112395 h 299085"/>
              <a:gd name="connsiteX7" fmla="*/ 752475 w 1123950"/>
              <a:gd name="connsiteY7" fmla="*/ 9525 h 299085"/>
              <a:gd name="connsiteX8" fmla="*/ 489585 w 1123950"/>
              <a:gd name="connsiteY8" fmla="*/ 55245 h 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3950" h="299085">
                <a:moveTo>
                  <a:pt x="683895" y="66675"/>
                </a:moveTo>
                <a:cubicBezTo>
                  <a:pt x="502920" y="51435"/>
                  <a:pt x="321945" y="36195"/>
                  <a:pt x="215265" y="43815"/>
                </a:cubicBezTo>
                <a:cubicBezTo>
                  <a:pt x="108585" y="51435"/>
                  <a:pt x="66675" y="81915"/>
                  <a:pt x="43815" y="112395"/>
                </a:cubicBezTo>
                <a:cubicBezTo>
                  <a:pt x="20955" y="142875"/>
                  <a:pt x="0" y="200025"/>
                  <a:pt x="78105" y="226695"/>
                </a:cubicBezTo>
                <a:cubicBezTo>
                  <a:pt x="156210" y="253365"/>
                  <a:pt x="360045" y="264795"/>
                  <a:pt x="512445" y="272415"/>
                </a:cubicBezTo>
                <a:cubicBezTo>
                  <a:pt x="664845" y="280035"/>
                  <a:pt x="897255" y="299085"/>
                  <a:pt x="992505" y="272415"/>
                </a:cubicBezTo>
                <a:cubicBezTo>
                  <a:pt x="1087755" y="245745"/>
                  <a:pt x="1123950" y="156210"/>
                  <a:pt x="1083945" y="112395"/>
                </a:cubicBezTo>
                <a:cubicBezTo>
                  <a:pt x="1043940" y="68580"/>
                  <a:pt x="851535" y="19050"/>
                  <a:pt x="752475" y="9525"/>
                </a:cubicBezTo>
                <a:cubicBezTo>
                  <a:pt x="653415" y="0"/>
                  <a:pt x="571500" y="27622"/>
                  <a:pt x="489585" y="55245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082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20" grpId="0" animBg="1"/>
      <p:bldP spid="21" grpId="0" animBg="1"/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tail vs. dog</a:t>
            </a:r>
            <a:endParaRPr lang="en-US" sz="66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38471"/>
            <a:ext cx="1524000" cy="9601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238471"/>
            <a:ext cx="1524000" cy="9601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2238471"/>
            <a:ext cx="1524000" cy="9601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7200" y="2487699"/>
            <a:ext cx="392157" cy="461665"/>
            <a:chOff x="228600" y="1989270"/>
            <a:chExt cx="392157" cy="461665"/>
          </a:xfrm>
        </p:grpSpPr>
        <p:sp>
          <p:nvSpPr>
            <p:cNvPr id="10" name="Oval 9"/>
            <p:cNvSpPr/>
            <p:nvPr/>
          </p:nvSpPr>
          <p:spPr>
            <a:xfrm>
              <a:off x="228600" y="2057400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9757" y="198927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 smtClean="0">
                  <a:solidFill>
                    <a:schemeClr val="bg1"/>
                  </a:solidFill>
                  <a:latin typeface="+mn-lt"/>
                </a:rPr>
                <a:t>A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7200" y="4191000"/>
            <a:ext cx="401778" cy="461665"/>
            <a:chOff x="823587" y="4017938"/>
            <a:chExt cx="401778" cy="461665"/>
          </a:xfrm>
        </p:grpSpPr>
        <p:sp>
          <p:nvSpPr>
            <p:cNvPr id="37" name="Oval 36"/>
            <p:cNvSpPr/>
            <p:nvPr/>
          </p:nvSpPr>
          <p:spPr>
            <a:xfrm>
              <a:off x="823587" y="4076446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44365" y="4017938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>
                  <a:solidFill>
                    <a:schemeClr val="bg1"/>
                  </a:solidFill>
                  <a:latin typeface="+mn-lt"/>
                </a:rPr>
                <a:t>B</a:t>
              </a:r>
              <a:endParaRPr lang="en-US" baseline="0" dirty="0" smtClean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238471"/>
            <a:ext cx="1524000" cy="9601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962400"/>
            <a:ext cx="1524000" cy="9601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3962400"/>
            <a:ext cx="1524000" cy="9601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962400"/>
            <a:ext cx="1524000" cy="960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6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2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4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6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8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600" y="54496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aseline="0" dirty="0" smtClean="0">
                <a:solidFill>
                  <a:srgbClr val="FF6600"/>
                </a:solidFill>
                <a:latin typeface="+mn-lt"/>
              </a:rPr>
              <a:t>Which is better?</a:t>
            </a:r>
          </a:p>
        </p:txBody>
      </p:sp>
      <p:sp>
        <p:nvSpPr>
          <p:cNvPr id="3" name="Rectangle 2"/>
          <p:cNvSpPr/>
          <p:nvPr/>
        </p:nvSpPr>
        <p:spPr>
          <a:xfrm>
            <a:off x="4884405" y="2743200"/>
            <a:ext cx="150876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0418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tail vs. dog</a:t>
            </a:r>
            <a:endParaRPr lang="en-US" sz="66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38471"/>
            <a:ext cx="1524000" cy="9601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238471"/>
            <a:ext cx="1524000" cy="9601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2238471"/>
            <a:ext cx="1524000" cy="9601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7200" y="2487699"/>
            <a:ext cx="392157" cy="461665"/>
            <a:chOff x="228600" y="1989270"/>
            <a:chExt cx="392157" cy="461665"/>
          </a:xfrm>
        </p:grpSpPr>
        <p:sp>
          <p:nvSpPr>
            <p:cNvPr id="10" name="Oval 9"/>
            <p:cNvSpPr/>
            <p:nvPr/>
          </p:nvSpPr>
          <p:spPr>
            <a:xfrm>
              <a:off x="228600" y="2057400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9757" y="198927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 smtClean="0">
                  <a:solidFill>
                    <a:schemeClr val="bg1"/>
                  </a:solidFill>
                  <a:latin typeface="+mn-lt"/>
                </a:rPr>
                <a:t>A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7200" y="4191000"/>
            <a:ext cx="401778" cy="461665"/>
            <a:chOff x="823587" y="4017938"/>
            <a:chExt cx="401778" cy="461665"/>
          </a:xfrm>
        </p:grpSpPr>
        <p:sp>
          <p:nvSpPr>
            <p:cNvPr id="37" name="Oval 36"/>
            <p:cNvSpPr/>
            <p:nvPr/>
          </p:nvSpPr>
          <p:spPr>
            <a:xfrm>
              <a:off x="823587" y="4076446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44365" y="4017938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>
                  <a:solidFill>
                    <a:schemeClr val="bg1"/>
                  </a:solidFill>
                  <a:latin typeface="+mn-lt"/>
                </a:rPr>
                <a:t>B</a:t>
              </a:r>
              <a:endParaRPr lang="en-US" baseline="0" dirty="0" smtClean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962400"/>
            <a:ext cx="1524000" cy="9601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962400"/>
            <a:ext cx="1524000" cy="960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6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2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4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6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8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600" y="54496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aseline="0" dirty="0" smtClean="0">
                <a:solidFill>
                  <a:srgbClr val="FF6600"/>
                </a:solidFill>
                <a:latin typeface="+mn-lt"/>
              </a:rPr>
              <a:t>Which is better?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962400"/>
            <a:ext cx="152400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502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tail vs. dog</a:t>
            </a:r>
            <a:endParaRPr lang="en-US" sz="66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38471"/>
            <a:ext cx="1524000" cy="9601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238471"/>
            <a:ext cx="1524000" cy="9601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238471"/>
            <a:ext cx="1524000" cy="9601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7200" y="2487699"/>
            <a:ext cx="392157" cy="461665"/>
            <a:chOff x="228600" y="1989270"/>
            <a:chExt cx="392157" cy="461665"/>
          </a:xfrm>
        </p:grpSpPr>
        <p:sp>
          <p:nvSpPr>
            <p:cNvPr id="10" name="Oval 9"/>
            <p:cNvSpPr/>
            <p:nvPr/>
          </p:nvSpPr>
          <p:spPr>
            <a:xfrm>
              <a:off x="228600" y="2057400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9757" y="198927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 smtClean="0">
                  <a:solidFill>
                    <a:schemeClr val="bg1"/>
                  </a:solidFill>
                  <a:latin typeface="+mn-lt"/>
                </a:rPr>
                <a:t>A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7200" y="4191000"/>
            <a:ext cx="401778" cy="461665"/>
            <a:chOff x="823587" y="4017938"/>
            <a:chExt cx="401778" cy="461665"/>
          </a:xfrm>
        </p:grpSpPr>
        <p:sp>
          <p:nvSpPr>
            <p:cNvPr id="37" name="Oval 36"/>
            <p:cNvSpPr/>
            <p:nvPr/>
          </p:nvSpPr>
          <p:spPr>
            <a:xfrm>
              <a:off x="823587" y="4076446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44365" y="4017938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>
                  <a:solidFill>
                    <a:schemeClr val="bg1"/>
                  </a:solidFill>
                  <a:latin typeface="+mn-lt"/>
                </a:rPr>
                <a:t>B</a:t>
              </a:r>
              <a:endParaRPr lang="en-US" baseline="0" dirty="0" smtClean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962400"/>
            <a:ext cx="1524000" cy="9601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962400"/>
            <a:ext cx="1524000" cy="960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6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2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4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6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8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600" y="54496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aseline="0" dirty="0" smtClean="0">
                <a:solidFill>
                  <a:srgbClr val="FF6600"/>
                </a:solidFill>
                <a:latin typeface="+mn-lt"/>
              </a:rPr>
              <a:t>Which is better?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962400"/>
            <a:ext cx="1524000" cy="9601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240280"/>
            <a:ext cx="152400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338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tail vs. dog</a:t>
            </a:r>
            <a:endParaRPr lang="en-US" sz="66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38471"/>
            <a:ext cx="1524000" cy="9601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238471"/>
            <a:ext cx="1524000" cy="9601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238471"/>
            <a:ext cx="1524000" cy="9601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7200" y="2487699"/>
            <a:ext cx="392157" cy="461665"/>
            <a:chOff x="228600" y="1989270"/>
            <a:chExt cx="392157" cy="461665"/>
          </a:xfrm>
        </p:grpSpPr>
        <p:sp>
          <p:nvSpPr>
            <p:cNvPr id="10" name="Oval 9"/>
            <p:cNvSpPr/>
            <p:nvPr/>
          </p:nvSpPr>
          <p:spPr>
            <a:xfrm>
              <a:off x="228600" y="2057400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9757" y="198927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 smtClean="0">
                  <a:solidFill>
                    <a:schemeClr val="bg1"/>
                  </a:solidFill>
                  <a:latin typeface="+mn-lt"/>
                </a:rPr>
                <a:t>A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7200" y="4191000"/>
            <a:ext cx="401778" cy="461665"/>
            <a:chOff x="823587" y="4017938"/>
            <a:chExt cx="401778" cy="461665"/>
          </a:xfrm>
        </p:grpSpPr>
        <p:sp>
          <p:nvSpPr>
            <p:cNvPr id="37" name="Oval 36"/>
            <p:cNvSpPr/>
            <p:nvPr/>
          </p:nvSpPr>
          <p:spPr>
            <a:xfrm>
              <a:off x="823587" y="4076446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44365" y="4017938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>
                  <a:solidFill>
                    <a:schemeClr val="bg1"/>
                  </a:solidFill>
                  <a:latin typeface="+mn-lt"/>
                </a:rPr>
                <a:t>B</a:t>
              </a:r>
              <a:endParaRPr lang="en-US" baseline="0" dirty="0" smtClean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962400"/>
            <a:ext cx="1524000" cy="9601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962400"/>
            <a:ext cx="1524000" cy="960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6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2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4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6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 smtClean="0">
                <a:solidFill>
                  <a:srgbClr val="FF0000"/>
                </a:solidFill>
                <a:latin typeface="+mn-lt"/>
              </a:rPr>
              <a:t>6.2 </a:t>
            </a:r>
            <a:r>
              <a:rPr lang="en-US" baseline="0" dirty="0" err="1" smtClean="0">
                <a:solidFill>
                  <a:srgbClr val="FF0000"/>
                </a:solidFill>
                <a:latin typeface="+mn-lt"/>
              </a:rPr>
              <a:t>secs</a:t>
            </a:r>
            <a:endParaRPr lang="en-US" baseline="0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600" y="54496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aseline="0" dirty="0" smtClean="0">
                <a:solidFill>
                  <a:srgbClr val="FF6600"/>
                </a:solidFill>
                <a:latin typeface="+mn-lt"/>
              </a:rPr>
              <a:t>Which is better?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962400"/>
            <a:ext cx="1524000" cy="9601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240280"/>
            <a:ext cx="152400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939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/>
              <a:t>synthetic &amp; RUM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40326" cy="5381986"/>
          </a:xfr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3600" dirty="0" smtClean="0"/>
              <a:t>synthetic:</a:t>
            </a:r>
          </a:p>
          <a:p>
            <a:pPr marL="568325" indent="-39528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NOT real users – QA, lab, automated</a:t>
            </a:r>
          </a:p>
          <a:p>
            <a:pPr marL="568325" indent="-39528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ex: Keynote, WebPagetest, Selenium</a:t>
            </a:r>
          </a:p>
          <a:p>
            <a:pPr marL="568325" indent="-39528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pro: fewer </a:t>
            </a:r>
            <a:r>
              <a:rPr lang="en-US" dirty="0" err="1" smtClean="0"/>
              <a:t>vars</a:t>
            </a:r>
            <a:r>
              <a:rPr lang="en-US" dirty="0" smtClean="0"/>
              <a:t>, easier isolation, more metrics (rendering, memory, CPU)</a:t>
            </a:r>
          </a:p>
          <a:p>
            <a:r>
              <a:rPr lang="en-US" sz="3600" dirty="0" smtClean="0"/>
              <a:t>RUM (</a:t>
            </a:r>
            <a:r>
              <a:rPr lang="en-US" sz="3600" u="sng" dirty="0"/>
              <a:t>R</a:t>
            </a:r>
            <a:r>
              <a:rPr lang="en-US" sz="3600" dirty="0"/>
              <a:t>eal </a:t>
            </a:r>
            <a:r>
              <a:rPr lang="en-US" sz="3600" u="sng" dirty="0"/>
              <a:t>U</a:t>
            </a:r>
            <a:r>
              <a:rPr lang="en-US" sz="3600" dirty="0"/>
              <a:t>ser </a:t>
            </a:r>
            <a:r>
              <a:rPr lang="en-US" sz="3600" u="sng" dirty="0" smtClean="0"/>
              <a:t>M</a:t>
            </a:r>
            <a:r>
              <a:rPr lang="en-US" sz="3600" dirty="0" smtClean="0"/>
              <a:t>onitoring):</a:t>
            </a:r>
          </a:p>
          <a:p>
            <a:pPr marL="568325" indent="-33813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JavaScript in real user’s browser</a:t>
            </a:r>
          </a:p>
          <a:p>
            <a:pPr marL="568325" indent="-33813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ex: GA, Boomerang, </a:t>
            </a:r>
            <a:r>
              <a:rPr lang="en-US" dirty="0" err="1" smtClean="0"/>
              <a:t>mPulse</a:t>
            </a:r>
            <a:r>
              <a:rPr lang="en-US" dirty="0" smtClean="0"/>
              <a:t>, Episodes</a:t>
            </a:r>
          </a:p>
          <a:p>
            <a:pPr marL="568325" indent="-33813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pro: reflects real </a:t>
            </a:r>
            <a:r>
              <a:rPr lang="en-US" dirty="0" err="1" smtClean="0"/>
              <a:t>vars</a:t>
            </a:r>
            <a:r>
              <a:rPr lang="en-US" dirty="0" smtClean="0"/>
              <a:t> – browser, </a:t>
            </a:r>
            <a:r>
              <a:rPr lang="en-US" dirty="0" err="1" smtClean="0"/>
              <a:t>hw</a:t>
            </a:r>
            <a:r>
              <a:rPr lang="en-US" dirty="0" smtClean="0"/>
              <a:t>, network, page flow, geo, etc.</a:t>
            </a:r>
          </a:p>
        </p:txBody>
      </p:sp>
    </p:spTree>
    <p:extLst>
      <p:ext uri="{BB962C8B-B14F-4D97-AF65-F5344CB8AC3E}">
        <p14:creationId xmlns:p14="http://schemas.microsoft.com/office/powerpoint/2010/main" val="16098788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23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756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4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327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5738"/>
            <a:ext cx="9144000" cy="2308324"/>
          </a:xfrm>
        </p:spPr>
        <p:txBody>
          <a:bodyPr wrap="square">
            <a:spAutoFit/>
          </a:bodyPr>
          <a:lstStyle/>
          <a:p>
            <a:r>
              <a:rPr lang="en-US" sz="7200" dirty="0"/>
              <a:t>p</a:t>
            </a:r>
            <a:r>
              <a:rPr lang="en-US" sz="7200" dirty="0" smtClean="0"/>
              <a:t>art 3:</a:t>
            </a:r>
            <a:br>
              <a:rPr lang="en-US" sz="7200" dirty="0" smtClean="0"/>
            </a:br>
            <a:r>
              <a:rPr lang="en-US" sz="7200" dirty="0" smtClean="0"/>
              <a:t>best practices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3833181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55738"/>
            <a:ext cx="7780003" cy="2308324"/>
          </a:xfrm>
        </p:spPr>
        <p:txBody>
          <a:bodyPr>
            <a:spAutoFit/>
          </a:bodyPr>
          <a:lstStyle/>
          <a:p>
            <a:r>
              <a:rPr lang="en-US" sz="7200" dirty="0"/>
              <a:t>p</a:t>
            </a:r>
            <a:r>
              <a:rPr lang="en-US" sz="7200" dirty="0" smtClean="0"/>
              <a:t>art 1:</a:t>
            </a:r>
            <a:br>
              <a:rPr lang="en-US" sz="7200" dirty="0" smtClean="0"/>
            </a:br>
            <a:r>
              <a:rPr lang="en-US" sz="7200" dirty="0" smtClean="0"/>
              <a:t>Fast is Good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9831643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lum bright="29000" contrast="-81000"/>
          </a:blip>
          <a:srcRect/>
          <a:stretch>
            <a:fillRect/>
          </a:stretch>
        </p:blipFill>
        <p:spPr bwMode="auto">
          <a:xfrm>
            <a:off x="0" y="-990600"/>
            <a:ext cx="9144000" cy="11998036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2590800"/>
            <a:ext cx="3124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0" cap="small" dirty="0" smtClean="0">
                <a:solidFill>
                  <a:schemeClr val="accent4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14 Rules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667000" y="0"/>
            <a:ext cx="67818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1. Make fewer HTTP requests</a:t>
            </a:r>
            <a:endParaRPr lang="en-US" sz="3000" kern="0" cap="small" baseline="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2. Use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a CDN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3. Add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an Expires header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4. </a:t>
            </a:r>
            <a:r>
              <a:rPr lang="en-US" sz="3000" kern="0" cap="small" baseline="0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Gzip</a:t>
            </a: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components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5. Put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stylesheets at the top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6. Put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scripts at the bottom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7. Avoid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CSS expressions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8. Make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JS and CSS external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9. Reduce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DNS lookups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10. Minify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JS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11. Avoid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redirects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12. Remove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duplicate scripts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13. Configure </a:t>
            </a:r>
            <a:r>
              <a:rPr lang="en-US" sz="3000" kern="0" cap="small" baseline="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ETags</a:t>
            </a:r>
            <a:endParaRPr lang="en-US" sz="3000" kern="0" cap="small" baseline="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14. Make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AJAX cacheable</a:t>
            </a:r>
          </a:p>
        </p:txBody>
      </p:sp>
    </p:spTree>
    <p:extLst>
      <p:ext uri="{BB962C8B-B14F-4D97-AF65-F5344CB8AC3E}">
        <p14:creationId xmlns:p14="http://schemas.microsoft.com/office/powerpoint/2010/main" val="42108102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1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 smtClean="0">
                <a:latin typeface="Trebuchet MS" charset="0"/>
              </a:rPr>
              <a:t>Make </a:t>
            </a:r>
            <a:r>
              <a:rPr lang="en-AU" sz="5400" dirty="0">
                <a:latin typeface="Trebuchet MS" charset="0"/>
              </a:rPr>
              <a:t>Fewer HTTP Requests</a:t>
            </a:r>
            <a:endParaRPr lang="en-US" sz="5400" dirty="0">
              <a:latin typeface="Trebuchet MS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58200" cy="4648200"/>
          </a:xfrm>
        </p:spPr>
        <p:txBody>
          <a:bodyPr/>
          <a:lstStyle/>
          <a:p>
            <a:r>
              <a:rPr lang="en-AU" dirty="0" err="1" smtClean="0">
                <a:solidFill>
                  <a:schemeClr val="tx1"/>
                </a:solidFill>
                <a:latin typeface="Trebuchet MS" charset="0"/>
              </a:rPr>
              <a:t>avg</a:t>
            </a:r>
            <a:r>
              <a:rPr lang="en-AU" dirty="0" smtClean="0">
                <a:solidFill>
                  <a:schemeClr val="tx1"/>
                </a:solidFill>
                <a:latin typeface="Trebuchet MS" charset="0"/>
              </a:rPr>
              <a:t> website: </a:t>
            </a:r>
            <a:r>
              <a:rPr lang="en-AU" b="1" dirty="0" smtClean="0">
                <a:solidFill>
                  <a:srgbClr val="8F050A"/>
                </a:solidFill>
                <a:latin typeface="Trebuchet MS" charset="0"/>
              </a:rPr>
              <a:t>94 HTTP requests, 1551 </a:t>
            </a:r>
            <a:r>
              <a:rPr lang="en-AU" b="1" dirty="0" err="1" smtClean="0">
                <a:solidFill>
                  <a:srgbClr val="8F050A"/>
                </a:solidFill>
                <a:latin typeface="Trebuchet MS" charset="0"/>
              </a:rPr>
              <a:t>kB</a:t>
            </a:r>
            <a:r>
              <a:rPr lang="en-AU" baseline="30000" dirty="0" smtClean="0">
                <a:solidFill>
                  <a:schemeClr val="tx1"/>
                </a:solidFill>
                <a:latin typeface="Trebuchet MS" charset="0"/>
              </a:rPr>
              <a:t>*</a:t>
            </a:r>
            <a:endParaRPr lang="en-AU" baseline="30000" dirty="0">
              <a:solidFill>
                <a:schemeClr val="tx1"/>
              </a:solidFill>
              <a:latin typeface="Trebuchet MS" charset="0"/>
            </a:endParaRPr>
          </a:p>
          <a:p>
            <a:r>
              <a:rPr lang="en-AU" dirty="0">
                <a:solidFill>
                  <a:schemeClr val="tx1"/>
                </a:solidFill>
                <a:latin typeface="Trebuchet MS" charset="0"/>
              </a:rPr>
              <a:t>each HTTP request has overhead – even with persistent connections</a:t>
            </a:r>
          </a:p>
          <a:p>
            <a:r>
              <a:rPr lang="en-AU" dirty="0">
                <a:solidFill>
                  <a:schemeClr val="tx1"/>
                </a:solidFill>
                <a:latin typeface="Trebuchet MS" charset="0"/>
              </a:rPr>
              <a:t>is it possible to reduce HTTP requests without reducing richness?</a:t>
            </a:r>
          </a:p>
          <a:p>
            <a:r>
              <a:rPr lang="en-AU" sz="4400" dirty="0" smtClean="0">
                <a:solidFill>
                  <a:schemeClr val="tx1"/>
                </a:solidFill>
                <a:latin typeface="Trebuchet MS" charset="0"/>
              </a:rPr>
              <a:t>Yes!</a:t>
            </a:r>
            <a:endParaRPr lang="en-AU" sz="4400" dirty="0">
              <a:solidFill>
                <a:schemeClr val="tx1"/>
              </a:solidFill>
              <a:latin typeface="Trebuchet MS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81000" y="6443663"/>
            <a:ext cx="8458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AU" sz="1400" i="1" baseline="0" dirty="0" smtClean="0">
                <a:latin typeface="+mn-lt"/>
              </a:rPr>
              <a:t>* Sep 1 2013: http</a:t>
            </a:r>
            <a:r>
              <a:rPr lang="en-AU" sz="1400" i="1" baseline="0" dirty="0">
                <a:latin typeface="+mn-lt"/>
              </a:rPr>
              <a:t>://</a:t>
            </a:r>
            <a:r>
              <a:rPr lang="en-AU" sz="1400" i="1" baseline="0" dirty="0" err="1">
                <a:latin typeface="+mn-lt"/>
              </a:rPr>
              <a:t>httparchive.org</a:t>
            </a:r>
            <a:r>
              <a:rPr lang="en-AU" sz="1400" i="1" baseline="0" dirty="0">
                <a:latin typeface="+mn-lt"/>
              </a:rPr>
              <a:t>/</a:t>
            </a:r>
            <a:r>
              <a:rPr lang="en-AU" sz="1400" i="1" baseline="0" dirty="0" err="1">
                <a:latin typeface="+mn-lt"/>
              </a:rPr>
              <a:t>trends.php</a:t>
            </a:r>
            <a:endParaRPr lang="en-US" sz="1400" i="1" baseline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22895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-533400" y="0"/>
            <a:ext cx="11456105" cy="6858000"/>
          </a:xfrm>
          <a:prstGeom prst="rect">
            <a:avLst/>
          </a:prstGeom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6000" dirty="0" smtClean="0">
                <a:solidFill>
                  <a:srgbClr val="000000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  <a:latin typeface="Trebuchet MS" charset="0"/>
              </a:rPr>
              <a:t>combine JS &amp; CSS</a:t>
            </a:r>
            <a:endParaRPr lang="en-US" sz="6000" dirty="0">
              <a:solidFill>
                <a:srgbClr val="000000"/>
              </a:solidFill>
              <a:effectLst>
                <a:glow rad="63500">
                  <a:schemeClr val="accent3">
                    <a:lumMod val="90000"/>
                    <a:alpha val="40000"/>
                  </a:schemeClr>
                </a:glow>
              </a:effectLst>
              <a:latin typeface="Trebuchet MS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534400" cy="4819781"/>
          </a:xfrm>
        </p:spPr>
        <p:txBody>
          <a:bodyPr wrap="square">
            <a:spAutoFit/>
          </a:bodyPr>
          <a:lstStyle/>
          <a:p>
            <a:r>
              <a:rPr lang="en-AU" sz="3600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not </a:t>
            </a:r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combining scripts with </a:t>
            </a:r>
            <a:r>
              <a:rPr lang="en-AU" sz="3600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stylesheets</a:t>
            </a:r>
            <a:endParaRPr lang="en-AU" sz="3600" dirty="0">
              <a:solidFill>
                <a:schemeClr val="tx1"/>
              </a:solidFill>
              <a:effectLst>
                <a:glow rad="63500">
                  <a:schemeClr val="accent3">
                    <a:lumMod val="90000"/>
                    <a:alpha val="40000"/>
                  </a:schemeClr>
                </a:glow>
              </a:effectLst>
            </a:endParaRPr>
          </a:p>
          <a:p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multiple scripts =&gt; one script</a:t>
            </a:r>
          </a:p>
          <a:p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multiple </a:t>
            </a:r>
            <a:r>
              <a:rPr lang="en-AU" sz="3600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stylesheets</a:t>
            </a:r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 =&gt; one </a:t>
            </a:r>
            <a:r>
              <a:rPr lang="en-AU" sz="3600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stylesheet</a:t>
            </a:r>
            <a:endParaRPr lang="en-AU" sz="3600" dirty="0">
              <a:solidFill>
                <a:schemeClr val="tx1"/>
              </a:solidFill>
              <a:effectLst>
                <a:glow rad="63500">
                  <a:schemeClr val="accent3">
                    <a:lumMod val="90000"/>
                    <a:alpha val="40000"/>
                  </a:schemeClr>
                </a:glow>
              </a:effectLst>
            </a:endParaRPr>
          </a:p>
          <a:p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apache module:</a:t>
            </a:r>
          </a:p>
          <a:p>
            <a:pPr lvl="1"/>
            <a:r>
              <a:rPr lang="en-AU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http://</a:t>
            </a:r>
            <a:r>
              <a:rPr lang="en-AU" i="1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code.google.com</a:t>
            </a:r>
            <a:r>
              <a:rPr lang="en-AU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/p/</a:t>
            </a:r>
            <a:r>
              <a:rPr lang="en-AU" i="1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modconcat</a:t>
            </a:r>
            <a:r>
              <a:rPr lang="en-AU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/</a:t>
            </a:r>
            <a:endParaRPr lang="en-AU" sz="3200" i="1" dirty="0">
              <a:solidFill>
                <a:schemeClr val="tx1"/>
              </a:solidFill>
              <a:effectLst>
                <a:glow rad="63500">
                  <a:schemeClr val="accent3">
                    <a:lumMod val="90000"/>
                    <a:alpha val="40000"/>
                  </a:schemeClr>
                </a:glow>
              </a:effectLst>
            </a:endParaRPr>
          </a:p>
          <a:p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YUI Combo Handler</a:t>
            </a:r>
          </a:p>
          <a:p>
            <a:pPr lvl="1"/>
            <a:r>
              <a:rPr lang="en-AU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http://</a:t>
            </a:r>
            <a:r>
              <a:rPr lang="en-AU" i="1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yuiblog.com</a:t>
            </a:r>
            <a:r>
              <a:rPr lang="en-AU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/blog/2008/07/16/</a:t>
            </a:r>
            <a:r>
              <a:rPr lang="en-AU" i="1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combohandler</a:t>
            </a:r>
            <a:r>
              <a:rPr lang="en-AU" i="1" dirty="0" smtClean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/</a:t>
            </a:r>
            <a:endParaRPr lang="en-AU" sz="3200" i="1" dirty="0">
              <a:solidFill>
                <a:schemeClr val="tx1"/>
              </a:solidFill>
              <a:effectLst>
                <a:glow rad="63500">
                  <a:schemeClr val="accent3">
                    <a:lumMod val="90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12550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800" dirty="0">
                <a:solidFill>
                  <a:srgbClr val="00B0F0"/>
                </a:solidFill>
              </a:rPr>
              <a:t>i</a:t>
            </a:r>
            <a:r>
              <a:rPr lang="en-AU" sz="4800" dirty="0" smtClean="0">
                <a:solidFill>
                  <a:srgbClr val="00B0F0"/>
                </a:solidFill>
              </a:rPr>
              <a:t>nline resources (</a:t>
            </a:r>
            <a:r>
              <a:rPr lang="en-AU" sz="4800" dirty="0">
                <a:solidFill>
                  <a:srgbClr val="00B0F0"/>
                </a:solidFill>
              </a:rPr>
              <a:t>data: URLs)</a:t>
            </a:r>
            <a:endParaRPr lang="en-US" sz="4800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58200" cy="4648200"/>
          </a:xfrm>
        </p:spPr>
        <p:txBody>
          <a:bodyPr/>
          <a:lstStyle/>
          <a:p>
            <a:r>
              <a:rPr lang="en-AU" dirty="0">
                <a:solidFill>
                  <a:schemeClr val="tx1"/>
                </a:solidFill>
              </a:rPr>
              <a:t>embed the content of an HTTP response in place of a URL</a:t>
            </a:r>
          </a:p>
          <a:p>
            <a:r>
              <a:rPr lang="en-US" sz="2000" dirty="0">
                <a:solidFill>
                  <a:schemeClr val="tx1"/>
                </a:solidFill>
                <a:latin typeface="Courier New"/>
                <a:cs typeface="Courier New"/>
              </a:rPr>
              <a:t>&lt;IMG ALT="Red Star"</a:t>
            </a:r>
          </a:p>
          <a:p>
            <a:r>
              <a:rPr lang="en-US" sz="2000" dirty="0">
                <a:solidFill>
                  <a:schemeClr val="tx1"/>
                </a:solidFill>
                <a:latin typeface="Courier New"/>
                <a:cs typeface="Courier New"/>
              </a:rPr>
              <a:t>   SRC="</a:t>
            </a:r>
            <a:r>
              <a:rPr lang="en-US" sz="2000" dirty="0" err="1">
                <a:solidFill>
                  <a:schemeClr val="tx1"/>
                </a:solidFill>
                <a:latin typeface="Courier New"/>
                <a:cs typeface="Courier New"/>
              </a:rPr>
              <a:t>data:image</a:t>
            </a:r>
            <a:r>
              <a:rPr lang="en-US" sz="2000" dirty="0">
                <a:solidFill>
                  <a:schemeClr val="tx1"/>
                </a:solidFill>
                <a:latin typeface="Courier New"/>
                <a:cs typeface="Courier New"/>
              </a:rPr>
              <a:t>/gif;base64,R0lGODl...</a:t>
            </a:r>
            <a:r>
              <a:rPr lang="en-US" sz="2000" dirty="0" err="1">
                <a:solidFill>
                  <a:schemeClr val="tx1"/>
                </a:solidFill>
                <a:latin typeface="Courier New"/>
                <a:cs typeface="Courier New"/>
              </a:rPr>
              <a:t>wAIlEEADs</a:t>
            </a:r>
            <a:r>
              <a:rPr lang="en-US" sz="2000" dirty="0">
                <a:solidFill>
                  <a:schemeClr val="tx1"/>
                </a:solidFill>
                <a:latin typeface="Courier New"/>
                <a:cs typeface="Courier New"/>
              </a:rPr>
              <a:t>="&gt;</a:t>
            </a:r>
            <a:endParaRPr lang="en-AU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AU" dirty="0">
                <a:solidFill>
                  <a:schemeClr val="tx1"/>
                </a:solidFill>
              </a:rPr>
              <a:t>g</a:t>
            </a:r>
            <a:r>
              <a:rPr lang="en-AU" dirty="0" smtClean="0">
                <a:solidFill>
                  <a:schemeClr val="tx1"/>
                </a:solidFill>
              </a:rPr>
              <a:t>ood for small images, scripts, &amp; </a:t>
            </a:r>
            <a:r>
              <a:rPr lang="en-AU" dirty="0" err="1" smtClean="0">
                <a:solidFill>
                  <a:schemeClr val="tx1"/>
                </a:solidFill>
              </a:rPr>
              <a:t>stylesheets</a:t>
            </a:r>
            <a:endParaRPr lang="en-AU" dirty="0" smtClean="0">
              <a:solidFill>
                <a:schemeClr val="tx1"/>
              </a:solidFill>
            </a:endParaRPr>
          </a:p>
          <a:p>
            <a:r>
              <a:rPr lang="en-AU" dirty="0" smtClean="0">
                <a:solidFill>
                  <a:schemeClr val="tx1"/>
                </a:solidFill>
              </a:rPr>
              <a:t>if </a:t>
            </a:r>
            <a:r>
              <a:rPr lang="en-AU" dirty="0">
                <a:solidFill>
                  <a:schemeClr val="tx1"/>
                </a:solidFill>
              </a:rPr>
              <a:t>embedded in HTML document, probably not cached =&gt; embed in </a:t>
            </a:r>
            <a:r>
              <a:rPr lang="en-AU" dirty="0" err="1">
                <a:solidFill>
                  <a:schemeClr val="tx1"/>
                </a:solidFill>
              </a:rPr>
              <a:t>stylesheet</a:t>
            </a:r>
            <a:r>
              <a:rPr lang="en-AU" dirty="0">
                <a:solidFill>
                  <a:schemeClr val="tx1"/>
                </a:solidFill>
              </a:rPr>
              <a:t> instead</a:t>
            </a:r>
          </a:p>
          <a:p>
            <a:r>
              <a:rPr lang="en-AU" dirty="0">
                <a:solidFill>
                  <a:schemeClr val="tx1"/>
                </a:solidFill>
              </a:rPr>
              <a:t>base64 encoding increases total size</a:t>
            </a:r>
          </a:p>
          <a:p>
            <a:r>
              <a:rPr lang="en-AU" dirty="0">
                <a:solidFill>
                  <a:schemeClr val="tx1"/>
                </a:solidFill>
              </a:rPr>
              <a:t>works in IE8 (not IE7 and earlier</a:t>
            </a:r>
            <a:r>
              <a:rPr lang="en-AU" dirty="0" smtClean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257988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124200"/>
            <a:ext cx="405288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6600" dirty="0">
                <a:solidFill>
                  <a:srgbClr val="00B0F0"/>
                </a:solidFill>
              </a:rPr>
              <a:t>CSS sprites</a:t>
            </a:r>
            <a:endParaRPr lang="en-US" sz="6600" dirty="0">
              <a:solidFill>
                <a:srgbClr val="00B0F0"/>
              </a:solidFill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58200" cy="4256550"/>
          </a:xfr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AU" dirty="0">
                <a:solidFill>
                  <a:srgbClr val="000000"/>
                </a:solidFill>
              </a:rPr>
              <a:t>multiple CSS background images </a:t>
            </a:r>
            <a:r>
              <a:rPr lang="en-AU" dirty="0" smtClean="0">
                <a:solidFill>
                  <a:srgbClr val="000000"/>
                </a:solidFill>
              </a:rPr>
              <a:t>                =</a:t>
            </a:r>
            <a:r>
              <a:rPr lang="en-AU" dirty="0">
                <a:solidFill>
                  <a:srgbClr val="000000"/>
                </a:solidFill>
              </a:rPr>
              <a:t>&gt; one image</a:t>
            </a:r>
          </a:p>
          <a:p>
            <a:pPr>
              <a:spcBef>
                <a:spcPts val="1800"/>
              </a:spcBef>
            </a:pPr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&lt;div style="background-</a:t>
            </a:r>
            <a:r>
              <a:rPr lang="en-US" sz="2000" dirty="0" smtClean="0">
                <a:solidFill>
                  <a:srgbClr val="000000"/>
                </a:solidFill>
                <a:latin typeface="Courier New"/>
                <a:cs typeface="Courier New"/>
              </a:rPr>
              <a:t>image: </a:t>
            </a:r>
            <a:r>
              <a:rPr lang="en-US" sz="2000" dirty="0" err="1" smtClean="0">
                <a:solidFill>
                  <a:srgbClr val="000000"/>
                </a:solidFill>
                <a:latin typeface="Courier New"/>
                <a:cs typeface="Courier New"/>
              </a:rPr>
              <a:t>url</a:t>
            </a:r>
            <a:r>
              <a:rPr lang="en-US" sz="2000" dirty="0" smtClean="0">
                <a:solidFill>
                  <a:srgbClr val="000000"/>
                </a:solidFill>
                <a:latin typeface="Courier New"/>
                <a:cs typeface="Courier New"/>
              </a:rPr>
              <a:t>(’</a:t>
            </a:r>
            <a:r>
              <a:rPr lang="en-US" sz="2000" dirty="0" err="1" smtClean="0">
                <a:solidFill>
                  <a:srgbClr val="000000"/>
                </a:solidFill>
                <a:latin typeface="Courier New"/>
                <a:cs typeface="Courier New"/>
              </a:rPr>
              <a:t>sprite.gif</a:t>
            </a:r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');</a:t>
            </a:r>
          </a:p>
          <a:p>
            <a:r>
              <a:rPr lang="en-US" sz="2000" b="1" dirty="0">
                <a:solidFill>
                  <a:srgbClr val="000000"/>
                </a:solidFill>
                <a:latin typeface="Courier New"/>
                <a:cs typeface="Courier New"/>
              </a:rPr>
              <a:t>background-position: </a:t>
            </a:r>
          </a:p>
          <a:p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  </a:t>
            </a:r>
            <a:r>
              <a:rPr lang="en-US" sz="2000" b="1" dirty="0">
                <a:solidFill>
                  <a:srgbClr val="000000"/>
                </a:solidFill>
                <a:latin typeface="Courier New"/>
                <a:cs typeface="Courier New"/>
              </a:rPr>
              <a:t>-260px -90px; </a:t>
            </a:r>
          </a:p>
          <a:p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width: 26px; </a:t>
            </a:r>
          </a:p>
          <a:p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height: 24px;"&gt;</a:t>
            </a:r>
          </a:p>
          <a:p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&lt;/div&gt;</a:t>
            </a:r>
          </a:p>
          <a:p>
            <a:r>
              <a:rPr lang="en-AU" dirty="0">
                <a:solidFill>
                  <a:srgbClr val="000000"/>
                </a:solidFill>
              </a:rPr>
              <a:t>overall size </a:t>
            </a:r>
            <a:r>
              <a:rPr lang="en-AU" dirty="0" smtClean="0">
                <a:solidFill>
                  <a:srgbClr val="000000"/>
                </a:solidFill>
              </a:rPr>
              <a:t>reduced</a:t>
            </a:r>
            <a:endParaRPr lang="en-A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3352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11162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 bwMode="auto">
          <a:xfrm>
            <a:off x="5410200" y="609600"/>
            <a:ext cx="2209800" cy="457200"/>
          </a:xfrm>
          <a:custGeom>
            <a:avLst/>
            <a:gdLst>
              <a:gd name="connsiteX0" fmla="*/ 683895 w 1123950"/>
              <a:gd name="connsiteY0" fmla="*/ 66675 h 299085"/>
              <a:gd name="connsiteX1" fmla="*/ 215265 w 1123950"/>
              <a:gd name="connsiteY1" fmla="*/ 43815 h 299085"/>
              <a:gd name="connsiteX2" fmla="*/ 43815 w 1123950"/>
              <a:gd name="connsiteY2" fmla="*/ 112395 h 299085"/>
              <a:gd name="connsiteX3" fmla="*/ 78105 w 1123950"/>
              <a:gd name="connsiteY3" fmla="*/ 226695 h 299085"/>
              <a:gd name="connsiteX4" fmla="*/ 512445 w 1123950"/>
              <a:gd name="connsiteY4" fmla="*/ 272415 h 299085"/>
              <a:gd name="connsiteX5" fmla="*/ 992505 w 1123950"/>
              <a:gd name="connsiteY5" fmla="*/ 272415 h 299085"/>
              <a:gd name="connsiteX6" fmla="*/ 1083945 w 1123950"/>
              <a:gd name="connsiteY6" fmla="*/ 112395 h 299085"/>
              <a:gd name="connsiteX7" fmla="*/ 752475 w 1123950"/>
              <a:gd name="connsiteY7" fmla="*/ 9525 h 299085"/>
              <a:gd name="connsiteX8" fmla="*/ 489585 w 1123950"/>
              <a:gd name="connsiteY8" fmla="*/ 55245 h 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3950" h="299085">
                <a:moveTo>
                  <a:pt x="683895" y="66675"/>
                </a:moveTo>
                <a:cubicBezTo>
                  <a:pt x="502920" y="51435"/>
                  <a:pt x="321945" y="36195"/>
                  <a:pt x="215265" y="43815"/>
                </a:cubicBezTo>
                <a:cubicBezTo>
                  <a:pt x="108585" y="51435"/>
                  <a:pt x="66675" y="81915"/>
                  <a:pt x="43815" y="112395"/>
                </a:cubicBezTo>
                <a:cubicBezTo>
                  <a:pt x="20955" y="142875"/>
                  <a:pt x="0" y="200025"/>
                  <a:pt x="78105" y="226695"/>
                </a:cubicBezTo>
                <a:cubicBezTo>
                  <a:pt x="156210" y="253365"/>
                  <a:pt x="360045" y="264795"/>
                  <a:pt x="512445" y="272415"/>
                </a:cubicBezTo>
                <a:cubicBezTo>
                  <a:pt x="664845" y="280035"/>
                  <a:pt x="897255" y="299085"/>
                  <a:pt x="992505" y="272415"/>
                </a:cubicBezTo>
                <a:cubicBezTo>
                  <a:pt x="1087755" y="245745"/>
                  <a:pt x="1123950" y="156210"/>
                  <a:pt x="1083945" y="112395"/>
                </a:cubicBezTo>
                <a:cubicBezTo>
                  <a:pt x="1043940" y="68580"/>
                  <a:pt x="851535" y="19050"/>
                  <a:pt x="752475" y="9525"/>
                </a:cubicBezTo>
                <a:cubicBezTo>
                  <a:pt x="653415" y="0"/>
                  <a:pt x="571500" y="27622"/>
                  <a:pt x="489585" y="55245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4926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 smtClean="0">
                <a:latin typeface="Trebuchet MS" charset="0"/>
              </a:rPr>
              <a:t>Add </a:t>
            </a:r>
            <a:r>
              <a:rPr lang="en-AU" sz="5400" dirty="0">
                <a:latin typeface="Trebuchet MS" charset="0"/>
              </a:rPr>
              <a:t>an Expires Header</a:t>
            </a:r>
            <a:endParaRPr lang="en-US" sz="5400" dirty="0">
              <a:latin typeface="Trebuchet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953000"/>
            <a:ext cx="8229600" cy="1723549"/>
          </a:xfrm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dirty="0" smtClean="0">
                <a:ea typeface="+mn-ea"/>
              </a:rPr>
              <a:t>expiration date determines </a:t>
            </a:r>
            <a:r>
              <a:rPr lang="en-AU" i="1" dirty="0" smtClean="0">
                <a:ea typeface="+mn-ea"/>
              </a:rPr>
              <a:t>freshness</a:t>
            </a:r>
            <a:endParaRPr lang="en-AU" dirty="0" smtClean="0">
              <a:ea typeface="+mn-ea"/>
            </a:endParaRP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dirty="0" smtClean="0">
                <a:ea typeface="+mn-ea"/>
              </a:rPr>
              <a:t>use </a:t>
            </a:r>
            <a:r>
              <a:rPr lang="en-AU" sz="2800" b="1" i="1" dirty="0" smtClean="0">
                <a:latin typeface="Courier New"/>
                <a:ea typeface="+mn-ea"/>
                <a:cs typeface="Courier New"/>
              </a:rPr>
              <a:t>Expires</a:t>
            </a:r>
            <a:r>
              <a:rPr lang="en-AU" sz="2800" dirty="0" smtClean="0">
                <a:ea typeface="+mn-ea"/>
              </a:rPr>
              <a:t> </a:t>
            </a:r>
            <a:r>
              <a:rPr lang="en-AU" dirty="0" smtClean="0">
                <a:ea typeface="+mn-ea"/>
              </a:rPr>
              <a:t>and </a:t>
            </a:r>
            <a:r>
              <a:rPr lang="en-AU" sz="2800" b="1" i="1" dirty="0" smtClean="0">
                <a:latin typeface="Courier New" pitchFamily="49" charset="0"/>
                <a:ea typeface="+mn-ea"/>
                <a:cs typeface="Courier New" pitchFamily="49" charset="0"/>
              </a:rPr>
              <a:t>Cache-Control: max-age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dirty="0" smtClean="0">
                <a:ea typeface="+mn-ea"/>
              </a:rPr>
              <a:t>must rev filenames</a:t>
            </a:r>
            <a:endParaRPr lang="en-US" dirty="0" smtClean="0">
              <a:latin typeface="Courier New" pitchFamily="49" charset="0"/>
              <a:ea typeface="+mn-ea"/>
              <a:cs typeface="Courier New" pitchFamily="49" charset="0"/>
            </a:endParaRPr>
          </a:p>
        </p:txBody>
      </p:sp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914400" y="1219200"/>
            <a:ext cx="7772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GET </a:t>
            </a:r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/scripts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/107652916</a:t>
            </a:r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-common.js 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HTTP/1.1</a:t>
            </a: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Host: </a:t>
            </a:r>
            <a:r>
              <a:rPr lang="en-US" sz="1800" baseline="0" dirty="0" err="1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www.yourdomain.com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14400" y="2396080"/>
            <a:ext cx="7772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HTTP/1.1 200 OK</a:t>
            </a: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Content-Type: application/x-</a:t>
            </a:r>
            <a:r>
              <a:rPr lang="en-US" sz="1800" baseline="0" dirty="0" err="1">
                <a:solidFill>
                  <a:schemeClr val="bg1"/>
                </a:solidFill>
                <a:latin typeface="Courier New" charset="0"/>
                <a:cs typeface="Courier New" charset="0"/>
              </a:rPr>
              <a:t>javascript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Last-Modified: </a:t>
            </a:r>
            <a:r>
              <a:rPr lang="fr-FR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Mon, 22 Sep </a:t>
            </a:r>
            <a:r>
              <a:rPr lang="fr-FR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2011 </a:t>
            </a:r>
            <a:r>
              <a:rPr lang="fr-FR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21:14:35 GMT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Content-Length: </a:t>
            </a:r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10874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AU" sz="1800" b="1" i="1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Expires</a:t>
            </a:r>
            <a:r>
              <a:rPr lang="en-AU" sz="1800" b="1" i="1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: </a:t>
            </a:r>
            <a:r>
              <a:rPr lang="en-AU" sz="1800" b="1" i="1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Sat, 13 Sep 2014 </a:t>
            </a:r>
            <a:r>
              <a:rPr lang="en-AU" sz="1800" b="1" i="1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14:57:34 GMT</a:t>
            </a:r>
          </a:p>
          <a:p>
            <a:r>
              <a:rPr lang="en-AU" sz="1800" b="1" i="1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Cache-Control: max-age=31536000</a:t>
            </a:r>
          </a:p>
          <a:p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function </a:t>
            </a:r>
            <a:r>
              <a:rPr lang="en-US" sz="1800" baseline="0" dirty="0" err="1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init</a:t>
            </a:r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() {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16390" name="TextBox 9"/>
          <p:cNvSpPr txBox="1">
            <a:spLocks noChangeArrowheads="1"/>
          </p:cNvSpPr>
          <p:nvPr/>
        </p:nvSpPr>
        <p:spPr bwMode="auto">
          <a:xfrm>
            <a:off x="381000" y="12192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aseline="0">
                <a:solidFill>
                  <a:srgbClr val="9AFC24"/>
                </a:solidFill>
                <a:latin typeface="Courier New" charset="0"/>
                <a:cs typeface="Courier New" charset="0"/>
                <a:sym typeface="Wingdings" charset="0"/>
              </a:rPr>
              <a:t></a:t>
            </a:r>
            <a:endParaRPr lang="en-US" sz="3200" baseline="0">
              <a:solidFill>
                <a:srgbClr val="9AFC24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16391" name="TextBox 9"/>
          <p:cNvSpPr txBox="1">
            <a:spLocks noChangeArrowheads="1"/>
          </p:cNvSpPr>
          <p:nvPr/>
        </p:nvSpPr>
        <p:spPr bwMode="auto">
          <a:xfrm>
            <a:off x="381000" y="242148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aseline="0" dirty="0">
                <a:solidFill>
                  <a:srgbClr val="9AFC24"/>
                </a:solidFill>
                <a:latin typeface="Courier New" charset="0"/>
                <a:cs typeface="Courier New" charset="0"/>
                <a:sym typeface="Wingdings" charset="0"/>
              </a:rPr>
              <a:t></a:t>
            </a:r>
            <a:endParaRPr lang="en-US" sz="3200" baseline="0" dirty="0">
              <a:solidFill>
                <a:srgbClr val="9AFC24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2667000" y="1203786"/>
            <a:ext cx="1535451" cy="401923"/>
          </a:xfrm>
          <a:custGeom>
            <a:avLst/>
            <a:gdLst>
              <a:gd name="connsiteX0" fmla="*/ 331763 w 703384"/>
              <a:gd name="connsiteY0" fmla="*/ 8206 h 305972"/>
              <a:gd name="connsiteX1" fmla="*/ 113714 w 703384"/>
              <a:gd name="connsiteY1" fmla="*/ 29307 h 305972"/>
              <a:gd name="connsiteX2" fmla="*/ 29308 w 703384"/>
              <a:gd name="connsiteY2" fmla="*/ 92612 h 305972"/>
              <a:gd name="connsiteX3" fmla="*/ 15240 w 703384"/>
              <a:gd name="connsiteY3" fmla="*/ 184052 h 305972"/>
              <a:gd name="connsiteX4" fmla="*/ 120748 w 703384"/>
              <a:gd name="connsiteY4" fmla="*/ 275492 h 305972"/>
              <a:gd name="connsiteX5" fmla="*/ 570914 w 703384"/>
              <a:gd name="connsiteY5" fmla="*/ 289560 h 305972"/>
              <a:gd name="connsiteX6" fmla="*/ 683455 w 703384"/>
              <a:gd name="connsiteY6" fmla="*/ 177018 h 305972"/>
              <a:gd name="connsiteX7" fmla="*/ 641252 w 703384"/>
              <a:gd name="connsiteY7" fmla="*/ 78544 h 305972"/>
              <a:gd name="connsiteX8" fmla="*/ 331763 w 703384"/>
              <a:gd name="connsiteY8" fmla="*/ 8206 h 30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384" h="305972">
                <a:moveTo>
                  <a:pt x="331763" y="8206"/>
                </a:moveTo>
                <a:cubicBezTo>
                  <a:pt x="243840" y="0"/>
                  <a:pt x="164123" y="15239"/>
                  <a:pt x="113714" y="29307"/>
                </a:cubicBezTo>
                <a:cubicBezTo>
                  <a:pt x="63305" y="43375"/>
                  <a:pt x="45720" y="66821"/>
                  <a:pt x="29308" y="92612"/>
                </a:cubicBezTo>
                <a:cubicBezTo>
                  <a:pt x="12896" y="118403"/>
                  <a:pt x="0" y="153572"/>
                  <a:pt x="15240" y="184052"/>
                </a:cubicBezTo>
                <a:cubicBezTo>
                  <a:pt x="30480" y="214532"/>
                  <a:pt x="28136" y="257907"/>
                  <a:pt x="120748" y="275492"/>
                </a:cubicBezTo>
                <a:cubicBezTo>
                  <a:pt x="213360" y="293077"/>
                  <a:pt x="477130" y="305972"/>
                  <a:pt x="570914" y="289560"/>
                </a:cubicBezTo>
                <a:cubicBezTo>
                  <a:pt x="664699" y="273148"/>
                  <a:pt x="671732" y="212187"/>
                  <a:pt x="683455" y="177018"/>
                </a:cubicBezTo>
                <a:cubicBezTo>
                  <a:pt x="695178" y="141849"/>
                  <a:pt x="703384" y="104335"/>
                  <a:pt x="641252" y="78544"/>
                </a:cubicBezTo>
                <a:cubicBezTo>
                  <a:pt x="579120" y="52753"/>
                  <a:pt x="419686" y="16412"/>
                  <a:pt x="331763" y="8206"/>
                </a:cubicBezTo>
                <a:close/>
              </a:path>
            </a:pathLst>
          </a:cu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6645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391" grpId="0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 smtClean="0">
                <a:latin typeface="Trebuchet MS" charset="0"/>
              </a:rPr>
              <a:t>Add </a:t>
            </a:r>
            <a:r>
              <a:rPr lang="en-AU" sz="5400" dirty="0">
                <a:latin typeface="Trebuchet MS" charset="0"/>
              </a:rPr>
              <a:t>an Expires Header</a:t>
            </a:r>
            <a:endParaRPr lang="en-US" sz="5400" dirty="0">
              <a:latin typeface="Trebuchet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305800" cy="3662541"/>
          </a:xfrm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dirty="0" smtClean="0">
                <a:ea typeface="+mn-ea"/>
              </a:rPr>
              <a:t>Apache:</a:t>
            </a:r>
          </a:p>
          <a:p>
            <a:pPr marL="0" indent="0">
              <a:spcBef>
                <a:spcPts val="0"/>
              </a:spcBef>
              <a:defRPr/>
            </a:pPr>
            <a:endParaRPr lang="en-AU" sz="24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spcBef>
                <a:spcPts val="0"/>
              </a:spcBef>
              <a:defRPr/>
            </a:pPr>
            <a:r>
              <a:rPr lang="en-AU" sz="2400" dirty="0">
                <a:latin typeface="Courier New" pitchFamily="49" charset="0"/>
                <a:cs typeface="Courier New" pitchFamily="49" charset="0"/>
              </a:rPr>
              <a:t>&lt;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FilesMatch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 "\.(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png|gif|jpg|js|css|ico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)$"&gt;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AU" sz="2400" dirty="0" err="1" smtClean="0">
                <a:latin typeface="Courier New" pitchFamily="49" charset="0"/>
                <a:cs typeface="Courier New" pitchFamily="49" charset="0"/>
              </a:rPr>
              <a:t>ExpiresActive</a:t>
            </a: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On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AU" sz="24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ExpiresDefault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 "access plus 10 years"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AU" sz="2400" dirty="0">
                <a:latin typeface="Courier New" pitchFamily="49" charset="0"/>
                <a:cs typeface="Courier New" pitchFamily="49" charset="0"/>
              </a:rPr>
              <a:t>  Header set 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ETag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 ""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AU" sz="2400" dirty="0">
                <a:latin typeface="Courier New" pitchFamily="49" charset="0"/>
                <a:cs typeface="Courier New" pitchFamily="49" charset="0"/>
              </a:rPr>
              <a:t>&lt;/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FilesMatch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&gt;</a:t>
            </a:r>
          </a:p>
          <a:p>
            <a:pPr lvl="1">
              <a:spcBef>
                <a:spcPts val="0"/>
              </a:spcBef>
              <a:defRPr/>
            </a:pPr>
            <a:endParaRPr lang="en-AU" dirty="0" smtClean="0">
              <a:latin typeface="Courier New" pitchFamily="49" charset="0"/>
              <a:cs typeface="Courier New" pitchFamily="49" charset="0"/>
            </a:endParaRPr>
          </a:p>
          <a:p>
            <a:pPr lvl="1">
              <a:spcBef>
                <a:spcPts val="0"/>
              </a:spcBef>
              <a:defRPr/>
            </a:pPr>
            <a:endParaRPr lang="en-AU" dirty="0" smtClean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4742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 err="1" smtClean="0">
                <a:latin typeface="Trebuchet MS" charset="0"/>
              </a:rPr>
              <a:t>gzip</a:t>
            </a:r>
            <a:r>
              <a:rPr lang="en-AU" sz="5400" dirty="0" smtClean="0">
                <a:latin typeface="Trebuchet MS" charset="0"/>
              </a:rPr>
              <a:t> </a:t>
            </a:r>
            <a:r>
              <a:rPr lang="en-AU" sz="5400" dirty="0" smtClean="0">
                <a:latin typeface="Trebuchet MS" charset="0"/>
              </a:rPr>
              <a:t>components</a:t>
            </a:r>
            <a:endParaRPr lang="en-US" sz="5400" dirty="0">
              <a:latin typeface="Trebuchet MS" charset="0"/>
            </a:endParaRPr>
          </a:p>
        </p:txBody>
      </p:sp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914400" y="1219200"/>
            <a:ext cx="7772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GET </a:t>
            </a:r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/scripts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/107652916</a:t>
            </a:r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-common.js 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HTTP/1.1</a:t>
            </a: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Host: </a:t>
            </a:r>
            <a:r>
              <a:rPr lang="en-US" sz="1800" baseline="0" dirty="0" err="1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www.yourdomain.com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AU" sz="1800" b="1" i="1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Accept</a:t>
            </a:r>
            <a:r>
              <a:rPr lang="en-AU" sz="1800" b="1" i="1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-Encoding: </a:t>
            </a:r>
            <a:r>
              <a:rPr lang="en-AU" sz="1800" b="1" i="1" baseline="0" dirty="0" err="1">
                <a:solidFill>
                  <a:schemeClr val="bg1"/>
                </a:solidFill>
                <a:latin typeface="Courier New" charset="0"/>
                <a:cs typeface="Courier New" charset="0"/>
              </a:rPr>
              <a:t>gzip,deflate</a:t>
            </a:r>
            <a:endParaRPr lang="en-US" sz="1800" b="1" i="1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14400" y="2396080"/>
            <a:ext cx="7772400" cy="286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HTTP/1.1 200 OK</a:t>
            </a: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Content-Type: application/x-</a:t>
            </a:r>
            <a:r>
              <a:rPr lang="en-US" sz="1800" baseline="0" dirty="0" err="1">
                <a:solidFill>
                  <a:schemeClr val="bg1"/>
                </a:solidFill>
                <a:latin typeface="Courier New" charset="0"/>
                <a:cs typeface="Courier New" charset="0"/>
              </a:rPr>
              <a:t>javascript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Last-Modified: </a:t>
            </a:r>
            <a:r>
              <a:rPr lang="fr-FR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Mon, 22 Sep </a:t>
            </a:r>
            <a:r>
              <a:rPr lang="fr-FR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2011 </a:t>
            </a:r>
            <a:r>
              <a:rPr lang="fr-FR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21:14:35 GMT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Content-Length: </a:t>
            </a:r>
            <a:r>
              <a:rPr lang="en-US" sz="1800" b="1" i="1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3</a:t>
            </a:r>
            <a:r>
              <a:rPr lang="en-US" sz="1800" b="1" i="1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066</a:t>
            </a:r>
            <a:endParaRPr lang="en-US" sz="1800" b="1" i="1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AU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Expires: Sat, 13 Sep 2014 14:57:34 GMT</a:t>
            </a:r>
          </a:p>
          <a:p>
            <a:r>
              <a:rPr lang="en-AU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Cache-Control: max-age=31536000</a:t>
            </a:r>
          </a:p>
          <a:p>
            <a:r>
              <a:rPr lang="en-AU" sz="1800" b="1" i="1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Content-Encoding: </a:t>
            </a:r>
            <a:r>
              <a:rPr lang="en-AU" sz="1800" b="1" i="1" baseline="0" dirty="0" err="1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gzip</a:t>
            </a:r>
            <a:endParaRPr lang="en-AU" sz="1800" b="1" i="1" baseline="0" dirty="0" smtClean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AU" sz="1800" b="1" i="1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Vary: Accept-Encoding</a:t>
            </a:r>
          </a:p>
          <a:p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US" sz="1800" baseline="0" dirty="0" err="1">
                <a:solidFill>
                  <a:schemeClr val="bg1"/>
                </a:solidFill>
                <a:latin typeface="Courier New" charset="0"/>
                <a:cs typeface="Courier New" charset="0"/>
              </a:rPr>
              <a:t>XmoÛHþ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\</a:t>
            </a:r>
            <a:r>
              <a:rPr lang="en-US" sz="1800" baseline="0" dirty="0" err="1">
                <a:solidFill>
                  <a:schemeClr val="bg1"/>
                </a:solidFill>
                <a:latin typeface="Courier New" charset="0"/>
                <a:cs typeface="Courier New" charset="0"/>
              </a:rPr>
              <a:t>ÿFÖvã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*</a:t>
            </a:r>
            <a:r>
              <a:rPr lang="en-US" sz="1800" baseline="0" dirty="0" err="1">
                <a:solidFill>
                  <a:schemeClr val="bg1"/>
                </a:solidFill>
                <a:latin typeface="Courier New" charset="0"/>
                <a:cs typeface="Courier New" charset="0"/>
              </a:rPr>
              <a:t>wØoq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...</a:t>
            </a:r>
          </a:p>
        </p:txBody>
      </p:sp>
      <p:sp>
        <p:nvSpPr>
          <p:cNvPr id="16390" name="TextBox 9"/>
          <p:cNvSpPr txBox="1">
            <a:spLocks noChangeArrowheads="1"/>
          </p:cNvSpPr>
          <p:nvPr/>
        </p:nvSpPr>
        <p:spPr bwMode="auto">
          <a:xfrm>
            <a:off x="381000" y="12192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aseline="0">
                <a:solidFill>
                  <a:srgbClr val="9AFC24"/>
                </a:solidFill>
                <a:latin typeface="Courier New" charset="0"/>
                <a:cs typeface="Courier New" charset="0"/>
                <a:sym typeface="Wingdings" charset="0"/>
              </a:rPr>
              <a:t></a:t>
            </a:r>
            <a:endParaRPr lang="en-US" sz="3200" baseline="0">
              <a:solidFill>
                <a:srgbClr val="9AFC24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16391" name="TextBox 9"/>
          <p:cNvSpPr txBox="1">
            <a:spLocks noChangeArrowheads="1"/>
          </p:cNvSpPr>
          <p:nvPr/>
        </p:nvSpPr>
        <p:spPr bwMode="auto">
          <a:xfrm>
            <a:off x="381000" y="242148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aseline="0" dirty="0">
                <a:solidFill>
                  <a:srgbClr val="9AFC24"/>
                </a:solidFill>
                <a:latin typeface="Courier New" charset="0"/>
                <a:cs typeface="Courier New" charset="0"/>
                <a:sym typeface="Wingdings" charset="0"/>
              </a:rPr>
              <a:t></a:t>
            </a:r>
            <a:endParaRPr lang="en-US" sz="3200" baseline="0" dirty="0">
              <a:solidFill>
                <a:srgbClr val="9AFC24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3048001" y="3200400"/>
            <a:ext cx="914400" cy="401923"/>
          </a:xfrm>
          <a:custGeom>
            <a:avLst/>
            <a:gdLst>
              <a:gd name="connsiteX0" fmla="*/ 331763 w 703384"/>
              <a:gd name="connsiteY0" fmla="*/ 8206 h 305972"/>
              <a:gd name="connsiteX1" fmla="*/ 113714 w 703384"/>
              <a:gd name="connsiteY1" fmla="*/ 29307 h 305972"/>
              <a:gd name="connsiteX2" fmla="*/ 29308 w 703384"/>
              <a:gd name="connsiteY2" fmla="*/ 92612 h 305972"/>
              <a:gd name="connsiteX3" fmla="*/ 15240 w 703384"/>
              <a:gd name="connsiteY3" fmla="*/ 184052 h 305972"/>
              <a:gd name="connsiteX4" fmla="*/ 120748 w 703384"/>
              <a:gd name="connsiteY4" fmla="*/ 275492 h 305972"/>
              <a:gd name="connsiteX5" fmla="*/ 570914 w 703384"/>
              <a:gd name="connsiteY5" fmla="*/ 289560 h 305972"/>
              <a:gd name="connsiteX6" fmla="*/ 683455 w 703384"/>
              <a:gd name="connsiteY6" fmla="*/ 177018 h 305972"/>
              <a:gd name="connsiteX7" fmla="*/ 641252 w 703384"/>
              <a:gd name="connsiteY7" fmla="*/ 78544 h 305972"/>
              <a:gd name="connsiteX8" fmla="*/ 331763 w 703384"/>
              <a:gd name="connsiteY8" fmla="*/ 8206 h 30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384" h="305972">
                <a:moveTo>
                  <a:pt x="331763" y="8206"/>
                </a:moveTo>
                <a:cubicBezTo>
                  <a:pt x="243840" y="0"/>
                  <a:pt x="164123" y="15239"/>
                  <a:pt x="113714" y="29307"/>
                </a:cubicBezTo>
                <a:cubicBezTo>
                  <a:pt x="63305" y="43375"/>
                  <a:pt x="45720" y="66821"/>
                  <a:pt x="29308" y="92612"/>
                </a:cubicBezTo>
                <a:cubicBezTo>
                  <a:pt x="12896" y="118403"/>
                  <a:pt x="0" y="153572"/>
                  <a:pt x="15240" y="184052"/>
                </a:cubicBezTo>
                <a:cubicBezTo>
                  <a:pt x="30480" y="214532"/>
                  <a:pt x="28136" y="257907"/>
                  <a:pt x="120748" y="275492"/>
                </a:cubicBezTo>
                <a:cubicBezTo>
                  <a:pt x="213360" y="293077"/>
                  <a:pt x="477130" y="305972"/>
                  <a:pt x="570914" y="289560"/>
                </a:cubicBezTo>
                <a:cubicBezTo>
                  <a:pt x="664699" y="273148"/>
                  <a:pt x="671732" y="212187"/>
                  <a:pt x="683455" y="177018"/>
                </a:cubicBezTo>
                <a:cubicBezTo>
                  <a:pt x="695178" y="141849"/>
                  <a:pt x="703384" y="104335"/>
                  <a:pt x="641252" y="78544"/>
                </a:cubicBezTo>
                <a:cubicBezTo>
                  <a:pt x="579120" y="52753"/>
                  <a:pt x="419686" y="16412"/>
                  <a:pt x="331763" y="8206"/>
                </a:cubicBezTo>
                <a:close/>
              </a:path>
            </a:pathLst>
          </a:cu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57200" y="5399038"/>
            <a:ext cx="8229600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baseline="0" dirty="0" smtClean="0"/>
              <a:t>reduces response size ~70%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baseline="0" dirty="0" smtClean="0"/>
              <a:t>use </a:t>
            </a:r>
            <a:r>
              <a:rPr lang="en-AU" sz="2800" b="1" i="1" baseline="0" dirty="0" smtClean="0">
                <a:latin typeface="Courier New"/>
                <a:cs typeface="Courier New"/>
              </a:rPr>
              <a:t>Vary: </a:t>
            </a:r>
            <a:r>
              <a:rPr lang="en-AU" baseline="0" dirty="0" smtClean="0"/>
              <a:t>or </a:t>
            </a:r>
            <a:r>
              <a:rPr lang="en-AU" sz="2800" b="1" i="1" baseline="0" dirty="0" smtClean="0">
                <a:latin typeface="Courier New" pitchFamily="49" charset="0"/>
                <a:cs typeface="Courier New" pitchFamily="49" charset="0"/>
              </a:rPr>
              <a:t>Cache-Control: private</a:t>
            </a:r>
          </a:p>
        </p:txBody>
      </p:sp>
    </p:spTree>
    <p:extLst>
      <p:ext uri="{BB962C8B-B14F-4D97-AF65-F5344CB8AC3E}">
        <p14:creationId xmlns:p14="http://schemas.microsoft.com/office/powerpoint/2010/main" val="15213532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391" grpId="0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 err="1" smtClean="0">
                <a:latin typeface="Trebuchet MS" charset="0"/>
              </a:rPr>
              <a:t>gzip</a:t>
            </a:r>
            <a:r>
              <a:rPr lang="en-AU" sz="5400" dirty="0" smtClean="0">
                <a:latin typeface="Trebuchet MS" charset="0"/>
              </a:rPr>
              <a:t> </a:t>
            </a:r>
            <a:r>
              <a:rPr lang="en-AU" sz="5400" dirty="0" smtClean="0">
                <a:latin typeface="Trebuchet MS" charset="0"/>
              </a:rPr>
              <a:t>components</a:t>
            </a:r>
            <a:endParaRPr lang="en-US" sz="5400" dirty="0">
              <a:latin typeface="Trebuchet MS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04800" y="1524000"/>
            <a:ext cx="8458200" cy="489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AU" baseline="0" dirty="0" smtClean="0"/>
              <a:t>Apache:</a:t>
            </a: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 err="1">
                <a:latin typeface="Courier New" pitchFamily="49" charset="0"/>
                <a:cs typeface="Courier New" pitchFamily="49" charset="0"/>
              </a:rPr>
              <a:t>AddOutputFilterByType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DEFLATE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text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/html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text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/plain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text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/xml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 </a:t>
            </a: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text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800" baseline="0" dirty="0" err="1">
                <a:latin typeface="Courier New" pitchFamily="49" charset="0"/>
                <a:cs typeface="Courier New" pitchFamily="49" charset="0"/>
              </a:rPr>
              <a:t>css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application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/x-</a:t>
            </a:r>
            <a:r>
              <a:rPr lang="en-AU" sz="2800" baseline="0" dirty="0" err="1">
                <a:latin typeface="Courier New" pitchFamily="49" charset="0"/>
                <a:cs typeface="Courier New" pitchFamily="49" charset="0"/>
              </a:rPr>
              <a:t>javascript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 </a:t>
            </a: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application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800" baseline="0" dirty="0" err="1">
                <a:latin typeface="Courier New" pitchFamily="49" charset="0"/>
                <a:cs typeface="Courier New" pitchFamily="49" charset="0"/>
              </a:rPr>
              <a:t>javascript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 font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800" baseline="0" dirty="0" err="1">
                <a:latin typeface="Courier New" pitchFamily="49" charset="0"/>
                <a:cs typeface="Courier New" pitchFamily="49" charset="0"/>
              </a:rPr>
              <a:t>ttf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application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/octet-stream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 image/x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-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40406928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90600" y="0"/>
            <a:ext cx="11887200" cy="736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ular Callout 3"/>
          <p:cNvSpPr/>
          <p:nvPr/>
        </p:nvSpPr>
        <p:spPr bwMode="auto">
          <a:xfrm>
            <a:off x="2209800" y="1371600"/>
            <a:ext cx="6781800" cy="3166824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#1. Speed:</a:t>
            </a:r>
          </a:p>
          <a:p>
            <a:pPr lvl="1"/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“First and foremost, we believe that speed is more than a feature. Speed is the most important feature.”</a:t>
            </a:r>
          </a:p>
        </p:txBody>
      </p:sp>
      <p:sp>
        <p:nvSpPr>
          <p:cNvPr id="5" name="Round Same Side Corner Rectangle 4"/>
          <p:cNvSpPr/>
          <p:nvPr/>
        </p:nvSpPr>
        <p:spPr>
          <a:xfrm>
            <a:off x="1981200" y="0"/>
            <a:ext cx="73152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chemeClr val="tx1">
              <a:alpha val="83000"/>
            </a:scheme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carsonified.com/blog/business/fred-wilsons-10-golden-principles-of-successful-web-apps/</a:t>
            </a:r>
            <a:endParaRPr lang="en-US" sz="1400" baseline="0" dirty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 smtClean="0">
                <a:latin typeface="Trebuchet MS" charset="0"/>
              </a:rPr>
              <a:t>shard dominant domains</a:t>
            </a:r>
            <a:endParaRPr lang="en-US" sz="5400" dirty="0">
              <a:latin typeface="Trebuchet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600200"/>
            <a:ext cx="5905500" cy="31496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5399038"/>
            <a:ext cx="8686800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baseline="0" dirty="0" smtClean="0"/>
              <a:t>most browsers do 6-connections-per-hostname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baseline="0" dirty="0" smtClean="0"/>
              <a:t>IE 6-7 do 2-connections-per-hostname</a:t>
            </a:r>
            <a:endParaRPr lang="en-AU" sz="2800" b="1" i="1" baseline="0" dirty="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00" y="1676400"/>
            <a:ext cx="685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spc="-60" baseline="0" dirty="0" smtClean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rPr>
              <a:t>}</a:t>
            </a:r>
            <a:endParaRPr lang="en-US" sz="11000" spc="-60" baseline="0" dirty="0">
              <a:solidFill>
                <a:srgbClr val="FF0000"/>
              </a:solidFill>
              <a:effectLst>
                <a:glow rad="38100">
                  <a:schemeClr val="tx1">
                    <a:lumMod val="50000"/>
                    <a:lumOff val="50000"/>
                    <a:alpha val="40000"/>
                  </a:schemeClr>
                </a:glow>
              </a:effectLst>
              <a:latin typeface="Abadi MT Condensed Light"/>
              <a:cs typeface="Abadi MT Condensed Ligh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172199" y="2362200"/>
            <a:ext cx="2073031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4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en-US" sz="4000" baseline="0" dirty="0" smtClean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rPr>
              <a:t>set 1</a:t>
            </a:r>
            <a:endParaRPr lang="en-US" sz="4000" baseline="0" dirty="0">
              <a:solidFill>
                <a:srgbClr val="FF0000"/>
              </a:solidFill>
              <a:effectLst>
                <a:glow rad="38100">
                  <a:schemeClr val="tx1">
                    <a:lumMod val="50000"/>
                    <a:lumOff val="50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8400" y="2971800"/>
            <a:ext cx="685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spc="-60" baseline="0" dirty="0" smtClean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rPr>
              <a:t>}</a:t>
            </a:r>
            <a:endParaRPr lang="en-US" sz="11000" spc="-60" baseline="0" dirty="0">
              <a:solidFill>
                <a:srgbClr val="FF0000"/>
              </a:solidFill>
              <a:effectLst>
                <a:glow rad="38100">
                  <a:schemeClr val="tx1">
                    <a:lumMod val="50000"/>
                    <a:lumOff val="50000"/>
                    <a:alpha val="40000"/>
                  </a:schemeClr>
                </a:glow>
              </a:effectLst>
              <a:latin typeface="Abadi MT Condensed Light"/>
              <a:cs typeface="Abadi MT Condensed Light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705599" y="3657600"/>
            <a:ext cx="1490785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4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en-US" sz="4000" baseline="0" dirty="0" smtClean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rPr>
              <a:t>set 2</a:t>
            </a:r>
            <a:endParaRPr lang="en-US" sz="4000" baseline="0" dirty="0">
              <a:solidFill>
                <a:srgbClr val="FF0000"/>
              </a:solidFill>
              <a:effectLst>
                <a:glow rad="38100">
                  <a:schemeClr val="tx1">
                    <a:lumMod val="50000"/>
                    <a:lumOff val="50000"/>
                    <a:alpha val="40000"/>
                  </a:schemeClr>
                </a:glo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5048738" y="2162907"/>
            <a:ext cx="0" cy="14721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5220676" y="2373921"/>
            <a:ext cx="0" cy="14721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232126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739" y="0"/>
            <a:ext cx="3942522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202721" y="31259"/>
            <a:ext cx="1101973" cy="615553"/>
            <a:chOff x="4202721" y="31259"/>
            <a:chExt cx="1101973" cy="615553"/>
          </a:xfrm>
        </p:grpSpPr>
        <p:sp>
          <p:nvSpPr>
            <p:cNvPr id="14" name="TextBox 13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15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364890" y="457198"/>
            <a:ext cx="1101973" cy="615553"/>
            <a:chOff x="4202721" y="31259"/>
            <a:chExt cx="1101973" cy="615553"/>
          </a:xfrm>
        </p:grpSpPr>
        <p:sp>
          <p:nvSpPr>
            <p:cNvPr id="17" name="TextBox 16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18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2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546594" y="961287"/>
            <a:ext cx="1101973" cy="615553"/>
            <a:chOff x="4202721" y="31259"/>
            <a:chExt cx="1101973" cy="615553"/>
          </a:xfrm>
        </p:grpSpPr>
        <p:sp>
          <p:nvSpPr>
            <p:cNvPr id="20" name="TextBox 19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21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3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683366" y="1332518"/>
            <a:ext cx="1101973" cy="615553"/>
            <a:chOff x="4202721" y="31259"/>
            <a:chExt cx="1101973" cy="615553"/>
          </a:xfrm>
        </p:grpSpPr>
        <p:sp>
          <p:nvSpPr>
            <p:cNvPr id="23" name="TextBox 22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24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4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800598" y="1733057"/>
            <a:ext cx="1101973" cy="615553"/>
            <a:chOff x="4202721" y="31259"/>
            <a:chExt cx="1101973" cy="615553"/>
          </a:xfrm>
        </p:grpSpPr>
        <p:sp>
          <p:nvSpPr>
            <p:cNvPr id="26" name="TextBox 25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27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5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976444" y="2162903"/>
            <a:ext cx="1101973" cy="615553"/>
            <a:chOff x="4202721" y="31259"/>
            <a:chExt cx="1101973" cy="615553"/>
          </a:xfrm>
        </p:grpSpPr>
        <p:sp>
          <p:nvSpPr>
            <p:cNvPr id="29" name="TextBox 28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30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6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103443" y="2563441"/>
            <a:ext cx="1101973" cy="615553"/>
            <a:chOff x="4202721" y="31259"/>
            <a:chExt cx="1101973" cy="615553"/>
          </a:xfrm>
        </p:grpSpPr>
        <p:sp>
          <p:nvSpPr>
            <p:cNvPr id="32" name="TextBox 31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33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7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210905" y="2983519"/>
            <a:ext cx="1101973" cy="615553"/>
            <a:chOff x="4202721" y="31259"/>
            <a:chExt cx="1101973" cy="615553"/>
          </a:xfrm>
        </p:grpSpPr>
        <p:sp>
          <p:nvSpPr>
            <p:cNvPr id="35" name="TextBox 34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36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8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386753" y="3413365"/>
            <a:ext cx="1101973" cy="615553"/>
            <a:chOff x="4202721" y="31259"/>
            <a:chExt cx="1101973" cy="615553"/>
          </a:xfrm>
        </p:grpSpPr>
        <p:sp>
          <p:nvSpPr>
            <p:cNvPr id="38" name="TextBox 37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39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9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554781" y="3835397"/>
            <a:ext cx="1101973" cy="615553"/>
            <a:chOff x="4202721" y="31259"/>
            <a:chExt cx="1101973" cy="615553"/>
          </a:xfrm>
        </p:grpSpPr>
        <p:sp>
          <p:nvSpPr>
            <p:cNvPr id="62" name="TextBox 61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63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10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310187" y="4265248"/>
            <a:ext cx="1080476" cy="615553"/>
            <a:chOff x="3425092" y="4288691"/>
            <a:chExt cx="1080476" cy="615553"/>
          </a:xfrm>
        </p:grpSpPr>
        <p:sp>
          <p:nvSpPr>
            <p:cNvPr id="66" name="TextBox 65"/>
            <p:cNvSpPr txBox="1"/>
            <p:nvPr/>
          </p:nvSpPr>
          <p:spPr>
            <a:xfrm>
              <a:off x="4200768" y="4288691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{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67" name="Content Placeholder 2"/>
            <p:cNvSpPr txBox="1">
              <a:spLocks/>
            </p:cNvSpPr>
            <p:nvPr/>
          </p:nvSpPr>
          <p:spPr>
            <a:xfrm>
              <a:off x="3425092" y="44469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11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433279" y="4681414"/>
            <a:ext cx="1080476" cy="615553"/>
            <a:chOff x="3425092" y="4288691"/>
            <a:chExt cx="1080476" cy="615553"/>
          </a:xfrm>
        </p:grpSpPr>
        <p:sp>
          <p:nvSpPr>
            <p:cNvPr id="69" name="TextBox 68"/>
            <p:cNvSpPr txBox="1"/>
            <p:nvPr/>
          </p:nvSpPr>
          <p:spPr>
            <a:xfrm>
              <a:off x="4200768" y="4288691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{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70" name="Content Placeholder 2"/>
            <p:cNvSpPr txBox="1">
              <a:spLocks/>
            </p:cNvSpPr>
            <p:nvPr/>
          </p:nvSpPr>
          <p:spPr>
            <a:xfrm>
              <a:off x="3425092" y="44469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12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908064" y="6025662"/>
            <a:ext cx="1080476" cy="615553"/>
            <a:chOff x="3425092" y="4288691"/>
            <a:chExt cx="1080476" cy="615553"/>
          </a:xfrm>
        </p:grpSpPr>
        <p:sp>
          <p:nvSpPr>
            <p:cNvPr id="72" name="TextBox 71"/>
            <p:cNvSpPr txBox="1"/>
            <p:nvPr/>
          </p:nvSpPr>
          <p:spPr>
            <a:xfrm>
              <a:off x="4200768" y="4288691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{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73" name="Content Placeholder 2"/>
            <p:cNvSpPr txBox="1">
              <a:spLocks/>
            </p:cNvSpPr>
            <p:nvPr/>
          </p:nvSpPr>
          <p:spPr>
            <a:xfrm>
              <a:off x="3425092" y="44469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15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759570" y="5603630"/>
            <a:ext cx="1080476" cy="615553"/>
            <a:chOff x="3425092" y="4288691"/>
            <a:chExt cx="1080476" cy="615553"/>
          </a:xfrm>
        </p:grpSpPr>
        <p:sp>
          <p:nvSpPr>
            <p:cNvPr id="81" name="TextBox 80"/>
            <p:cNvSpPr txBox="1"/>
            <p:nvPr/>
          </p:nvSpPr>
          <p:spPr>
            <a:xfrm>
              <a:off x="4200768" y="4288691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{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82" name="Content Placeholder 2"/>
            <p:cNvSpPr txBox="1">
              <a:spLocks/>
            </p:cNvSpPr>
            <p:nvPr/>
          </p:nvSpPr>
          <p:spPr>
            <a:xfrm>
              <a:off x="3425092" y="44469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14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4609129" y="5101493"/>
            <a:ext cx="1080476" cy="615553"/>
            <a:chOff x="3425092" y="4288691"/>
            <a:chExt cx="1080476" cy="615553"/>
          </a:xfrm>
        </p:grpSpPr>
        <p:sp>
          <p:nvSpPr>
            <p:cNvPr id="84" name="TextBox 83"/>
            <p:cNvSpPr txBox="1"/>
            <p:nvPr/>
          </p:nvSpPr>
          <p:spPr>
            <a:xfrm>
              <a:off x="4200768" y="4288691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{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85" name="Content Placeholder 2"/>
            <p:cNvSpPr txBox="1">
              <a:spLocks/>
            </p:cNvSpPr>
            <p:nvPr/>
          </p:nvSpPr>
          <p:spPr>
            <a:xfrm>
              <a:off x="3425092" y="44469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13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87" name="Content Placeholder 2"/>
          <p:cNvSpPr txBox="1">
            <a:spLocks/>
          </p:cNvSpPr>
          <p:nvPr/>
        </p:nvSpPr>
        <p:spPr bwMode="auto">
          <a:xfrm>
            <a:off x="76200" y="2174319"/>
            <a:ext cx="3655646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sz="4000" baseline="0" dirty="0" smtClean="0">
                <a:solidFill>
                  <a:srgbClr val="FF0000"/>
                </a:solidFill>
                <a:effectLst>
                  <a:glow rad="762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avoid 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sz="4000" baseline="0" dirty="0">
                <a:solidFill>
                  <a:srgbClr val="FF0000"/>
                </a:solidFill>
                <a:effectLst>
                  <a:glow rad="762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AU" sz="4000" baseline="0" dirty="0" smtClean="0">
                <a:solidFill>
                  <a:srgbClr val="FF0000"/>
                </a:solidFill>
                <a:effectLst>
                  <a:glow rad="762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AU" sz="4000" baseline="0" dirty="0" err="1" smtClean="0">
                <a:solidFill>
                  <a:srgbClr val="FF0000"/>
                </a:solidFill>
                <a:effectLst>
                  <a:glow rad="762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stairstep</a:t>
            </a:r>
            <a:endParaRPr lang="en-AU" sz="4000" baseline="0" dirty="0">
              <a:solidFill>
                <a:srgbClr val="FF0000"/>
              </a:solidFill>
              <a:effectLst>
                <a:glow rad="762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sz="4000" baseline="0" dirty="0" smtClean="0">
                <a:solidFill>
                  <a:srgbClr val="FF0000"/>
                </a:solidFill>
                <a:effectLst>
                  <a:glow rad="762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   pattern</a:t>
            </a:r>
          </a:p>
        </p:txBody>
      </p:sp>
    </p:spTree>
    <p:extLst>
      <p:ext uri="{BB962C8B-B14F-4D97-AF65-F5344CB8AC3E}">
        <p14:creationId xmlns:p14="http://schemas.microsoft.com/office/powerpoint/2010/main" val="1169360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lum bright="29000" contrast="-81000"/>
          </a:blip>
          <a:srcRect/>
          <a:stretch>
            <a:fillRect/>
          </a:stretch>
        </p:blipFill>
        <p:spPr bwMode="auto">
          <a:xfrm>
            <a:off x="0" y="-1524000"/>
            <a:ext cx="9144000" cy="120127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03199"/>
            <a:ext cx="9444790" cy="6791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Ins="0">
            <a:spAutoFit/>
          </a:bodyPr>
          <a:lstStyle/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US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Splitting the initial payload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Loading scripts without blocking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Coupling asynchronous scripts</a:t>
            </a:r>
            <a:endParaRPr lang="en-US" sz="2800" b="1" kern="0" baseline="0" dirty="0">
              <a:solidFill>
                <a:schemeClr val="tx2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US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Positioning inline scripts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Sharding dominant domains</a:t>
            </a:r>
            <a:endParaRPr lang="en-US" sz="2800" b="1" kern="0" baseline="0" dirty="0">
              <a:solidFill>
                <a:schemeClr val="tx2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Flushing the document early</a:t>
            </a:r>
            <a:endParaRPr lang="en-US" sz="2800" b="1" kern="0" baseline="0" dirty="0">
              <a:solidFill>
                <a:schemeClr val="tx2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Using iframes sparingly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Simplifying CSS Selectors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Understanding Ajax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performance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Doug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Crockford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Creating responsive web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apps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Ben Galbraith, Dion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Almaer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Writing efficient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JavaScript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Nicholas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Zakas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Scaling with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Comet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Dylan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Schiemann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Going beyond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gzipping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Tony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Gentilcore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Optimizing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images </a:t>
            </a:r>
            <a:r>
              <a:rPr lang="en-AU" sz="2300" b="1" i="1" kern="0" baseline="0" dirty="0" err="1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Stoyan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Stefanov, Nicole Sullivan</a:t>
            </a:r>
            <a:endParaRPr lang="en-US" sz="2300" b="1" i="1" kern="0" baseline="0" dirty="0">
              <a:solidFill>
                <a:schemeClr val="tx2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92355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 bwMode="auto">
          <a:xfrm>
            <a:off x="4800600" y="1066800"/>
            <a:ext cx="4343400" cy="2514600"/>
          </a:xfrm>
          <a:prstGeom prst="wedgeEllipseCallout">
            <a:avLst>
              <a:gd name="adj1" fmla="val -48723"/>
              <a:gd name="adj2" fmla="val 60168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baseline="0" dirty="0" smtClean="0">
                <a:latin typeface="+mn-lt"/>
              </a:rPr>
              <a:t>What’s the #1 cause of slow web pages?</a:t>
            </a:r>
            <a:endParaRPr kumimoji="0" lang="en-US" sz="3600" b="0" i="0" u="none" strike="noStrike" cap="none" normalizeH="0" baseline="0" dirty="0" smtClean="0">
              <a:ln>
                <a:noFill/>
              </a:ln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6382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6976"/>
            <a:ext cx="9144000" cy="8384976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 bwMode="auto">
          <a:xfrm>
            <a:off x="152400" y="0"/>
            <a:ext cx="5638800" cy="1295400"/>
          </a:xfrm>
          <a:prstGeom prst="wedgeRoundRectCallout">
            <a:avLst>
              <a:gd name="adj1" fmla="val -2201"/>
              <a:gd name="adj2" fmla="val 210061"/>
              <a:gd name="adj3" fmla="val 16667"/>
            </a:avLst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JAVASCRIPT!</a:t>
            </a:r>
          </a:p>
        </p:txBody>
      </p:sp>
    </p:spTree>
    <p:extLst>
      <p:ext uri="{BB962C8B-B14F-4D97-AF65-F5344CB8AC3E}">
        <p14:creationId xmlns:p14="http://schemas.microsoft.com/office/powerpoint/2010/main" val="10931312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7950" y="2895600"/>
            <a:ext cx="38290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7200" dirty="0" smtClean="0"/>
              <a:t>scripts block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04800" y="1371600"/>
            <a:ext cx="83058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30000"/>
              </a:spcBef>
              <a:defRPr/>
            </a:pPr>
            <a:r>
              <a:rPr lang="en-US" sz="3200" b="1" kern="0" baseline="0" dirty="0">
                <a:solidFill>
                  <a:schemeClr val="accent3"/>
                </a:solidFill>
                <a:latin typeface="Courier New" pitchFamily="49" charset="0"/>
                <a:cs typeface="Courier New" pitchFamily="49" charset="0"/>
              </a:rPr>
              <a:t>&lt;script src="A.js"&gt; </a:t>
            </a:r>
            <a:r>
              <a:rPr lang="en-US" sz="3200" kern="0" baseline="0" dirty="0">
                <a:solidFill>
                  <a:schemeClr val="accent3"/>
                </a:solidFill>
                <a:latin typeface="+mn-lt"/>
              </a:rPr>
              <a:t>blocks parallel downloads and rendering</a:t>
            </a: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 rot="5400000" flipH="1" flipV="1">
            <a:off x="4686300" y="2171700"/>
            <a:ext cx="1371600" cy="838200"/>
          </a:xfrm>
          <a:prstGeom prst="line">
            <a:avLst/>
          </a:prstGeom>
          <a:noFill/>
          <a:ln w="25400" algn="ctr">
            <a:solidFill>
              <a:srgbClr val="FA54A7"/>
            </a:solidFill>
            <a:round/>
            <a:headEnd/>
            <a:tailEnd/>
          </a:ln>
        </p:spPr>
      </p:cxn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V="1">
            <a:off x="3505200" y="1905000"/>
            <a:ext cx="2286000" cy="1219200"/>
          </a:xfrm>
          <a:prstGeom prst="line">
            <a:avLst/>
          </a:prstGeom>
          <a:noFill/>
          <a:ln w="25400" algn="ctr">
            <a:solidFill>
              <a:srgbClr val="FA54A7"/>
            </a:solidFill>
            <a:round/>
            <a:headEnd/>
            <a:tailEnd/>
          </a:ln>
        </p:spPr>
      </p:cxn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04800" y="6121400"/>
            <a:ext cx="9525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0">
            <a:spAutoFit/>
          </a:bodyPr>
          <a:lstStyle/>
          <a:p>
            <a:pPr marL="342900" indent="-342900" eaLnBrk="1" hangingPunct="1">
              <a:spcBef>
                <a:spcPts val="600"/>
              </a:spcBef>
              <a:defRPr/>
            </a:pP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7 secs: IE 8, FF 3.5, </a:t>
            </a:r>
            <a:r>
              <a:rPr lang="en-AU" sz="3200" kern="0" baseline="0" dirty="0" err="1">
                <a:solidFill>
                  <a:schemeClr val="accent3"/>
                </a:solidFill>
                <a:latin typeface="+mn-lt"/>
              </a:rPr>
              <a:t>Chr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 </a:t>
            </a:r>
            <a:r>
              <a:rPr lang="en-AU" sz="3200" kern="0" baseline="0" dirty="0" smtClean="0">
                <a:solidFill>
                  <a:schemeClr val="accent3"/>
                </a:solidFill>
                <a:latin typeface="+mn-lt"/>
              </a:rPr>
              <a:t>3, </a:t>
            </a:r>
            <a:r>
              <a:rPr lang="en-AU" sz="3200" kern="0" baseline="0" dirty="0" err="1">
                <a:solidFill>
                  <a:schemeClr val="accent3"/>
                </a:solidFill>
                <a:latin typeface="+mn-lt"/>
              </a:rPr>
              <a:t>Saf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 4</a:t>
            </a:r>
            <a:endParaRPr lang="en-US" sz="3200" kern="0" baseline="0" dirty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7950" y="5130800"/>
            <a:ext cx="30384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304800" y="3911600"/>
            <a:ext cx="830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30000"/>
              </a:spcBef>
              <a:defRPr/>
            </a:pP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9 secs: IE 6-7, FF 3.0, </a:t>
            </a:r>
            <a:r>
              <a:rPr lang="en-AU" sz="3200" kern="0" baseline="0" dirty="0" err="1">
                <a:solidFill>
                  <a:schemeClr val="accent3"/>
                </a:solidFill>
                <a:latin typeface="+mn-lt"/>
              </a:rPr>
              <a:t>Chr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 1, Op 9-10, </a:t>
            </a:r>
            <a:r>
              <a:rPr lang="en-AU" sz="3200" kern="0" baseline="0" dirty="0" err="1">
                <a:solidFill>
                  <a:schemeClr val="accent3"/>
                </a:solidFill>
                <a:latin typeface="+mn-lt"/>
              </a:rPr>
              <a:t>Saf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 3</a:t>
            </a:r>
            <a:endParaRPr lang="en-US" sz="3200" kern="0" baseline="0" dirty="0">
              <a:solidFill>
                <a:schemeClr val="accent3"/>
              </a:solidFill>
              <a:latin typeface="+mn-lt"/>
            </a:endParaRPr>
          </a:p>
        </p:txBody>
      </p: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3124200" y="5943600"/>
            <a:ext cx="2128838" cy="0"/>
          </a:xfrm>
          <a:prstGeom prst="line">
            <a:avLst/>
          </a:prstGeom>
          <a:noFill/>
          <a:ln w="25400" algn="ctr">
            <a:solidFill>
              <a:srgbClr val="FA54A7"/>
            </a:solidFill>
            <a:round/>
            <a:headEnd type="triangle" w="lg" len="med"/>
            <a:tailEnd/>
          </a:ln>
        </p:spPr>
      </p:cxn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 rot="5400000">
            <a:off x="5181600" y="5943600"/>
            <a:ext cx="152400" cy="0"/>
          </a:xfrm>
          <a:prstGeom prst="line">
            <a:avLst/>
          </a:prstGeom>
          <a:noFill/>
          <a:ln w="25400" algn="ctr">
            <a:solidFill>
              <a:srgbClr val="FA54A7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24855448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1168400"/>
            <a:ext cx="7112000" cy="4508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181600" y="1676400"/>
            <a:ext cx="1066800" cy="1446550"/>
          </a:xfrm>
        </p:spPr>
        <p:txBody>
          <a:bodyPr>
            <a:spAutoFit/>
          </a:bodyPr>
          <a:lstStyle/>
          <a:p>
            <a:r>
              <a:rPr lang="en-US" sz="8800" dirty="0" smtClean="0">
                <a:gradFill flip="none" rotWithShape="1">
                  <a:gsLst>
                    <a:gs pos="0">
                      <a:srgbClr val="3B7A27"/>
                    </a:gs>
                    <a:gs pos="100000">
                      <a:srgbClr val="69DC46"/>
                    </a:gs>
                  </a:gsLst>
                  <a:lin ang="16200000" scaled="0"/>
                  <a:tileRect/>
                </a:gradFill>
              </a:rPr>
              <a:t>{</a:t>
            </a:r>
            <a:endParaRPr lang="en-US" sz="8800" dirty="0">
              <a:gradFill flip="none" rotWithShape="1">
                <a:gsLst>
                  <a:gs pos="0">
                    <a:srgbClr val="3B7A27"/>
                  </a:gs>
                  <a:gs pos="100000">
                    <a:srgbClr val="69DC46"/>
                  </a:gs>
                </a:gsLst>
                <a:lin ang="16200000" scaled="0"/>
                <a:tileRect/>
              </a:gradFill>
            </a:endParaRPr>
          </a:p>
        </p:txBody>
      </p:sp>
      <p:sp>
        <p:nvSpPr>
          <p:cNvPr id="6" name="Text Placeholder 3"/>
          <p:cNvSpPr txBox="1">
            <a:spLocks/>
          </p:cNvSpPr>
          <p:nvPr/>
        </p:nvSpPr>
        <p:spPr bwMode="auto">
          <a:xfrm>
            <a:off x="4114800" y="2140803"/>
            <a:ext cx="1447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2400">
                <a:solidFill>
                  <a:srgbClr val="9AFC2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4800" baseline="0" dirty="0" smtClean="0">
                <a:gradFill flip="none" rotWithShape="1">
                  <a:gsLst>
                    <a:gs pos="0">
                      <a:srgbClr val="3B7A27"/>
                    </a:gs>
                    <a:gs pos="100000">
                      <a:srgbClr val="69DC46"/>
                    </a:gs>
                  </a:gsLst>
                  <a:lin ang="16200000" scaled="0"/>
                  <a:tileRect/>
                </a:gradFill>
              </a:rPr>
              <a:t>31%</a:t>
            </a:r>
            <a:endParaRPr lang="en-US" sz="4800" baseline="0" dirty="0">
              <a:gradFill flip="none" rotWithShape="1">
                <a:gsLst>
                  <a:gs pos="0">
                    <a:srgbClr val="3B7A27"/>
                  </a:gs>
                  <a:gs pos="100000">
                    <a:srgbClr val="69DC46"/>
                  </a:gs>
                </a:gsLst>
                <a:lin ang="16200000" scaled="0"/>
                <a:tileRect/>
              </a:gra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65278" y="5988558"/>
            <a:ext cx="8001000" cy="584776"/>
          </a:xfrm>
        </p:spPr>
        <p:txBody>
          <a:bodyPr>
            <a:spAutoFit/>
          </a:bodyPr>
          <a:lstStyle/>
          <a:p>
            <a:pPr>
              <a:spcAft>
                <a:spcPts val="2400"/>
              </a:spcAft>
            </a:pPr>
            <a:r>
              <a:rPr lang="en-US" dirty="0" smtClean="0">
                <a:solidFill>
                  <a:srgbClr val="75A7EB"/>
                </a:solidFill>
              </a:rPr>
              <a:t>all requests containing “.</a:t>
            </a:r>
            <a:r>
              <a:rPr lang="en-US" dirty="0" err="1" smtClean="0">
                <a:solidFill>
                  <a:srgbClr val="75A7EB"/>
                </a:solidFill>
              </a:rPr>
              <a:t>js</a:t>
            </a:r>
            <a:r>
              <a:rPr lang="en-US" dirty="0" smtClean="0">
                <a:solidFill>
                  <a:srgbClr val="75A7EB"/>
                </a:solidFill>
              </a:rPr>
              <a:t>” are skipped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1029497" y="4839810"/>
            <a:ext cx="1587542" cy="118349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75A7EB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9702095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19200"/>
            <a:ext cx="7620000" cy="3810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609600" y="6229290"/>
            <a:ext cx="853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2400" i="1" baseline="0" dirty="0">
                <a:solidFill>
                  <a:schemeClr val="tx1"/>
                </a:solidFill>
                <a:cs typeface="Courier New"/>
              </a:rPr>
              <a:t>http://</a:t>
            </a:r>
            <a:r>
              <a:rPr lang="en-US" sz="2400" i="1" baseline="0" dirty="0" err="1">
                <a:solidFill>
                  <a:schemeClr val="tx1"/>
                </a:solidFill>
                <a:cs typeface="Courier New"/>
              </a:rPr>
              <a:t>httparchive.org</a:t>
            </a:r>
            <a:r>
              <a:rPr lang="en-US" sz="2400" i="1" baseline="0" dirty="0">
                <a:solidFill>
                  <a:schemeClr val="tx1"/>
                </a:solidFill>
                <a:cs typeface="Courier New"/>
              </a:rPr>
              <a:t>/</a:t>
            </a:r>
            <a:r>
              <a:rPr lang="en-US" sz="2400" i="1" baseline="0" dirty="0" err="1" smtClean="0">
                <a:solidFill>
                  <a:schemeClr val="tx1"/>
                </a:solidFill>
                <a:cs typeface="Courier New"/>
              </a:rPr>
              <a:t>trends.php</a:t>
            </a:r>
            <a:endParaRPr lang="en-US" sz="2400" i="1" baseline="0" dirty="0" smtClean="0">
              <a:solidFill>
                <a:schemeClr val="tx1"/>
              </a:solidFill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5594288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4"/>
          <p:cNvGraphicFramePr>
            <a:graphicFrameLocks/>
          </p:cNvGraphicFramePr>
          <p:nvPr/>
        </p:nvGraphicFramePr>
        <p:xfrm>
          <a:off x="357188" y="1219200"/>
          <a:ext cx="8429627" cy="5394960"/>
        </p:xfrm>
        <a:graphic>
          <a:graphicData uri="http://schemas.openxmlformats.org/drawingml/2006/table">
            <a:tbl>
              <a:tblPr/>
              <a:tblGrid>
                <a:gridCol w="3567831"/>
                <a:gridCol w="1699404"/>
                <a:gridCol w="3162392"/>
              </a:tblGrid>
              <a:tr h="4016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AFC24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JavaScript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AFC24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AFC24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Functions Executed before onload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AFC24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www.aol.com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324 K</a:t>
                      </a: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30%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www.ebay.com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234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34%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www.facebook.com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553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 7%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www.google.com/search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21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??%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www.bing.com/search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10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35%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www.msn.com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152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55%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www.myspace.com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248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29%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en.wikipedia.org/wiki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99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19%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www.yahoo.com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381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33%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www.youtube.com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274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16%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956425" y="6154738"/>
            <a:ext cx="2438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i="1" baseline="0" dirty="0" smtClean="0">
                <a:solidFill>
                  <a:srgbClr val="FA54A7"/>
                </a:solidFill>
                <a:latin typeface="Trebuchet MS" pitchFamily="34" charset="0"/>
              </a:rPr>
              <a:t>29% </a:t>
            </a:r>
            <a:r>
              <a:rPr lang="en-AU" i="1" baseline="0" dirty="0" err="1">
                <a:solidFill>
                  <a:srgbClr val="FA54A7"/>
                </a:solidFill>
                <a:latin typeface="Trebuchet MS" pitchFamily="34" charset="0"/>
              </a:rPr>
              <a:t>avg</a:t>
            </a:r>
            <a:endParaRPr lang="en-US" i="1" baseline="0" dirty="0">
              <a:solidFill>
                <a:srgbClr val="FA54A7"/>
              </a:solidFill>
              <a:latin typeface="Trebuchet MS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718050" y="6161088"/>
            <a:ext cx="2438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i="1" baseline="0" dirty="0" smtClean="0">
                <a:solidFill>
                  <a:srgbClr val="FA54A7"/>
                </a:solidFill>
                <a:latin typeface="Trebuchet MS" pitchFamily="34" charset="0"/>
              </a:rPr>
              <a:t>229 K </a:t>
            </a:r>
            <a:r>
              <a:rPr lang="en-AU" i="1" baseline="0" dirty="0" err="1">
                <a:solidFill>
                  <a:srgbClr val="FA54A7"/>
                </a:solidFill>
                <a:latin typeface="Trebuchet MS" pitchFamily="34" charset="0"/>
              </a:rPr>
              <a:t>avg</a:t>
            </a:r>
            <a:endParaRPr lang="en-US" i="1" baseline="0" dirty="0">
              <a:solidFill>
                <a:srgbClr val="FA54A7"/>
              </a:solidFill>
              <a:latin typeface="Trebuchet MS" pitchFamily="34" charset="0"/>
            </a:endParaRPr>
          </a:p>
        </p:txBody>
      </p:sp>
      <p:sp>
        <p:nvSpPr>
          <p:cNvPr id="164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dirty="0" smtClean="0"/>
              <a:t>initial payload and execution</a:t>
            </a:r>
          </a:p>
        </p:txBody>
      </p:sp>
    </p:spTree>
    <p:extLst>
      <p:ext uri="{BB962C8B-B14F-4D97-AF65-F5344CB8AC3E}">
        <p14:creationId xmlns:p14="http://schemas.microsoft.com/office/powerpoint/2010/main" val="30259251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68782" y="0"/>
            <a:ext cx="103127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6035"/>
            <a:ext cx="9144000" cy="923330"/>
          </a:xfrm>
        </p:spPr>
        <p:txBody>
          <a:bodyPr>
            <a:spAutoFit/>
          </a:bodyPr>
          <a:lstStyle/>
          <a:p>
            <a:pPr eaLnBrk="1" hangingPunct="1"/>
            <a:r>
              <a:rPr lang="en-US" sz="540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splitting the initial payload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09600" y="1524000"/>
            <a:ext cx="8534400" cy="4505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ts val="2400"/>
              </a:spcBef>
              <a:defRPr/>
            </a:pPr>
            <a:r>
              <a:rPr lang="en-AU" sz="3600" b="1" kern="0" baseline="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split your JavaScript between what's needed to render the page and everything else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2400"/>
              </a:spcBef>
              <a:defRPr/>
            </a:pPr>
            <a:r>
              <a:rPr lang="en-AU" sz="3600" b="1" kern="0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defer "everything </a:t>
            </a:r>
            <a:r>
              <a:rPr lang="en-AU" sz="3600" b="1" kern="0" baseline="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else</a:t>
            </a:r>
            <a:r>
              <a:rPr lang="en-AU" sz="3600" b="1" kern="0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"</a:t>
            </a:r>
            <a:endParaRPr lang="en-US" sz="3600" b="1" kern="0" baseline="0" dirty="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ts val="2400"/>
              </a:spcBef>
              <a:defRPr/>
            </a:pPr>
            <a:r>
              <a:rPr lang="en-US" sz="3600" b="1" kern="0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split manually </a:t>
            </a:r>
            <a:r>
              <a:rPr lang="en-US" sz="3600" b="1" kern="0" baseline="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(Page Speed</a:t>
            </a:r>
            <a:r>
              <a:rPr lang="en-US" sz="3600" b="1" kern="0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), automatically </a:t>
            </a:r>
            <a:r>
              <a:rPr lang="en-US" sz="3600" b="1" kern="0" baseline="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(Microsoft Doloto)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2400"/>
              </a:spcBef>
              <a:defRPr/>
            </a:pPr>
            <a:r>
              <a:rPr lang="en-AU" sz="3600" b="1" kern="0" baseline="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load scripts without </a:t>
            </a:r>
            <a:r>
              <a:rPr lang="en-AU" sz="3600" b="1" kern="0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blocking</a:t>
            </a:r>
            <a:endParaRPr lang="en-US" sz="3600" b="1" kern="0" baseline="0" dirty="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1600" i="1" baseline="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753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6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reeform 11"/>
          <p:cNvSpPr/>
          <p:nvPr/>
        </p:nvSpPr>
        <p:spPr bwMode="auto">
          <a:xfrm>
            <a:off x="-457200" y="4038599"/>
            <a:ext cx="8604739" cy="609601"/>
          </a:xfrm>
          <a:custGeom>
            <a:avLst/>
            <a:gdLst>
              <a:gd name="connsiteX0" fmla="*/ 4019843 w 8302284"/>
              <a:gd name="connsiteY0" fmla="*/ 135988 h 749105"/>
              <a:gd name="connsiteX1" fmla="*/ 1114865 w 8302284"/>
              <a:gd name="connsiteY1" fmla="*/ 150056 h 749105"/>
              <a:gd name="connsiteX2" fmla="*/ 1023425 w 8302284"/>
              <a:gd name="connsiteY2" fmla="*/ 642425 h 749105"/>
              <a:gd name="connsiteX3" fmla="*/ 7255413 w 8302284"/>
              <a:gd name="connsiteY3" fmla="*/ 656493 h 749105"/>
              <a:gd name="connsiteX4" fmla="*/ 7304650 w 8302284"/>
              <a:gd name="connsiteY4" fmla="*/ 86751 h 749105"/>
              <a:gd name="connsiteX5" fmla="*/ 4019843 w 8302284"/>
              <a:gd name="connsiteY5" fmla="*/ 135988 h 74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02284" h="749105">
                <a:moveTo>
                  <a:pt x="4019843" y="135988"/>
                </a:moveTo>
                <a:cubicBezTo>
                  <a:pt x="2988212" y="146539"/>
                  <a:pt x="1614268" y="65650"/>
                  <a:pt x="1114865" y="150056"/>
                </a:cubicBezTo>
                <a:cubicBezTo>
                  <a:pt x="615462" y="234462"/>
                  <a:pt x="0" y="558019"/>
                  <a:pt x="1023425" y="642425"/>
                </a:cubicBezTo>
                <a:cubicBezTo>
                  <a:pt x="2046850" y="726831"/>
                  <a:pt x="6208542" y="749105"/>
                  <a:pt x="7255413" y="656493"/>
                </a:cubicBezTo>
                <a:cubicBezTo>
                  <a:pt x="8302284" y="563881"/>
                  <a:pt x="7847429" y="173502"/>
                  <a:pt x="7304650" y="86751"/>
                </a:cubicBezTo>
                <a:cubicBezTo>
                  <a:pt x="6761872" y="0"/>
                  <a:pt x="5051474" y="125437"/>
                  <a:pt x="4019843" y="135988"/>
                </a:cubicBezTo>
                <a:close/>
              </a:path>
            </a:pathLst>
          </a:cu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4648200" y="6550223"/>
            <a:ext cx="4724400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en.oreilly.com/velocity2009/public/schedule/detail/8523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1995: scripts in HEAD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524000"/>
            <a:ext cx="8534401" cy="5164491"/>
          </a:xfrm>
        </p:spPr>
        <p:txBody>
          <a:bodyPr wrap="square">
            <a:spAutoFit/>
          </a:bodyPr>
          <a:lstStyle/>
          <a:p>
            <a:pPr marL="0" lvl="1"/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&lt;head&gt;</a:t>
            </a:r>
          </a:p>
          <a:p>
            <a:pPr marL="0" lvl="1"/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&lt;script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=</a:t>
            </a:r>
            <a:r>
              <a:rPr lang="fr-FR" sz="3600" b="1" dirty="0" smtClean="0">
                <a:latin typeface="Courier New" pitchFamily="49" charset="0"/>
                <a:cs typeface="Courier New" pitchFamily="49" charset="0"/>
              </a:rPr>
              <a:t>‘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a.js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’&gt;&lt;</a:t>
            </a:r>
            <a:r>
              <a:rPr lang="en-US" sz="3600" b="1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script&gt;</a:t>
            </a:r>
          </a:p>
          <a:p>
            <a:pPr marL="0" lvl="1"/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&lt;/head&gt;</a:t>
            </a:r>
          </a:p>
          <a:p>
            <a:pPr>
              <a:spcBef>
                <a:spcPts val="2400"/>
              </a:spcBef>
            </a:pPr>
            <a:r>
              <a:rPr lang="en-US" sz="3600" dirty="0" smtClean="0">
                <a:solidFill>
                  <a:srgbClr val="FD7F82"/>
                </a:solidFill>
              </a:rPr>
              <a:t>blocks other downloads (IE 6-7, images in IE, </a:t>
            </a:r>
            <a:r>
              <a:rPr lang="en-US" sz="3600" dirty="0" err="1" smtClean="0">
                <a:solidFill>
                  <a:srgbClr val="FD7F82"/>
                </a:solidFill>
              </a:rPr>
              <a:t>iframes</a:t>
            </a:r>
            <a:r>
              <a:rPr lang="en-US" sz="3600" dirty="0" smtClean="0">
                <a:solidFill>
                  <a:srgbClr val="FD7F82"/>
                </a:solidFill>
              </a:rPr>
              <a:t>)</a:t>
            </a:r>
          </a:p>
          <a:p>
            <a:r>
              <a:rPr lang="en-US" sz="3600" dirty="0" smtClean="0">
                <a:solidFill>
                  <a:srgbClr val="FD7F82"/>
                </a:solidFill>
              </a:rPr>
              <a:t>downloaded sequentially (IE 6-7)</a:t>
            </a:r>
          </a:p>
          <a:p>
            <a:r>
              <a:rPr lang="en-US" sz="3600" dirty="0" smtClean="0">
                <a:solidFill>
                  <a:srgbClr val="FD7F82"/>
                </a:solidFill>
              </a:rPr>
              <a:t>blocks rendering during download &amp; parse-execute</a:t>
            </a:r>
          </a:p>
        </p:txBody>
      </p:sp>
    </p:spTree>
    <p:extLst>
      <p:ext uri="{BB962C8B-B14F-4D97-AF65-F5344CB8AC3E}">
        <p14:creationId xmlns:p14="http://schemas.microsoft.com/office/powerpoint/2010/main" val="6742101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2007: move scripts to bottom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613208" cy="4610493"/>
          </a:xfrm>
        </p:spPr>
        <p:txBody>
          <a:bodyPr wrap="square">
            <a:spAutoFit/>
          </a:bodyPr>
          <a:lstStyle/>
          <a:p>
            <a:pPr marL="0" lvl="1"/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...</a:t>
            </a:r>
          </a:p>
          <a:p>
            <a:pPr marL="0" lvl="1"/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&lt;script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=‘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a.js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’&gt;&lt;/script&gt;</a:t>
            </a:r>
          </a:p>
          <a:p>
            <a:pPr marL="0" lvl="1"/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&lt;/body&gt;</a:t>
            </a:r>
          </a:p>
          <a:p>
            <a:pPr>
              <a:spcBef>
                <a:spcPts val="2400"/>
              </a:spcBef>
            </a:pPr>
            <a:r>
              <a:rPr lang="en-US" sz="3600" dirty="0" smtClean="0">
                <a:solidFill>
                  <a:srgbClr val="92D050"/>
                </a:solidFill>
              </a:rPr>
              <a:t>doesn’t block other downloads</a:t>
            </a:r>
          </a:p>
          <a:p>
            <a:r>
              <a:rPr lang="en-US" sz="3600" dirty="0" smtClean="0">
                <a:solidFill>
                  <a:srgbClr val="FD7F82"/>
                </a:solidFill>
              </a:rPr>
              <a:t>downloaded sequentially in IE 6-7</a:t>
            </a:r>
          </a:p>
          <a:p>
            <a:r>
              <a:rPr lang="en-US" sz="3600" dirty="0" smtClean="0">
                <a:solidFill>
                  <a:srgbClr val="FD7F82"/>
                </a:solidFill>
              </a:rPr>
              <a:t>blocks rendering during </a:t>
            </a:r>
            <a:r>
              <a:rPr lang="en-US" sz="3600" strike="sngStrike" dirty="0" smtClean="0">
                <a:solidFill>
                  <a:srgbClr val="FD7F82"/>
                </a:solidFill>
              </a:rPr>
              <a:t>download &amp;</a:t>
            </a:r>
            <a:r>
              <a:rPr lang="en-US" sz="3600" dirty="0" smtClean="0">
                <a:solidFill>
                  <a:srgbClr val="FD7F82"/>
                </a:solidFill>
              </a:rPr>
              <a:t> parse-execute</a:t>
            </a:r>
          </a:p>
        </p:txBody>
      </p:sp>
    </p:spTree>
    <p:extLst>
      <p:ext uri="{BB962C8B-B14F-4D97-AF65-F5344CB8AC3E}">
        <p14:creationId xmlns:p14="http://schemas.microsoft.com/office/powerpoint/2010/main" val="33189171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2009: load scripts </a:t>
            </a:r>
            <a:r>
              <a:rPr lang="en-US" sz="4800" dirty="0" err="1" smtClean="0"/>
              <a:t>async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622808" cy="4856714"/>
          </a:xfrm>
        </p:spPr>
        <p:txBody>
          <a:bodyPr wrap="square">
            <a:spAutoFit/>
          </a:bodyPr>
          <a:lstStyle/>
          <a:p>
            <a:pPr marL="0" eaLnBrk="1" hangingPunct="1">
              <a:spcBef>
                <a:spcPts val="0"/>
              </a:spcBef>
              <a:defRPr/>
            </a:pPr>
            <a:r>
              <a:rPr lang="en-US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se = </a:t>
            </a:r>
            <a:r>
              <a:rPr lang="en-US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document.createElement</a:t>
            </a: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(‘script’);</a:t>
            </a:r>
          </a:p>
          <a:p>
            <a:pPr marL="0" eaLnBrk="1" hangingPunct="1">
              <a:spcBef>
                <a:spcPts val="0"/>
              </a:spcBef>
              <a:defRPr/>
            </a:pPr>
            <a:r>
              <a:rPr lang="en-US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se.src</a:t>
            </a: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= ‘</a:t>
            </a:r>
            <a:r>
              <a:rPr lang="en-US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a.js</a:t>
            </a: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’;</a:t>
            </a:r>
          </a:p>
          <a:p>
            <a:pPr marL="0" eaLnBrk="1" hangingPunct="1">
              <a:spcBef>
                <a:spcPts val="0"/>
              </a:spcBef>
              <a:defRPr/>
            </a:pP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document.getElementsByTagName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(‘head’)[0].</a:t>
            </a: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appendChild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(se); </a:t>
            </a:r>
            <a:endParaRPr lang="en-US" b="1" dirty="0" smtClean="0">
              <a:latin typeface="Courier New" pitchFamily="49" charset="0"/>
              <a:cs typeface="Courier New" pitchFamily="49" charset="0"/>
            </a:endParaRPr>
          </a:p>
          <a:p>
            <a:pPr>
              <a:spcBef>
                <a:spcPts val="2400"/>
              </a:spcBef>
            </a:pPr>
            <a:r>
              <a:rPr lang="en-US" sz="3600" dirty="0" smtClean="0">
                <a:solidFill>
                  <a:srgbClr val="92D050"/>
                </a:solidFill>
              </a:rPr>
              <a:t>doesn’t block other downloads</a:t>
            </a:r>
          </a:p>
          <a:p>
            <a:r>
              <a:rPr lang="en-US" sz="3600" dirty="0" smtClean="0">
                <a:solidFill>
                  <a:srgbClr val="92D050"/>
                </a:solidFill>
              </a:rPr>
              <a:t>downloaded in parallel (all browsers)</a:t>
            </a:r>
          </a:p>
          <a:p>
            <a:r>
              <a:rPr lang="en-US" sz="3600" dirty="0" smtClean="0">
                <a:solidFill>
                  <a:srgbClr val="FD7F82"/>
                </a:solidFill>
              </a:rPr>
              <a:t>blocks rendering during parse-execute</a:t>
            </a:r>
          </a:p>
        </p:txBody>
      </p:sp>
    </p:spTree>
    <p:extLst>
      <p:ext uri="{BB962C8B-B14F-4D97-AF65-F5344CB8AC3E}">
        <p14:creationId xmlns:p14="http://schemas.microsoft.com/office/powerpoint/2010/main" val="13242344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sz="5400" dirty="0" smtClean="0"/>
              <a:t>GMail Mobile</a:t>
            </a:r>
            <a:endParaRPr lang="en-US" sz="5400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09600" y="1219200"/>
            <a:ext cx="5899372" cy="193899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US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&lt;script type=‘text/</a:t>
            </a:r>
            <a:r>
              <a:rPr lang="en-US" b="1" kern="0" baseline="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javascript</a:t>
            </a:r>
            <a:r>
              <a:rPr lang="en-US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’&gt;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AU" b="1" kern="0" baseline="0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/*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AU" b="1" kern="0" baseline="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AU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... 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AU" b="1" kern="0" baseline="0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*/</a:t>
            </a:r>
            <a:endParaRPr lang="en-US" b="1" kern="0" baseline="0" dirty="0" smtClean="0">
              <a:solidFill>
                <a:srgbClr val="FFFF00"/>
              </a:solidFill>
              <a:latin typeface="Courier New" pitchFamily="49" charset="0"/>
              <a:cs typeface="Courier New" pitchFamily="49" charset="0"/>
            </a:endParaRP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AU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&lt;/script&gt;</a:t>
            </a:r>
            <a:endParaRPr lang="en-US" kern="0" baseline="0" dirty="0">
              <a:solidFill>
                <a:schemeClr val="bg1">
                  <a:lumMod val="95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09600" y="3429000"/>
            <a:ext cx="8478838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get script DOM element's text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remove comments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err="1" smtClean="0">
                <a:solidFill>
                  <a:schemeClr val="accent3"/>
                </a:solidFill>
                <a:latin typeface="+mn-lt"/>
              </a:rPr>
              <a:t>eval</a:t>
            </a: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() when invoked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awesome for prefetching JS that </a:t>
            </a:r>
            <a:r>
              <a:rPr lang="en-AU" sz="3600" i="1" kern="0" baseline="0" dirty="0" smtClean="0">
                <a:solidFill>
                  <a:schemeClr val="accent3"/>
                </a:solidFill>
                <a:latin typeface="+mn-lt"/>
              </a:rPr>
              <a:t>might (not) </a:t>
            </a: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be needed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200" i="1" kern="0" baseline="0" dirty="0">
                <a:solidFill>
                  <a:schemeClr val="accent3"/>
                </a:solidFill>
                <a:latin typeface="+mn-lt"/>
              </a:rPr>
              <a:t>http://</a:t>
            </a:r>
            <a:r>
              <a:rPr lang="en-AU" sz="3200" i="1" kern="0" baseline="0" dirty="0" err="1">
                <a:solidFill>
                  <a:schemeClr val="accent3"/>
                </a:solidFill>
                <a:latin typeface="+mn-lt"/>
              </a:rPr>
              <a:t>goo.gl</a:t>
            </a:r>
            <a:r>
              <a:rPr lang="en-AU" sz="3200" i="1" kern="0" baseline="0" dirty="0">
                <a:solidFill>
                  <a:schemeClr val="accent3"/>
                </a:solidFill>
                <a:latin typeface="+mn-lt"/>
              </a:rPr>
              <a:t>/l5ZLQ</a:t>
            </a:r>
            <a:endParaRPr lang="en-AU" sz="3200" i="1" kern="0" baseline="0" dirty="0" smtClean="0">
              <a:solidFill>
                <a:schemeClr val="accent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83031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ControlJS</a:t>
            </a:r>
            <a:br>
              <a:rPr lang="en-US" sz="5400" dirty="0" smtClean="0"/>
            </a:br>
            <a:r>
              <a:rPr lang="en-US" sz="2400" i="1" dirty="0" smtClean="0"/>
              <a:t>a JavaScript module for making scripts load faster</a:t>
            </a:r>
            <a:endParaRPr lang="en-US" sz="3600" i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1524000"/>
            <a:ext cx="8305800" cy="4648200"/>
          </a:xfrm>
        </p:spPr>
        <p:txBody>
          <a:bodyPr/>
          <a:lstStyle/>
          <a:p>
            <a:r>
              <a:rPr lang="en-US" sz="3600" dirty="0" smtClean="0"/>
              <a:t>just change HTML</a:t>
            </a:r>
          </a:p>
          <a:p>
            <a:pPr>
              <a:spcAft>
                <a:spcPts val="2400"/>
              </a:spcAft>
            </a:pPr>
            <a:r>
              <a:rPr lang="en-US" sz="3600" dirty="0" smtClean="0"/>
              <a:t>inline &amp; external scripts</a:t>
            </a:r>
            <a:endParaRPr lang="en-US" sz="1400" b="1" dirty="0" smtClean="0">
              <a:latin typeface="Courier New" pitchFamily="49" charset="0"/>
              <a:cs typeface="Courier New" pitchFamily="49" charset="0"/>
            </a:endParaRPr>
          </a:p>
          <a:p>
            <a:pPr lvl="1">
              <a:spcBef>
                <a:spcPts val="0"/>
              </a:spcBef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&lt;script type=‘text/</a:t>
            </a:r>
            <a:r>
              <a:rPr lang="en-US" b="1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cjs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’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</a:t>
            </a:r>
          </a:p>
          <a:p>
            <a:pPr lvl="1">
              <a:spcBef>
                <a:spcPts val="0"/>
              </a:spcBef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    </a:t>
            </a:r>
            <a:r>
              <a:rPr lang="en-US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data-</a:t>
            </a:r>
            <a:r>
              <a:rPr lang="en-US" b="1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cjssrc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=‘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main.js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’&gt;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&lt;/script&gt;</a:t>
            </a:r>
          </a:p>
          <a:p>
            <a:pPr lvl="1">
              <a:spcBef>
                <a:spcPts val="0"/>
              </a:spcBef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&lt;script type=‘text/</a:t>
            </a:r>
            <a:r>
              <a:rPr lang="en-US" b="1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cjs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’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&gt;</a:t>
            </a:r>
          </a:p>
          <a:p>
            <a:pPr lvl="1">
              <a:spcBef>
                <a:spcPts val="0"/>
              </a:spcBef>
            </a:pP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name =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getName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 lvl="1">
              <a:spcBef>
                <a:spcPts val="0"/>
              </a:spcBef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&lt;/script&gt;</a:t>
            </a:r>
          </a:p>
          <a:p>
            <a:endParaRPr lang="en-US" sz="3600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09600" y="6229290"/>
            <a:ext cx="853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2400" i="1" baseline="0" dirty="0">
                <a:solidFill>
                  <a:schemeClr val="bg1"/>
                </a:solidFill>
                <a:cs typeface="Courier New"/>
              </a:rPr>
              <a:t>http:/</a:t>
            </a:r>
            <a:r>
              <a:rPr lang="en-US" sz="2400" i="1" baseline="0" dirty="0" smtClean="0">
                <a:solidFill>
                  <a:schemeClr val="bg1"/>
                </a:solidFill>
                <a:cs typeface="Courier New"/>
              </a:rPr>
              <a:t>/</a:t>
            </a:r>
            <a:r>
              <a:rPr lang="en-US" sz="2400" i="1" baseline="0" dirty="0" err="1" smtClean="0">
                <a:solidFill>
                  <a:schemeClr val="bg1"/>
                </a:solidFill>
                <a:cs typeface="Courier New"/>
              </a:rPr>
              <a:t>controljs.org</a:t>
            </a:r>
            <a:r>
              <a:rPr lang="en-US" sz="2400" i="1" baseline="0" dirty="0" smtClean="0">
                <a:solidFill>
                  <a:schemeClr val="bg1"/>
                </a:solidFill>
                <a:cs typeface="Courier New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722729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ControlJS</a:t>
            </a:r>
            <a:br>
              <a:rPr lang="en-US" sz="5400" dirty="0" smtClean="0"/>
            </a:br>
            <a:r>
              <a:rPr lang="en-US" sz="2400" i="1" dirty="0" smtClean="0"/>
              <a:t>a JavaScript module for making scripts load faster</a:t>
            </a:r>
            <a:endParaRPr lang="en-US" sz="3600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1524000"/>
            <a:ext cx="9296400" cy="46482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600" dirty="0" smtClean="0"/>
              <a:t>download without executing</a:t>
            </a:r>
            <a:endParaRPr lang="en-US" sz="2800" b="1" dirty="0" smtClean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&lt;script type=‘text/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cjs’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</a:t>
            </a:r>
          </a:p>
          <a:p>
            <a:pPr lvl="1"/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    data-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cjssrc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=‘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main.js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’ </a:t>
            </a:r>
          </a:p>
          <a:p>
            <a:pPr lvl="1"/>
            <a:r>
              <a:rPr lang="en-US" b="1" dirty="0">
                <a:solidFill>
                  <a:srgbClr val="33CC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smtClean="0">
                <a:solidFill>
                  <a:srgbClr val="33CC33"/>
                </a:solidFill>
                <a:latin typeface="Courier New" pitchFamily="49" charset="0"/>
                <a:cs typeface="Courier New" pitchFamily="49" charset="0"/>
              </a:rPr>
              <a:t>       </a:t>
            </a:r>
            <a:r>
              <a:rPr lang="en-US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data-</a:t>
            </a:r>
            <a:r>
              <a:rPr lang="en-US" b="1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cjsexec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=false&gt;</a:t>
            </a:r>
          </a:p>
          <a:p>
            <a:pPr lvl="1"/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&lt;script&gt;</a:t>
            </a:r>
          </a:p>
          <a:p>
            <a:pPr lvl="1"/>
            <a:endParaRPr lang="en-US" sz="3600" dirty="0" smtClean="0"/>
          </a:p>
          <a:p>
            <a:pPr>
              <a:spcAft>
                <a:spcPts val="1200"/>
              </a:spcAft>
            </a:pPr>
            <a:r>
              <a:rPr lang="en-US" sz="3600" dirty="0" smtClean="0"/>
              <a:t>Later if/when needed:</a:t>
            </a:r>
            <a:endParaRPr lang="en-US" sz="3600" b="1" dirty="0" smtClean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b="1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CJS.execScript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);</a:t>
            </a:r>
          </a:p>
          <a:p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31374052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53600" cy="767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5172" y="1455696"/>
            <a:ext cx="9126028" cy="4351961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speed matters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track metrics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focus on frontend (JavaScript)</a:t>
            </a:r>
            <a:endParaRPr lang="en-US" sz="4800" b="1" dirty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use best practices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utilize </a:t>
            </a:r>
            <a:r>
              <a:rPr lang="en-US" sz="4800" b="1" dirty="0" err="1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dev</a:t>
            </a: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&amp; automation tools</a:t>
            </a:r>
            <a:endParaRPr lang="en-US" sz="4800" b="1" dirty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686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720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takeaways</a:t>
            </a:r>
            <a:endParaRPr lang="en-US" sz="720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63200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898" y="0"/>
            <a:ext cx="9815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166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02750" cy="697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5200650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US" sz="3200" kern="0" baseline="0" dirty="0">
                <a:solidFill>
                  <a:schemeClr val="bg1"/>
                </a:solidFill>
                <a:latin typeface="+mn-lt"/>
              </a:rPr>
              <a:t>Steve Souders</a:t>
            </a:r>
          </a:p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US" kern="0" baseline="0" dirty="0" err="1" smtClean="0">
                <a:solidFill>
                  <a:schemeClr val="bg1"/>
                </a:solidFill>
                <a:latin typeface="+mn-lt"/>
              </a:rPr>
              <a:t>souders@google.com</a:t>
            </a:r>
            <a:endParaRPr lang="en-AU" sz="2000" i="1" kern="0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6178739"/>
            <a:ext cx="9144000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AU" sz="2000" i="1" kern="0" baseline="0" dirty="0" err="1" smtClean="0">
                <a:solidFill>
                  <a:schemeClr val="bg1"/>
                </a:solidFill>
                <a:latin typeface="+mn-lt"/>
              </a:rPr>
              <a:t>stevesouders.com</a:t>
            </a:r>
            <a:r>
              <a:rPr lang="en-AU" sz="2000" i="1" kern="0" baseline="0" dirty="0" smtClean="0">
                <a:solidFill>
                  <a:schemeClr val="bg1"/>
                </a:solidFill>
                <a:latin typeface="+mn-lt"/>
              </a:rPr>
              <a:t>/docs/accel-hpws-20130913.pptx</a:t>
            </a:r>
            <a:endParaRPr lang="en-AU" sz="2000" i="1" kern="0" baseline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74160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WebPagetest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Chrome: http://www.webpagetest.org/result/130912_7N_2CG</a:t>
            </a:r>
            <a:r>
              <a:rPr lang="en-US" dirty="0" smtClean="0"/>
              <a:t>/</a:t>
            </a:r>
            <a:r>
              <a:rPr lang="en-US" dirty="0"/>
              <a:t> </a:t>
            </a:r>
            <a:endParaRPr lang="en-US" dirty="0" smtClean="0"/>
          </a:p>
          <a:p>
            <a:pPr marL="457200" indent="-457200">
              <a:buFont typeface="Arial"/>
              <a:buChar char="•"/>
            </a:pPr>
            <a:r>
              <a:rPr lang="en-US" dirty="0"/>
              <a:t>IE9: http://</a:t>
            </a:r>
            <a:r>
              <a:rPr lang="en-US" dirty="0" err="1"/>
              <a:t>www.webpagetest.org</a:t>
            </a:r>
            <a:r>
              <a:rPr lang="en-US" dirty="0"/>
              <a:t>/result/130912_JQ_2DJ/ </a:t>
            </a:r>
            <a:endParaRPr lang="en-US" dirty="0" smtClean="0"/>
          </a:p>
          <a:p>
            <a:pPr marL="457200" indent="-457200">
              <a:buFont typeface="Arial"/>
              <a:buChar char="•"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104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7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eform 8"/>
          <p:cNvSpPr/>
          <p:nvPr/>
        </p:nvSpPr>
        <p:spPr bwMode="auto">
          <a:xfrm>
            <a:off x="-609600" y="2590799"/>
            <a:ext cx="9906000" cy="609601"/>
          </a:xfrm>
          <a:custGeom>
            <a:avLst/>
            <a:gdLst>
              <a:gd name="connsiteX0" fmla="*/ 4019843 w 8302284"/>
              <a:gd name="connsiteY0" fmla="*/ 135988 h 749105"/>
              <a:gd name="connsiteX1" fmla="*/ 1114865 w 8302284"/>
              <a:gd name="connsiteY1" fmla="*/ 150056 h 749105"/>
              <a:gd name="connsiteX2" fmla="*/ 1023425 w 8302284"/>
              <a:gd name="connsiteY2" fmla="*/ 642425 h 749105"/>
              <a:gd name="connsiteX3" fmla="*/ 7255413 w 8302284"/>
              <a:gd name="connsiteY3" fmla="*/ 656493 h 749105"/>
              <a:gd name="connsiteX4" fmla="*/ 7304650 w 8302284"/>
              <a:gd name="connsiteY4" fmla="*/ 86751 h 749105"/>
              <a:gd name="connsiteX5" fmla="*/ 4019843 w 8302284"/>
              <a:gd name="connsiteY5" fmla="*/ 135988 h 74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02284" h="749105">
                <a:moveTo>
                  <a:pt x="4019843" y="135988"/>
                </a:moveTo>
                <a:cubicBezTo>
                  <a:pt x="2988212" y="146539"/>
                  <a:pt x="1614268" y="65650"/>
                  <a:pt x="1114865" y="150056"/>
                </a:cubicBezTo>
                <a:cubicBezTo>
                  <a:pt x="615462" y="234462"/>
                  <a:pt x="0" y="558019"/>
                  <a:pt x="1023425" y="642425"/>
                </a:cubicBezTo>
                <a:cubicBezTo>
                  <a:pt x="2046850" y="726831"/>
                  <a:pt x="6208542" y="749105"/>
                  <a:pt x="7255413" y="656493"/>
                </a:cubicBezTo>
                <a:cubicBezTo>
                  <a:pt x="8302284" y="563881"/>
                  <a:pt x="7847429" y="173502"/>
                  <a:pt x="7304650" y="86751"/>
                </a:cubicBezTo>
                <a:cubicBezTo>
                  <a:pt x="6761872" y="0"/>
                  <a:pt x="5051474" y="125437"/>
                  <a:pt x="4019843" y="135988"/>
                </a:cubicBezTo>
                <a:close/>
              </a:path>
            </a:pathLst>
          </a:cu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0" y="6550223"/>
            <a:ext cx="4572000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pPr algn="r"/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en.oreilly.com/velocity2009/public/schedule/detail/8523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083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Hootsuite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 smtClean="0"/>
              <a:t>161 requests, 1.7M </a:t>
            </a:r>
            <a:r>
              <a:rPr lang="en-US" dirty="0" err="1" smtClean="0"/>
              <a:t>xfer</a:t>
            </a:r>
            <a:r>
              <a:rPr lang="en-US" dirty="0" smtClean="0"/>
              <a:t>, onload 5.06s</a:t>
            </a:r>
          </a:p>
          <a:p>
            <a:pPr marL="457200" indent="-457200">
              <a:buFont typeface="Arial"/>
              <a:buChar char="•"/>
            </a:pPr>
            <a:r>
              <a:rPr lang="en-US" dirty="0" err="1" smtClean="0"/>
              <a:t>gzip</a:t>
            </a:r>
            <a:r>
              <a:rPr lang="en-US" dirty="0" smtClean="0"/>
              <a:t> – save 576K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1M of JS parsed during page load!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6694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Atlassian</a:t>
            </a:r>
            <a:r>
              <a:rPr lang="en-US" dirty="0" smtClean="0"/>
              <a:t> /software/</a:t>
            </a:r>
            <a:r>
              <a:rPr lang="en-US" dirty="0" err="1" smtClean="0"/>
              <a:t>jira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305800" cy="4648200"/>
          </a:xfrm>
        </p:spPr>
        <p:txBody>
          <a:bodyPr/>
          <a:lstStyle/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sz="2400" dirty="0"/>
              <a:t>http://www.webpagetest.org/result/130912_T7_2CM</a:t>
            </a:r>
            <a:r>
              <a:rPr lang="en-US" sz="2400" dirty="0" smtClean="0"/>
              <a:t>/</a:t>
            </a:r>
          </a:p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92 requests, 3.3M </a:t>
            </a:r>
            <a:r>
              <a:rPr lang="en-US" dirty="0" err="1" smtClean="0"/>
              <a:t>xfer</a:t>
            </a:r>
            <a:r>
              <a:rPr lang="en-US" dirty="0" smtClean="0"/>
              <a:t>, onload 30.7s</a:t>
            </a:r>
          </a:p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blank page for 22s</a:t>
            </a:r>
          </a:p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strange delays on all pages</a:t>
            </a:r>
          </a:p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too many blocking scripts</a:t>
            </a:r>
          </a:p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dirty="0" err="1" smtClean="0"/>
              <a:t>preloader</a:t>
            </a:r>
            <a:r>
              <a:rPr lang="en-US" dirty="0" smtClean="0"/>
              <a:t> moves bottom scripts higher</a:t>
            </a:r>
          </a:p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domain </a:t>
            </a:r>
            <a:r>
              <a:rPr lang="en-US" dirty="0" err="1" smtClean="0"/>
              <a:t>sharding</a:t>
            </a:r>
            <a:endParaRPr lang="en-US" dirty="0" smtClean="0"/>
          </a:p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optimize images – save 226K</a:t>
            </a:r>
          </a:p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CSS sprite – save 20 requests</a:t>
            </a:r>
          </a:p>
          <a:p>
            <a:pPr marL="457200" indent="-457200">
              <a:buFont typeface="Arial"/>
              <a:buChar char="•"/>
            </a:pPr>
            <a:endParaRPr lang="en-US" dirty="0" smtClean="0"/>
          </a:p>
          <a:p>
            <a:pPr marL="457200" indent="-457200">
              <a:buFont typeface="Arial"/>
              <a:buChar char="•"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115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Bitbucket</a:t>
            </a:r>
            <a:r>
              <a:rPr lang="en-US" dirty="0" smtClean="0"/>
              <a:t> </a:t>
            </a:r>
            <a:r>
              <a:rPr lang="en-US" dirty="0"/>
              <a:t>/</a:t>
            </a:r>
            <a:r>
              <a:rPr lang="en-US" dirty="0" err="1"/>
              <a:t>pypy</a:t>
            </a:r>
            <a:r>
              <a:rPr lang="en-US" dirty="0"/>
              <a:t>/</a:t>
            </a:r>
            <a:r>
              <a:rPr lang="en-US" dirty="0" err="1"/>
              <a:t>pypy</a:t>
            </a:r>
            <a:r>
              <a:rPr lang="en-US" dirty="0"/>
              <a:t>/commits/all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58200" cy="4648200"/>
          </a:xfrm>
        </p:spPr>
        <p:txBody>
          <a:bodyPr/>
          <a:lstStyle/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sz="2400" dirty="0"/>
              <a:t>http://</a:t>
            </a:r>
            <a:r>
              <a:rPr lang="en-US" sz="2400" dirty="0" err="1"/>
              <a:t>www.webpagetest.org</a:t>
            </a:r>
            <a:r>
              <a:rPr lang="en-US" sz="2400" dirty="0"/>
              <a:t>/result/130912_XM_5BP/ </a:t>
            </a:r>
            <a:endParaRPr lang="en-US" sz="2400" dirty="0" smtClean="0"/>
          </a:p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18 requests, 963K </a:t>
            </a:r>
            <a:r>
              <a:rPr lang="en-US" dirty="0" err="1" smtClean="0"/>
              <a:t>xfer</a:t>
            </a:r>
            <a:r>
              <a:rPr lang="en-US" dirty="0" smtClean="0"/>
              <a:t>, onload 7s</a:t>
            </a:r>
          </a:p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backend is slow – 60/40</a:t>
            </a:r>
          </a:p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blank page for 5.6s</a:t>
            </a:r>
          </a:p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dirty="0" err="1" smtClean="0"/>
              <a:t>lotsa</a:t>
            </a:r>
            <a:r>
              <a:rPr lang="en-US" dirty="0" smtClean="0"/>
              <a:t> </a:t>
            </a:r>
            <a:r>
              <a:rPr lang="en-US" dirty="0" err="1" smtClean="0"/>
              <a:t>css</a:t>
            </a:r>
            <a:r>
              <a:rPr lang="en-US" dirty="0" smtClean="0"/>
              <a:t> – 196K &amp; 270K</a:t>
            </a:r>
          </a:p>
          <a:p>
            <a:pPr marL="457200" indent="-457200">
              <a:buFont typeface="Arial"/>
              <a:buChar char="•"/>
            </a:pPr>
            <a:endParaRPr lang="en-US" dirty="0" smtClean="0"/>
          </a:p>
          <a:p>
            <a:pPr marL="457200" indent="-457200">
              <a:buFont typeface="Arial"/>
              <a:buChar char="•"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960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99designs /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58200" cy="4648200"/>
          </a:xfrm>
        </p:spPr>
        <p:txBody>
          <a:bodyPr/>
          <a:lstStyle/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sz="2400" dirty="0"/>
              <a:t>http://www.webpagetest.org/result/130912_VH_2CS</a:t>
            </a:r>
            <a:r>
              <a:rPr lang="en-US" sz="2400" dirty="0" smtClean="0"/>
              <a:t>/</a:t>
            </a:r>
          </a:p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121 requests, 1.46M </a:t>
            </a:r>
            <a:r>
              <a:rPr lang="en-US" dirty="0" err="1" smtClean="0"/>
              <a:t>xfer</a:t>
            </a:r>
            <a:r>
              <a:rPr lang="en-US" dirty="0" smtClean="0"/>
              <a:t>, onload 5.5s</a:t>
            </a:r>
          </a:p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blank page for 1.7s</a:t>
            </a:r>
          </a:p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domain </a:t>
            </a:r>
            <a:r>
              <a:rPr lang="en-US" dirty="0" err="1" smtClean="0"/>
              <a:t>sharding</a:t>
            </a:r>
            <a:r>
              <a:rPr lang="en-US" dirty="0" smtClean="0"/>
              <a:t> – stair step</a:t>
            </a:r>
          </a:p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what’s blocking rendering? WPT blocking</a:t>
            </a:r>
          </a:p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cache-control: max-age</a:t>
            </a:r>
          </a:p>
          <a:p>
            <a:pPr marL="457200" indent="-457200">
              <a:buFont typeface="Arial"/>
              <a:buChar char="•"/>
            </a:pPr>
            <a:endParaRPr lang="en-US" dirty="0" smtClean="0"/>
          </a:p>
          <a:p>
            <a:pPr marL="457200" indent="-457200">
              <a:buFont typeface="Arial"/>
              <a:buChar char="•"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551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IronPlanet</a:t>
            </a:r>
            <a:r>
              <a:rPr lang="en-US" dirty="0" smtClean="0"/>
              <a:t> /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58200" cy="4648200"/>
          </a:xfrm>
        </p:spPr>
        <p:txBody>
          <a:bodyPr/>
          <a:lstStyle/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sz="2400" dirty="0"/>
              <a:t>http://www.webpagetest.org/result/</a:t>
            </a:r>
            <a:r>
              <a:rPr lang="en-US" sz="2400" dirty="0" smtClean="0"/>
              <a:t>130912_VG_2CY</a:t>
            </a:r>
            <a:endParaRPr lang="en-US" sz="2400" dirty="0"/>
          </a:p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92 requests, 479K </a:t>
            </a:r>
            <a:r>
              <a:rPr lang="en-US" dirty="0" err="1" smtClean="0"/>
              <a:t>xfer</a:t>
            </a:r>
            <a:r>
              <a:rPr lang="en-US" dirty="0" smtClean="0"/>
              <a:t>, onload 4.4s</a:t>
            </a:r>
          </a:p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blank page for 1.9s</a:t>
            </a:r>
          </a:p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domain </a:t>
            </a:r>
            <a:r>
              <a:rPr lang="en-US" dirty="0" err="1" smtClean="0"/>
              <a:t>sharding</a:t>
            </a:r>
            <a:r>
              <a:rPr lang="en-US" dirty="0" smtClean="0"/>
              <a:t> – stair step</a:t>
            </a:r>
          </a:p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dirty="0" err="1" smtClean="0"/>
              <a:t>concat</a:t>
            </a:r>
            <a:r>
              <a:rPr lang="en-US" dirty="0" smtClean="0"/>
              <a:t> scripts, </a:t>
            </a:r>
            <a:r>
              <a:rPr lang="en-US" dirty="0" err="1" smtClean="0"/>
              <a:t>concat</a:t>
            </a:r>
            <a:r>
              <a:rPr lang="en-US" dirty="0" smtClean="0"/>
              <a:t> </a:t>
            </a:r>
            <a:r>
              <a:rPr lang="en-US" dirty="0" err="1" smtClean="0"/>
              <a:t>stylesheets</a:t>
            </a:r>
            <a:endParaRPr lang="en-US" dirty="0" smtClean="0"/>
          </a:p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CSS sprites – save 19 requests</a:t>
            </a:r>
          </a:p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cache-control: max-age</a:t>
            </a:r>
          </a:p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don’t close connections</a:t>
            </a:r>
          </a:p>
          <a:p>
            <a:pPr marL="457200" indent="-457200">
              <a:buFont typeface="Arial"/>
              <a:buChar char="•"/>
            </a:pPr>
            <a:endParaRPr lang="en-US" dirty="0" smtClean="0"/>
          </a:p>
          <a:p>
            <a:pPr marL="457200" indent="-457200">
              <a:buFont typeface="Arial"/>
              <a:buChar char="•"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002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educreations</a:t>
            </a:r>
            <a:r>
              <a:rPr lang="en-US" dirty="0" smtClean="0"/>
              <a:t> /browse/mathematics/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58200" cy="4648200"/>
          </a:xfrm>
        </p:spPr>
        <p:txBody>
          <a:bodyPr/>
          <a:lstStyle/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sz="2400" dirty="0"/>
              <a:t>http://www.webpagetest.org/result/130912_XK_2D2</a:t>
            </a:r>
            <a:r>
              <a:rPr lang="en-US" sz="2400" dirty="0" smtClean="0"/>
              <a:t>/</a:t>
            </a:r>
          </a:p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37 requests, 812K </a:t>
            </a:r>
            <a:r>
              <a:rPr lang="en-US" dirty="0" err="1" smtClean="0"/>
              <a:t>xfer</a:t>
            </a:r>
            <a:r>
              <a:rPr lang="en-US" dirty="0" smtClean="0"/>
              <a:t>, onload 2.8s</a:t>
            </a:r>
          </a:p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blank page for 1.2s</a:t>
            </a:r>
          </a:p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dirty="0" err="1" smtClean="0"/>
              <a:t>gzip</a:t>
            </a:r>
            <a:r>
              <a:rPr lang="en-US" dirty="0" smtClean="0"/>
              <a:t> – save 199K</a:t>
            </a:r>
          </a:p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optimize images – save 55K</a:t>
            </a:r>
          </a:p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domain </a:t>
            </a:r>
            <a:r>
              <a:rPr lang="en-US" dirty="0" err="1" smtClean="0"/>
              <a:t>sharding</a:t>
            </a:r>
            <a:r>
              <a:rPr lang="en-US" dirty="0" smtClean="0"/>
              <a:t> – stair step</a:t>
            </a:r>
          </a:p>
          <a:p>
            <a:pPr marL="0" indent="0"/>
            <a:endParaRPr lang="en-US" dirty="0" smtClean="0"/>
          </a:p>
          <a:p>
            <a:pPr marL="457200" indent="-457200">
              <a:buFont typeface="Arial"/>
              <a:buChar char="•"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519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Sunrun</a:t>
            </a:r>
            <a:r>
              <a:rPr lang="en-US" dirty="0" smtClean="0"/>
              <a:t> /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58200" cy="4648200"/>
          </a:xfrm>
        </p:spPr>
        <p:txBody>
          <a:bodyPr/>
          <a:lstStyle/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sz="2400" dirty="0"/>
              <a:t>http://</a:t>
            </a:r>
            <a:r>
              <a:rPr lang="en-US" sz="2400" dirty="0" err="1"/>
              <a:t>www.webpagetest.org</a:t>
            </a:r>
            <a:r>
              <a:rPr lang="en-US" sz="2400" dirty="0"/>
              <a:t>/result/130912_9T_2D5</a:t>
            </a:r>
            <a:r>
              <a:rPr lang="en-US" sz="2400" dirty="0" smtClean="0"/>
              <a:t>/</a:t>
            </a:r>
            <a:endParaRPr lang="en-US" sz="2400" dirty="0"/>
          </a:p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69 requests, 3.6M </a:t>
            </a:r>
            <a:r>
              <a:rPr lang="en-US" dirty="0" err="1" smtClean="0"/>
              <a:t>xfer</a:t>
            </a:r>
            <a:r>
              <a:rPr lang="en-US" dirty="0" smtClean="0"/>
              <a:t>, onload 8s</a:t>
            </a:r>
          </a:p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blank page for 1.9s</a:t>
            </a:r>
          </a:p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backend is slow – document flush</a:t>
            </a:r>
          </a:p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domain </a:t>
            </a:r>
            <a:r>
              <a:rPr lang="en-US" dirty="0" err="1" smtClean="0"/>
              <a:t>sharding</a:t>
            </a:r>
            <a:r>
              <a:rPr lang="en-US" dirty="0" smtClean="0"/>
              <a:t> – stair step</a:t>
            </a:r>
          </a:p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dirty="0" err="1" smtClean="0"/>
              <a:t>concat</a:t>
            </a:r>
            <a:r>
              <a:rPr lang="en-US" dirty="0" smtClean="0"/>
              <a:t> scripts – so many carousels?!</a:t>
            </a:r>
          </a:p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dirty="0" err="1" smtClean="0"/>
              <a:t>preloader</a:t>
            </a:r>
            <a:r>
              <a:rPr lang="en-US" dirty="0" smtClean="0"/>
              <a:t> delays </a:t>
            </a:r>
            <a:r>
              <a:rPr lang="en-US" dirty="0" err="1" smtClean="0"/>
              <a:t>sunrun</a:t>
            </a:r>
            <a:r>
              <a:rPr lang="en-US" dirty="0" smtClean="0"/>
              <a:t>-home-</a:t>
            </a:r>
            <a:r>
              <a:rPr lang="en-US" dirty="0" err="1" smtClean="0"/>
              <a:t>solar.jpg</a:t>
            </a:r>
            <a:r>
              <a:rPr lang="en-US" dirty="0" smtClean="0"/>
              <a:t> by promoting scripts</a:t>
            </a:r>
          </a:p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CSS sprites – save 4 requests &amp; 100K</a:t>
            </a:r>
          </a:p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cache-control: max-age</a:t>
            </a:r>
          </a:p>
          <a:p>
            <a:pPr marL="457200" indent="-4572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don’t close connections</a:t>
            </a:r>
          </a:p>
          <a:p>
            <a:pPr marL="457200" indent="-457200">
              <a:buFont typeface="Arial"/>
              <a:buChar char="•"/>
            </a:pPr>
            <a:endParaRPr lang="en-US" dirty="0" smtClean="0"/>
          </a:p>
          <a:p>
            <a:pPr marL="457200" indent="-457200">
              <a:buFont typeface="Arial"/>
              <a:buChar char="•"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970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228600" y="762000"/>
            <a:ext cx="8686800" cy="481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115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Yahoo!</a:t>
            </a:r>
            <a:endParaRPr lang="en-US" sz="115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en-US" sz="80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	0.4 sec slower</a:t>
            </a:r>
            <a:endParaRPr lang="en-US" sz="80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	traffic </a:t>
            </a: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  <a:sym typeface="Wingdings" pitchFamily="2" charset="2"/>
              </a:rPr>
              <a:t> 5-9</a:t>
            </a: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%</a:t>
            </a:r>
            <a:endParaRPr lang="en-US" sz="80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553200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baseline="0" dirty="0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slideshare.net/</a:t>
            </a:r>
            <a:r>
              <a:rPr lang="en-US" sz="1400" i="1" baseline="0" dirty="0" err="1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stoyan</a:t>
            </a:r>
            <a:r>
              <a:rPr lang="en-US" sz="1400" i="1" baseline="0" dirty="0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/yslow-20-presentation</a:t>
            </a:r>
            <a:endParaRPr lang="en-US" sz="1400" i="1" baseline="0" dirty="0">
              <a:solidFill>
                <a:schemeClr val="bg1">
                  <a:lumMod val="8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 Diagonal Corner Rectangle 5"/>
          <p:cNvSpPr/>
          <p:nvPr/>
        </p:nvSpPr>
        <p:spPr>
          <a:xfrm>
            <a:off x="2063931" y="6550223"/>
            <a:ext cx="7308669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slideshare.net/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stoyan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dont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-make-me-wait-or-building-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highperformance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-web-applications</a:t>
            </a:r>
          </a:p>
        </p:txBody>
      </p:sp>
    </p:spTree>
    <p:extLst>
      <p:ext uri="{BB962C8B-B14F-4D97-AF65-F5344CB8AC3E}">
        <p14:creationId xmlns:p14="http://schemas.microsoft.com/office/powerpoint/2010/main" val="17114663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63150" cy="749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ular Callout 4"/>
          <p:cNvSpPr/>
          <p:nvPr/>
        </p:nvSpPr>
        <p:spPr bwMode="auto">
          <a:xfrm>
            <a:off x="2209800" y="1371600"/>
            <a:ext cx="6248400" cy="2553891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…shaved 2.2 seconds off the average page load time and increased download conversions by 15.4%!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 Same Side Corner Rectangle 5"/>
          <p:cNvSpPr/>
          <p:nvPr/>
        </p:nvSpPr>
        <p:spPr>
          <a:xfrm>
            <a:off x="4572000" y="0"/>
            <a:ext cx="47244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rgbClr val="000000">
              <a:alpha val="83137"/>
            </a:srgb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blog.mozilla.com/metrics/category/website-optimization/</a:t>
            </a:r>
          </a:p>
        </p:txBody>
      </p:sp>
    </p:spTree>
    <p:extLst>
      <p:ext uri="{BB962C8B-B14F-4D97-AF65-F5344CB8AC3E}">
        <p14:creationId xmlns:p14="http://schemas.microsoft.com/office/powerpoint/2010/main" val="9583979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944" cy="685800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 bwMode="auto">
          <a:xfrm>
            <a:off x="1371600" y="3140154"/>
            <a:ext cx="6400800" cy="1736646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aseline="0" dirty="0" smtClean="0">
                <a:solidFill>
                  <a:schemeClr val="bg1"/>
                </a:solidFill>
                <a:latin typeface="+mn-lt"/>
              </a:rPr>
              <a:t>We </a:t>
            </a:r>
            <a:r>
              <a:rPr lang="en-US" sz="3200" baseline="0" dirty="0">
                <a:solidFill>
                  <a:schemeClr val="bg1"/>
                </a:solidFill>
                <a:latin typeface="+mn-lt"/>
              </a:rPr>
              <a:t>made the new platform 60% faster and this resulted in a 14% increase in donation conversions</a:t>
            </a:r>
            <a:r>
              <a:rPr lang="en-US" sz="3200" baseline="0" dirty="0" smtClean="0">
                <a:solidFill>
                  <a:schemeClr val="bg1"/>
                </a:solidFill>
                <a:latin typeface="+mn-lt"/>
              </a:rPr>
              <a:t>.</a:t>
            </a:r>
            <a:endParaRPr lang="en-US" sz="2800" i="1" baseline="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730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005_external2_ppt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EFB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FFFFFF"/>
      </a:folHlink>
    </a:clrScheme>
    <a:fontScheme name="2005_external2_pp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FF0000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-25000" smtClean="0">
            <a:ln>
              <a:noFill/>
            </a:ln>
            <a:solidFill>
              <a:srgbClr val="FF0000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baseline="0" dirty="0" err="1" smtClean="0">
            <a:solidFill>
              <a:schemeClr val="bg1"/>
            </a:solidFill>
            <a:latin typeface="+mn-lt"/>
          </a:defRPr>
        </a:defPPr>
      </a:lstStyle>
    </a:txDef>
  </a:objectDefaults>
  <a:extraClrSchemeLst>
    <a:extraClrScheme>
      <a:clrScheme name="2005_external2_p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exceptional-performance-template</Template>
  <TotalTime>38272</TotalTime>
  <Words>3111</Words>
  <Application>Microsoft Macintosh PowerPoint</Application>
  <PresentationFormat>On-screen Show (4:3)</PresentationFormat>
  <Paragraphs>511</Paragraphs>
  <Slides>66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2005_external2_ppt</vt:lpstr>
      <vt:lpstr>PowerPoint Presentation</vt:lpstr>
      <vt:lpstr>PowerPoint Presentation</vt:lpstr>
      <vt:lpstr>part 1: Fast is Good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Site speed in search rank</vt:lpstr>
      <vt:lpstr>PowerPoint Presentation</vt:lpstr>
      <vt:lpstr>part 2: define “performance”</vt:lpstr>
      <vt:lpstr>PowerPoint Presentation</vt:lpstr>
      <vt:lpstr>PowerPoint Presentation</vt:lpstr>
      <vt:lpstr>PowerPoint Presentation</vt:lpstr>
      <vt:lpstr>PowerPoint Presentation</vt:lpstr>
      <vt:lpstr>Performance Golden Rule</vt:lpstr>
      <vt:lpstr>metrics</vt:lpstr>
      <vt:lpstr>tail vs. dog</vt:lpstr>
      <vt:lpstr>tail vs. dog</vt:lpstr>
      <vt:lpstr>tail vs. dog</vt:lpstr>
      <vt:lpstr>tail vs. dog</vt:lpstr>
      <vt:lpstr>synthetic &amp; RUM</vt:lpstr>
      <vt:lpstr>PowerPoint Presentation</vt:lpstr>
      <vt:lpstr>PowerPoint Presentation</vt:lpstr>
      <vt:lpstr>part 3: best practices</vt:lpstr>
      <vt:lpstr>14 Rules</vt:lpstr>
      <vt:lpstr>Make Fewer HTTP Requests</vt:lpstr>
      <vt:lpstr>combine JS &amp; CSS</vt:lpstr>
      <vt:lpstr>inline resources (data: URLs)</vt:lpstr>
      <vt:lpstr>CSS sprites</vt:lpstr>
      <vt:lpstr>PowerPoint Presentation</vt:lpstr>
      <vt:lpstr>Add an Expires Header</vt:lpstr>
      <vt:lpstr>Add an Expires Header</vt:lpstr>
      <vt:lpstr>gzip components</vt:lpstr>
      <vt:lpstr>gzip components</vt:lpstr>
      <vt:lpstr>shard dominant domains</vt:lpstr>
      <vt:lpstr>PowerPoint Presentation</vt:lpstr>
      <vt:lpstr>PowerPoint Presentation</vt:lpstr>
      <vt:lpstr>PowerPoint Presentation</vt:lpstr>
      <vt:lpstr>PowerPoint Presentation</vt:lpstr>
      <vt:lpstr>scripts block</vt:lpstr>
      <vt:lpstr>PowerPoint Presentation</vt:lpstr>
      <vt:lpstr>PowerPoint Presentation</vt:lpstr>
      <vt:lpstr>initial payload and execution</vt:lpstr>
      <vt:lpstr>splitting the initial payload</vt:lpstr>
      <vt:lpstr>1995: scripts in HEAD</vt:lpstr>
      <vt:lpstr>2007: move scripts to bottom</vt:lpstr>
      <vt:lpstr>2009: load scripts async</vt:lpstr>
      <vt:lpstr>GMail Mobile</vt:lpstr>
      <vt:lpstr>ControlJS a JavaScript module for making scripts load faster</vt:lpstr>
      <vt:lpstr>ControlJS a JavaScript module for making scripts load faster</vt:lpstr>
      <vt:lpstr>takeaways</vt:lpstr>
      <vt:lpstr>PowerPoint Presentation</vt:lpstr>
      <vt:lpstr>PowerPoint Presentation</vt:lpstr>
      <vt:lpstr>WebPagetest Results</vt:lpstr>
      <vt:lpstr>Hootsuite</vt:lpstr>
      <vt:lpstr>Atlassian /software/jira</vt:lpstr>
      <vt:lpstr>Bitbucket /pypy/pypy/commits/all</vt:lpstr>
      <vt:lpstr>99designs /</vt:lpstr>
      <vt:lpstr>IronPlanet /</vt:lpstr>
      <vt:lpstr>educreations /browse/mathematics/</vt:lpstr>
      <vt:lpstr>Sunrun /</vt:lpstr>
    </vt:vector>
  </TitlesOfParts>
  <Company>Yahoo!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Performance Web Sites  14 rules for faster-loading pages</dc:title>
  <dc:creator>Yahoo!</dc:creator>
  <cp:lastModifiedBy>Steve</cp:lastModifiedBy>
  <cp:revision>1667</cp:revision>
  <cp:lastPrinted>2013-09-13T04:42:27Z</cp:lastPrinted>
  <dcterms:created xsi:type="dcterms:W3CDTF">2007-04-05T16:49:12Z</dcterms:created>
  <dcterms:modified xsi:type="dcterms:W3CDTF">2013-09-13T05:14:10Z</dcterms:modified>
</cp:coreProperties>
</file>