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6"/>
  </p:notesMasterIdLst>
  <p:handoutMasterIdLst>
    <p:handoutMasterId r:id="rId57"/>
  </p:handoutMasterIdLst>
  <p:sldIdLst>
    <p:sldId id="1836" r:id="rId2"/>
    <p:sldId id="1651" r:id="rId3"/>
    <p:sldId id="1834" r:id="rId4"/>
    <p:sldId id="1829" r:id="rId5"/>
    <p:sldId id="1880" r:id="rId6"/>
    <p:sldId id="1890" r:id="rId7"/>
    <p:sldId id="1891" r:id="rId8"/>
    <p:sldId id="1892" r:id="rId9"/>
    <p:sldId id="1894" r:id="rId10"/>
    <p:sldId id="1895" r:id="rId11"/>
    <p:sldId id="1896" r:id="rId12"/>
    <p:sldId id="1897" r:id="rId13"/>
    <p:sldId id="1878" r:id="rId14"/>
    <p:sldId id="1909" r:id="rId15"/>
    <p:sldId id="1886" r:id="rId16"/>
    <p:sldId id="1887" r:id="rId17"/>
    <p:sldId id="1875" r:id="rId18"/>
    <p:sldId id="1876" r:id="rId19"/>
    <p:sldId id="1877" r:id="rId20"/>
    <p:sldId id="1871" r:id="rId21"/>
    <p:sldId id="1845" r:id="rId22"/>
    <p:sldId id="1883" r:id="rId23"/>
    <p:sldId id="1884" r:id="rId24"/>
    <p:sldId id="1848" r:id="rId25"/>
    <p:sldId id="1710" r:id="rId26"/>
    <p:sldId id="1873" r:id="rId27"/>
    <p:sldId id="1889" r:id="rId28"/>
    <p:sldId id="1857" r:id="rId29"/>
    <p:sldId id="1858" r:id="rId30"/>
    <p:sldId id="1859" r:id="rId31"/>
    <p:sldId id="1863" r:id="rId32"/>
    <p:sldId id="1840" r:id="rId33"/>
    <p:sldId id="1860" r:id="rId34"/>
    <p:sldId id="1865" r:id="rId35"/>
    <p:sldId id="1862" r:id="rId36"/>
    <p:sldId id="1864" r:id="rId37"/>
    <p:sldId id="1866" r:id="rId38"/>
    <p:sldId id="1868" r:id="rId39"/>
    <p:sldId id="1881" r:id="rId40"/>
    <p:sldId id="1882" r:id="rId41"/>
    <p:sldId id="1901" r:id="rId42"/>
    <p:sldId id="1902" r:id="rId43"/>
    <p:sldId id="1872" r:id="rId44"/>
    <p:sldId id="1903" r:id="rId45"/>
    <p:sldId id="1900" r:id="rId46"/>
    <p:sldId id="1904" r:id="rId47"/>
    <p:sldId id="1905" r:id="rId48"/>
    <p:sldId id="1906" r:id="rId49"/>
    <p:sldId id="1908" r:id="rId50"/>
    <p:sldId id="1874" r:id="rId51"/>
    <p:sldId id="1899" r:id="rId52"/>
    <p:sldId id="1474" r:id="rId53"/>
    <p:sldId id="1801" r:id="rId54"/>
    <p:sldId id="1475" r:id="rId5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clrMru>
    <a:srgbClr val="284B98"/>
    <a:srgbClr val="B80202"/>
    <a:srgbClr val="8F050A"/>
    <a:srgbClr val="0A121B"/>
    <a:srgbClr val="9A3E2E"/>
    <a:srgbClr val="BD4C00"/>
    <a:srgbClr val="3E0C3A"/>
    <a:srgbClr val="000000"/>
    <a:srgbClr val="00B0F0"/>
    <a:srgbClr val="E3C5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25" autoAdjust="0"/>
    <p:restoredTop sz="92874" autoAdjust="0"/>
  </p:normalViewPr>
  <p:slideViewPr>
    <p:cSldViewPr snapToGrid="0">
      <p:cViewPr varScale="1">
        <p:scale>
          <a:sx n="111" d="100"/>
          <a:sy n="111" d="100"/>
        </p:scale>
        <p:origin x="-89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116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04C68DCE-AEC4-4AA4-8456-DD77D2D20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14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349BAE52-7F1B-40A6-B81A-B93567B49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704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brenderous</a:t>
            </a:r>
            <a:r>
              <a:rPr lang="en-US" dirty="0" smtClean="0"/>
              <a:t>/4255550788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HTML Templates – download</a:t>
            </a:r>
            <a:r>
              <a:rPr lang="en-US" baseline="0" dirty="0" smtClean="0"/>
              <a:t> &amp; parse HTML but DON'T render</a:t>
            </a:r>
          </a:p>
          <a:p>
            <a:r>
              <a:rPr lang="en-US" baseline="0" dirty="0" smtClean="0"/>
              <a:t>Shadow DOM – markup encapsulation, style boundaries,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16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/video/</a:t>
            </a:r>
            <a:r>
              <a:rPr lang="en-US" dirty="0" err="1" smtClean="0"/>
              <a:t>compare.php?tests</a:t>
            </a:r>
            <a:r>
              <a:rPr lang="en-US" dirty="0" smtClean="0"/>
              <a:t>=140429_WZ_12SP,140429_VX_12SQ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854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/video/</a:t>
            </a:r>
            <a:r>
              <a:rPr lang="en-US" dirty="0" err="1" smtClean="0"/>
              <a:t>compare.php?tests</a:t>
            </a:r>
            <a:r>
              <a:rPr lang="en-US" dirty="0" smtClean="0"/>
              <a:t>=140429_WZ_12SP,140429_VX_12SQ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278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www.whatwg.org</a:t>
            </a:r>
            <a:r>
              <a:rPr lang="en-US" dirty="0" smtClean="0"/>
              <a:t>/specs/web-apps/current-work/multipage/</a:t>
            </a:r>
            <a:r>
              <a:rPr lang="en-US" dirty="0" err="1" smtClean="0"/>
              <a:t>semantics.html#the-link-element</a:t>
            </a:r>
            <a:endParaRPr lang="en-US" dirty="0" smtClean="0"/>
          </a:p>
          <a:p>
            <a:r>
              <a:rPr lang="en-US" dirty="0" smtClean="0"/>
              <a:t>other </a:t>
            </a:r>
            <a:r>
              <a:rPr lang="en-US" dirty="0" err="1" smtClean="0"/>
              <a:t>bg</a:t>
            </a:r>
            <a:r>
              <a:rPr lang="en-US" dirty="0" smtClean="0"/>
              <a:t> photo: 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hanspetermeyer</a:t>
            </a:r>
            <a:r>
              <a:rPr lang="en-US" dirty="0" smtClean="0"/>
              <a:t>/9146936834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8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myklroventine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/4062102754/</a:t>
            </a:r>
          </a:p>
          <a:p>
            <a:endParaRPr lang="en-US" dirty="0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F373C4-9B52-4FA3-9F15-FC0CBA210E11}" type="slidenum">
              <a:rPr lang="en-US" smtClean="0"/>
              <a:pPr/>
              <a:t>52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9F39A1-D9F0-46A3-9EDD-55B55A265A84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EEDD"/>
                </a:solidFill>
              </a:rPr>
              <a:t>"thank you" by nj dodge: </a:t>
            </a:r>
            <a:r>
              <a:rPr lang="en-US" i="1" smtClean="0">
                <a:solidFill>
                  <a:srgbClr val="FFEEDD"/>
                </a:solidFill>
              </a:rPr>
              <a:t>http://flickr.com/photos/nj_dodge/187190601/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oskay</a:t>
            </a:r>
            <a:r>
              <a:rPr lang="en-US" dirty="0" smtClean="0"/>
              <a:t>/437341128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tiemposdelruido</a:t>
            </a:r>
            <a:r>
              <a:rPr lang="en-US" dirty="0" smtClean="0"/>
              <a:t>/4051085295</a:t>
            </a:r>
          </a:p>
          <a:p>
            <a:r>
              <a:rPr lang="en-US" dirty="0" smtClean="0"/>
              <a:t>also: 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tiemposdelruido</a:t>
            </a:r>
            <a:r>
              <a:rPr lang="en-US" dirty="0" smtClean="0"/>
              <a:t>/4051083769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tiemposdelruido</a:t>
            </a:r>
            <a:r>
              <a:rPr lang="en-US" dirty="0" smtClean="0"/>
              <a:t>/4051086973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tiemposdelruido</a:t>
            </a:r>
            <a:r>
              <a:rPr lang="en-US" dirty="0" smtClean="0"/>
              <a:t>/4051826452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tiemposdelruido</a:t>
            </a:r>
            <a:r>
              <a:rPr lang="en-US" dirty="0" smtClean="0"/>
              <a:t>/4051078871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brenderous</a:t>
            </a:r>
            <a:r>
              <a:rPr lang="en-US" dirty="0" smtClean="0"/>
              <a:t>/4255550788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50</a:t>
            </a:r>
            <a:r>
              <a:rPr lang="en-US" baseline="30000" dirty="0" smtClean="0"/>
              <a:t>th</a:t>
            </a:r>
            <a:r>
              <a:rPr lang="en-US" dirty="0" smtClean="0"/>
              <a:t>: 25 3</a:t>
            </a:r>
            <a:r>
              <a:rPr lang="en-US" baseline="30000" dirty="0" smtClean="0"/>
              <a:t>rd</a:t>
            </a:r>
            <a:r>
              <a:rPr lang="en-US" dirty="0" smtClean="0"/>
              <a:t> party, 41 1</a:t>
            </a:r>
            <a:r>
              <a:rPr lang="en-US" baseline="30000" dirty="0" smtClean="0"/>
              <a:t>st</a:t>
            </a:r>
            <a:r>
              <a:rPr lang="en-US" dirty="0" smtClean="0"/>
              <a:t> party</a:t>
            </a:r>
          </a:p>
          <a:p>
            <a:r>
              <a:rPr lang="en-US" dirty="0" smtClean="0"/>
              <a:t>90</a:t>
            </a:r>
            <a:r>
              <a:rPr lang="en-US" baseline="30000" dirty="0" smtClean="0"/>
              <a:t>th</a:t>
            </a:r>
            <a:r>
              <a:rPr lang="en-US" dirty="0" smtClean="0"/>
              <a:t>:</a:t>
            </a:r>
            <a:r>
              <a:rPr lang="en-US" baseline="0" dirty="0" smtClean="0"/>
              <a:t> 107 3</a:t>
            </a:r>
            <a:r>
              <a:rPr lang="en-US" baseline="30000" dirty="0" smtClean="0"/>
              <a:t>rd</a:t>
            </a:r>
            <a:r>
              <a:rPr lang="en-US" baseline="0" dirty="0" smtClean="0"/>
              <a:t> party, 104 1</a:t>
            </a:r>
            <a:r>
              <a:rPr lang="en-US" baseline="30000" dirty="0" smtClean="0"/>
              <a:t>st</a:t>
            </a:r>
            <a:r>
              <a:rPr lang="en-US" baseline="0" dirty="0" smtClean="0"/>
              <a:t> party</a:t>
            </a:r>
          </a:p>
          <a:p>
            <a:endParaRPr lang="en-US" dirty="0" smtClean="0"/>
          </a:p>
          <a:p>
            <a:r>
              <a:rPr lang="en-US" dirty="0" smtClean="0"/>
              <a:t>SELECT party,  </a:t>
            </a:r>
          </a:p>
          <a:p>
            <a:r>
              <a:rPr lang="en-US" dirty="0" smtClean="0"/>
              <a:t>  NTH(10, </a:t>
            </a:r>
            <a:r>
              <a:rPr lang="en-US" dirty="0" err="1" smtClean="0"/>
              <a:t>quantiles</a:t>
            </a:r>
            <a:r>
              <a:rPr lang="en-US" dirty="0" smtClean="0"/>
              <a:t>(</a:t>
            </a:r>
            <a:r>
              <a:rPr lang="en-US" dirty="0" err="1" smtClean="0"/>
              <a:t>cnt</a:t>
            </a:r>
            <a:r>
              <a:rPr lang="en-US" dirty="0" smtClean="0"/>
              <a:t>)) p10,  </a:t>
            </a:r>
          </a:p>
          <a:p>
            <a:r>
              <a:rPr lang="en-US" dirty="0" smtClean="0"/>
              <a:t>  NTH(20, </a:t>
            </a:r>
            <a:r>
              <a:rPr lang="en-US" dirty="0" err="1" smtClean="0"/>
              <a:t>quantiles</a:t>
            </a:r>
            <a:r>
              <a:rPr lang="en-US" dirty="0" smtClean="0"/>
              <a:t>(</a:t>
            </a:r>
            <a:r>
              <a:rPr lang="en-US" dirty="0" err="1" smtClean="0"/>
              <a:t>cnt</a:t>
            </a:r>
            <a:r>
              <a:rPr lang="en-US" dirty="0" smtClean="0"/>
              <a:t>)) p20,</a:t>
            </a:r>
          </a:p>
          <a:p>
            <a:r>
              <a:rPr lang="en-US" dirty="0" smtClean="0"/>
              <a:t>  NTH(30, </a:t>
            </a:r>
            <a:r>
              <a:rPr lang="en-US" dirty="0" err="1" smtClean="0"/>
              <a:t>quantiles</a:t>
            </a:r>
            <a:r>
              <a:rPr lang="en-US" dirty="0" smtClean="0"/>
              <a:t>(</a:t>
            </a:r>
            <a:r>
              <a:rPr lang="en-US" dirty="0" err="1" smtClean="0"/>
              <a:t>cnt</a:t>
            </a:r>
            <a:r>
              <a:rPr lang="en-US" dirty="0" smtClean="0"/>
              <a:t>)) p30,</a:t>
            </a:r>
          </a:p>
          <a:p>
            <a:r>
              <a:rPr lang="en-US" dirty="0" smtClean="0"/>
              <a:t>  NTH(40, </a:t>
            </a:r>
            <a:r>
              <a:rPr lang="en-US" dirty="0" err="1" smtClean="0"/>
              <a:t>quantiles</a:t>
            </a:r>
            <a:r>
              <a:rPr lang="en-US" dirty="0" smtClean="0"/>
              <a:t>(</a:t>
            </a:r>
            <a:r>
              <a:rPr lang="en-US" dirty="0" err="1" smtClean="0"/>
              <a:t>cnt</a:t>
            </a:r>
            <a:r>
              <a:rPr lang="en-US" dirty="0" smtClean="0"/>
              <a:t>)) p40,</a:t>
            </a:r>
          </a:p>
          <a:p>
            <a:r>
              <a:rPr lang="en-US" dirty="0" smtClean="0"/>
              <a:t>  NTH(50, </a:t>
            </a:r>
            <a:r>
              <a:rPr lang="en-US" dirty="0" err="1" smtClean="0"/>
              <a:t>quantiles</a:t>
            </a:r>
            <a:r>
              <a:rPr lang="en-US" dirty="0" smtClean="0"/>
              <a:t>(</a:t>
            </a:r>
            <a:r>
              <a:rPr lang="en-US" dirty="0" err="1" smtClean="0"/>
              <a:t>cnt</a:t>
            </a:r>
            <a:r>
              <a:rPr lang="en-US" dirty="0" smtClean="0"/>
              <a:t>)) p50,</a:t>
            </a:r>
          </a:p>
          <a:p>
            <a:r>
              <a:rPr lang="en-US" dirty="0" smtClean="0"/>
              <a:t>  NTH(60, </a:t>
            </a:r>
            <a:r>
              <a:rPr lang="en-US" dirty="0" err="1" smtClean="0"/>
              <a:t>quantiles</a:t>
            </a:r>
            <a:r>
              <a:rPr lang="en-US" dirty="0" smtClean="0"/>
              <a:t>(</a:t>
            </a:r>
            <a:r>
              <a:rPr lang="en-US" dirty="0" err="1" smtClean="0"/>
              <a:t>cnt</a:t>
            </a:r>
            <a:r>
              <a:rPr lang="en-US" dirty="0" smtClean="0"/>
              <a:t>)) p60,</a:t>
            </a:r>
          </a:p>
          <a:p>
            <a:r>
              <a:rPr lang="en-US" dirty="0" smtClean="0"/>
              <a:t>  NTH(70, </a:t>
            </a:r>
            <a:r>
              <a:rPr lang="en-US" dirty="0" err="1" smtClean="0"/>
              <a:t>quantiles</a:t>
            </a:r>
            <a:r>
              <a:rPr lang="en-US" dirty="0" smtClean="0"/>
              <a:t>(</a:t>
            </a:r>
            <a:r>
              <a:rPr lang="en-US" dirty="0" err="1" smtClean="0"/>
              <a:t>cnt</a:t>
            </a:r>
            <a:r>
              <a:rPr lang="en-US" dirty="0" smtClean="0"/>
              <a:t>)) p70,</a:t>
            </a:r>
          </a:p>
          <a:p>
            <a:r>
              <a:rPr lang="en-US" dirty="0" smtClean="0"/>
              <a:t>  NTH(80, </a:t>
            </a:r>
            <a:r>
              <a:rPr lang="en-US" dirty="0" err="1" smtClean="0"/>
              <a:t>quantiles</a:t>
            </a:r>
            <a:r>
              <a:rPr lang="en-US" dirty="0" smtClean="0"/>
              <a:t>(</a:t>
            </a:r>
            <a:r>
              <a:rPr lang="en-US" dirty="0" err="1" smtClean="0"/>
              <a:t>cnt</a:t>
            </a:r>
            <a:r>
              <a:rPr lang="en-US" dirty="0" smtClean="0"/>
              <a:t>)) p80,</a:t>
            </a:r>
          </a:p>
          <a:p>
            <a:r>
              <a:rPr lang="en-US" dirty="0" smtClean="0"/>
              <a:t>  NTH(90, </a:t>
            </a:r>
            <a:r>
              <a:rPr lang="en-US" dirty="0" err="1" smtClean="0"/>
              <a:t>quantiles</a:t>
            </a:r>
            <a:r>
              <a:rPr lang="en-US" dirty="0" smtClean="0"/>
              <a:t>(</a:t>
            </a:r>
            <a:r>
              <a:rPr lang="en-US" dirty="0" err="1" smtClean="0"/>
              <a:t>cnt</a:t>
            </a:r>
            <a:r>
              <a:rPr lang="en-US" dirty="0" smtClean="0"/>
              <a:t>)) p90,</a:t>
            </a:r>
          </a:p>
          <a:p>
            <a:r>
              <a:rPr lang="en-US" dirty="0" smtClean="0"/>
              <a:t>  NTH(99, </a:t>
            </a:r>
            <a:r>
              <a:rPr lang="en-US" dirty="0" err="1" smtClean="0"/>
              <a:t>quantiles</a:t>
            </a:r>
            <a:r>
              <a:rPr lang="en-US" dirty="0" smtClean="0"/>
              <a:t>(</a:t>
            </a:r>
            <a:r>
              <a:rPr lang="en-US" dirty="0" err="1" smtClean="0"/>
              <a:t>cnt</a:t>
            </a:r>
            <a:r>
              <a:rPr lang="en-US" dirty="0" smtClean="0"/>
              <a:t>)) p99</a:t>
            </a:r>
          </a:p>
          <a:p>
            <a:r>
              <a:rPr lang="en-US" dirty="0" smtClean="0"/>
              <a:t>FROM (  </a:t>
            </a:r>
          </a:p>
          <a:p>
            <a:r>
              <a:rPr lang="en-US" dirty="0" smtClean="0"/>
              <a:t>  SELECT </a:t>
            </a:r>
          </a:p>
          <a:p>
            <a:r>
              <a:rPr lang="en-US" dirty="0" smtClean="0"/>
              <a:t>    origin,</a:t>
            </a:r>
          </a:p>
          <a:p>
            <a:r>
              <a:rPr lang="en-US" dirty="0" smtClean="0"/>
              <a:t>    IF (</a:t>
            </a:r>
            <a:r>
              <a:rPr lang="en-US" dirty="0" err="1" smtClean="0"/>
              <a:t>req_host</a:t>
            </a:r>
            <a:r>
              <a:rPr lang="en-US" dirty="0" smtClean="0"/>
              <a:t> CONTAINS REGEXP_EXTRACT(origin, r'([\w-]+)'), INTEGER(1), INTEGER(3)) AS party,</a:t>
            </a:r>
          </a:p>
          <a:p>
            <a:r>
              <a:rPr lang="en-US" dirty="0" smtClean="0"/>
              <a:t>    COUNT(*) as </a:t>
            </a:r>
            <a:r>
              <a:rPr lang="en-US" dirty="0" err="1" smtClean="0"/>
              <a:t>cnt</a:t>
            </a:r>
            <a:endParaRPr lang="en-US" dirty="0" smtClean="0"/>
          </a:p>
          <a:p>
            <a:r>
              <a:rPr lang="en-US" dirty="0" smtClean="0"/>
              <a:t>  FROM [httparchive:runs.2014_04_15_requests] requests JOIN EACH (</a:t>
            </a:r>
          </a:p>
          <a:p>
            <a:r>
              <a:rPr lang="en-US" dirty="0" smtClean="0"/>
              <a:t>    SELECT </a:t>
            </a:r>
            <a:r>
              <a:rPr lang="en-US" dirty="0" err="1" smtClean="0"/>
              <a:t>pageid</a:t>
            </a:r>
            <a:r>
              <a:rPr lang="en-US" dirty="0" smtClean="0"/>
              <a:t>, DOMAIN(</a:t>
            </a:r>
            <a:r>
              <a:rPr lang="en-US" dirty="0" err="1" smtClean="0"/>
              <a:t>url</a:t>
            </a:r>
            <a:r>
              <a:rPr lang="en-US" dirty="0" smtClean="0"/>
              <a:t>) as origin</a:t>
            </a:r>
          </a:p>
          <a:p>
            <a:r>
              <a:rPr lang="en-US" dirty="0" smtClean="0"/>
              <a:t>    FROM [httparchive:runs.2014_04_15_pages]</a:t>
            </a:r>
          </a:p>
          <a:p>
            <a:r>
              <a:rPr lang="en-US" dirty="0" smtClean="0"/>
              <a:t>  ) pages ON </a:t>
            </a:r>
            <a:r>
              <a:rPr lang="en-US" dirty="0" err="1" smtClean="0"/>
              <a:t>pages.pageid</a:t>
            </a:r>
            <a:r>
              <a:rPr lang="en-US" dirty="0" smtClean="0"/>
              <a:t> = </a:t>
            </a:r>
            <a:r>
              <a:rPr lang="en-US" dirty="0" err="1" smtClean="0"/>
              <a:t>requests.pageid</a:t>
            </a:r>
            <a:endParaRPr lang="en-US" dirty="0" smtClean="0"/>
          </a:p>
          <a:p>
            <a:r>
              <a:rPr lang="en-US" dirty="0" smtClean="0"/>
              <a:t>  GROUP BY origin, party</a:t>
            </a:r>
          </a:p>
          <a:p>
            <a:r>
              <a:rPr lang="en-US" dirty="0" smtClean="0"/>
              <a:t>)</a:t>
            </a:r>
          </a:p>
          <a:p>
            <a:r>
              <a:rPr lang="en-US" dirty="0" smtClean="0"/>
              <a:t>GROUP by party;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18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brenderous</a:t>
            </a:r>
            <a:r>
              <a:rPr lang="en-US" dirty="0" smtClean="0"/>
              <a:t>/4255550788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darwinbell</a:t>
            </a:r>
            <a:r>
              <a:rPr lang="en-US" dirty="0" smtClean="0"/>
              <a:t>/465459020/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703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Single_point_of_failure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26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/video/</a:t>
            </a:r>
            <a:r>
              <a:rPr lang="en-US" dirty="0" err="1" smtClean="0"/>
              <a:t>compare.php?tests</a:t>
            </a:r>
            <a:r>
              <a:rPr lang="en-US" dirty="0" smtClean="0"/>
              <a:t>=140429_9G_5QD,140429_M5_5QE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5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43000"/>
            <a:ext cx="7772400" cy="1582738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400800" cy="16002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DDF54-F37F-4626-BB61-CA279C253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C1776-324C-456C-ACF1-838704B9C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76200"/>
            <a:ext cx="22860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76200"/>
            <a:ext cx="67056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38CAD-7F4E-4F35-8BF7-E07A6331A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524000"/>
            <a:ext cx="8001000" cy="4648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D6F67-4CDA-46FA-8602-D907AC827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  <a:lvl2pPr>
              <a:defRPr>
                <a:solidFill>
                  <a:srgbClr val="FFEEDD"/>
                </a:solidFill>
              </a:defRPr>
            </a:lvl2pPr>
            <a:lvl3pPr>
              <a:defRPr>
                <a:solidFill>
                  <a:srgbClr val="FFEEDD"/>
                </a:solidFill>
              </a:defRPr>
            </a:lvl3pPr>
            <a:lvl4pPr>
              <a:defRPr>
                <a:solidFill>
                  <a:srgbClr val="FFEEDD"/>
                </a:solidFill>
              </a:defRPr>
            </a:lvl4pPr>
            <a:lvl5pPr>
              <a:defRPr>
                <a:solidFill>
                  <a:srgbClr val="FFEED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3924300" cy="4648200"/>
          </a:xfrm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  <a:lvl2pPr>
              <a:defRPr>
                <a:solidFill>
                  <a:srgbClr val="FFEEDD"/>
                </a:solidFill>
              </a:defRPr>
            </a:lvl2pPr>
            <a:lvl3pPr>
              <a:defRPr>
                <a:solidFill>
                  <a:srgbClr val="FFEEDD"/>
                </a:solidFill>
              </a:defRPr>
            </a:lvl3pPr>
            <a:lvl4pPr>
              <a:defRPr>
                <a:solidFill>
                  <a:srgbClr val="FFEEDD"/>
                </a:solidFill>
              </a:defRPr>
            </a:lvl4pPr>
            <a:lvl5pPr>
              <a:defRPr>
                <a:solidFill>
                  <a:srgbClr val="FFEED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2332B-44D0-43F0-A93E-C7844B514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39243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39243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42ADA-0A73-491C-B71D-3FF138C4E1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>
                <a:solidFill>
                  <a:schemeClr val="accent3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09600" y="6243935"/>
            <a:ext cx="2667000" cy="461665"/>
          </a:xfrm>
        </p:spPr>
        <p:txBody>
          <a:bodyPr/>
          <a:lstStyle>
            <a:lvl1pPr>
              <a:buNone/>
              <a:defRPr sz="2400">
                <a:solidFill>
                  <a:srgbClr val="9AFC24"/>
                </a:solidFill>
              </a:defRPr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7210B-38CE-4AF8-97B4-B79C53C399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g photo w g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01000" cy="584776"/>
          </a:xfrm>
        </p:spPr>
        <p:txBody>
          <a:bodyPr>
            <a:spAutoFit/>
          </a:bodyPr>
          <a:lstStyle>
            <a:lvl1pPr>
              <a:buNone/>
              <a:defRPr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defRPr>
            </a:lvl1pPr>
            <a:lvl2pPr>
              <a:buFont typeface="Arial" pitchFamily="34" charset="0"/>
              <a:buNone/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029200" y="6596390"/>
            <a:ext cx="4114800" cy="261610"/>
          </a:xfrm>
        </p:spPr>
        <p:txBody>
          <a:bodyPr>
            <a:spAutoFit/>
          </a:bodyPr>
          <a:lstStyle>
            <a:lvl1pPr algn="r">
              <a:defRPr sz="1100" i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photo </a:t>
            </a:r>
            <a:r>
              <a:rPr lang="en-US" dirty="0" err="1" smtClean="0"/>
              <a:t>url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259410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F7A38-D20D-4A16-89E6-C7FC2E2BB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39243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98630-AAF1-432D-BCFB-B00766689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ADE26-BF05-4300-8752-3E3E0B9CF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81890-804B-4671-99AA-29C140810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4D506-5D8A-4496-8798-20D8E9144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64246-61BD-4D28-95FE-C91085604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001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0" y="6453188"/>
            <a:ext cx="449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83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6197728-805C-46F0-ABBC-DBA4C2C2E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86" r:id="rId1"/>
    <p:sldLayoutId id="2147485672" r:id="rId2"/>
    <p:sldLayoutId id="2147485688" r:id="rId3"/>
    <p:sldLayoutId id="2147485673" r:id="rId4"/>
    <p:sldLayoutId id="2147485674" r:id="rId5"/>
    <p:sldLayoutId id="2147485675" r:id="rId6"/>
    <p:sldLayoutId id="2147485676" r:id="rId7"/>
    <p:sldLayoutId id="2147485677" r:id="rId8"/>
    <p:sldLayoutId id="2147485678" r:id="rId9"/>
    <p:sldLayoutId id="2147485679" r:id="rId10"/>
    <p:sldLayoutId id="2147485680" r:id="rId11"/>
    <p:sldLayoutId id="2147485681" r:id="rId12"/>
    <p:sldLayoutId id="2147485682" r:id="rId13"/>
    <p:sldLayoutId id="2147485683" r:id="rId14"/>
    <p:sldLayoutId id="2147485684" r:id="rId15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6000" b="1">
          <a:solidFill>
            <a:srgbClr val="00B0F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Font typeface="Arial" charset="0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3" Type="http://schemas.openxmlformats.org/officeDocument/2006/relationships/image" Target="../media/image32.png"/><Relationship Id="rId14" Type="http://schemas.openxmlformats.org/officeDocument/2006/relationships/image" Target="../media/image33.png"/><Relationship Id="rId15" Type="http://schemas.openxmlformats.org/officeDocument/2006/relationships/image" Target="../media/image34.png"/><Relationship Id="rId16" Type="http://schemas.openxmlformats.org/officeDocument/2006/relationships/image" Target="../media/image35.png"/><Relationship Id="rId17" Type="http://schemas.openxmlformats.org/officeDocument/2006/relationships/image" Target="../media/image36.png"/><Relationship Id="rId18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microsoft.com/office/2007/relationships/hdphoto" Target="../media/hdphoto11.wdp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3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jpeg"/><Relationship Id="rId7" Type="http://schemas.microsoft.com/office/2007/relationships/hdphoto" Target="../media/hdphoto2.wdp"/><Relationship Id="rId8" Type="http://schemas.openxmlformats.org/officeDocument/2006/relationships/image" Target="../media/image9.jpeg"/><Relationship Id="rId9" Type="http://schemas.microsoft.com/office/2007/relationships/hdphoto" Target="../media/hdphoto3.wdp"/><Relationship Id="rId10" Type="http://schemas.microsoft.com/office/2007/relationships/hdphoto" Target="../media/hdphoto4.wdp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microsoft.com/office/2007/relationships/hdphoto" Target="../media/hdphoto6.wdp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48264" y="219052"/>
            <a:ext cx="680816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720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Web Components</a:t>
            </a:r>
            <a:endParaRPr lang="en-US" sz="7200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318365"/>
            <a:ext cx="8458200" cy="5396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n-AU" sz="1600" baseline="0" dirty="0" smtClean="0">
                <a:solidFill>
                  <a:schemeClr val="bg1"/>
                </a:solidFill>
                <a:latin typeface="+mn-lt"/>
              </a:rPr>
              <a:t>@</a:t>
            </a:r>
            <a:r>
              <a:rPr lang="en-AU" sz="1600" baseline="0" smtClean="0">
                <a:solidFill>
                  <a:schemeClr val="bg1"/>
                </a:solidFill>
                <a:latin typeface="+mn-lt"/>
              </a:rPr>
              <a:t>souders</a:t>
            </a:r>
            <a:endParaRPr lang="en-AU" sz="1600" baseline="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n-AU" sz="1600" i="1" baseline="0" dirty="0" err="1" smtClean="0">
                <a:solidFill>
                  <a:schemeClr val="bg1"/>
                </a:solidFill>
                <a:effectLst/>
                <a:latin typeface="+mn-lt"/>
              </a:rPr>
              <a:t>stevesouders.com</a:t>
            </a:r>
            <a:r>
              <a:rPr lang="en-AU" sz="1600" i="1" baseline="0" dirty="0" smtClean="0">
                <a:solidFill>
                  <a:schemeClr val="bg1"/>
                </a:solidFill>
                <a:effectLst/>
                <a:latin typeface="+mn-lt"/>
              </a:rPr>
              <a:t>/docs/</a:t>
            </a:r>
            <a:r>
              <a:rPr lang="en-AU" sz="1600" i="1" baseline="0" dirty="0" smtClean="0">
                <a:solidFill>
                  <a:schemeClr val="bg1"/>
                </a:solidFill>
                <a:latin typeface="+mn-lt"/>
              </a:rPr>
              <a:t>sfwebperf-20140429</a:t>
            </a:r>
            <a:r>
              <a:rPr lang="en-AU" sz="1600" i="1" baseline="0" dirty="0" smtClean="0">
                <a:solidFill>
                  <a:schemeClr val="bg1"/>
                </a:solidFill>
                <a:effectLst/>
                <a:latin typeface="+mn-lt"/>
              </a:rPr>
              <a:t>.pptx</a:t>
            </a:r>
            <a:endParaRPr lang="en-AU" sz="1600" i="1" baseline="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Text Placeholder 3"/>
          <p:cNvSpPr txBox="1">
            <a:spLocks/>
          </p:cNvSpPr>
          <p:nvPr/>
        </p:nvSpPr>
        <p:spPr bwMode="auto">
          <a:xfrm>
            <a:off x="5029200" y="6596390"/>
            <a:ext cx="41148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/>
            <a:r>
              <a:rPr lang="en-US" sz="1100" i="1" dirty="0" err="1">
                <a:solidFill>
                  <a:schemeClr val="bg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flickr.com</a:t>
            </a:r>
            <a:r>
              <a:rPr lang="en-US" sz="1100" i="1" dirty="0">
                <a:solidFill>
                  <a:schemeClr val="bg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/photos/</a:t>
            </a:r>
            <a:r>
              <a:rPr lang="en-US" sz="1100" i="1" dirty="0" err="1">
                <a:solidFill>
                  <a:schemeClr val="bg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brenderous</a:t>
            </a:r>
            <a:r>
              <a:rPr lang="en-US" sz="1100" i="1" dirty="0">
                <a:solidFill>
                  <a:schemeClr val="bg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/4255550788</a:t>
            </a:r>
          </a:p>
        </p:txBody>
      </p:sp>
    </p:spTree>
    <p:extLst>
      <p:ext uri="{BB962C8B-B14F-4D97-AF65-F5344CB8AC3E}">
        <p14:creationId xmlns:p14="http://schemas.microsoft.com/office/powerpoint/2010/main" val="12278070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8640" y="3716890"/>
            <a:ext cx="6747510" cy="30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42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04" y="1596120"/>
            <a:ext cx="7885430" cy="396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31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632" y="1567182"/>
            <a:ext cx="958819" cy="258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243" y="1436144"/>
            <a:ext cx="702310" cy="2478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073" y="2128521"/>
            <a:ext cx="1562561" cy="2916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5406" y="2779093"/>
            <a:ext cx="777495" cy="828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2122" y="2079720"/>
            <a:ext cx="606690" cy="6533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7524" y="4487220"/>
            <a:ext cx="729425" cy="7764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8801" y="3827987"/>
            <a:ext cx="3173921" cy="4510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663" y="4685465"/>
            <a:ext cx="968724" cy="3021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3004" y="1663618"/>
            <a:ext cx="847468" cy="2721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2499" y="5644875"/>
            <a:ext cx="1556131" cy="6402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16992" y="5311220"/>
            <a:ext cx="1483606" cy="3113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94771" y="2831393"/>
            <a:ext cx="996619" cy="2421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30922" y="5770042"/>
            <a:ext cx="1670674" cy="3862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63327" y="606273"/>
            <a:ext cx="1446576" cy="3327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00964" y="6313894"/>
            <a:ext cx="1029473" cy="3577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37708" y="665525"/>
            <a:ext cx="1246519" cy="3435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87131" y="2580891"/>
            <a:ext cx="336232" cy="33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923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"/>
            <a:ext cx="9144000" cy="6266585"/>
          </a:xfrm>
          <a:prstGeom prst="rect">
            <a:avLst/>
          </a:prstGeom>
        </p:spPr>
      </p:pic>
      <p:sp>
        <p:nvSpPr>
          <p:cNvPr id="4" name="Round Diagonal Corner Rectangle 3"/>
          <p:cNvSpPr/>
          <p:nvPr/>
        </p:nvSpPr>
        <p:spPr>
          <a:xfrm>
            <a:off x="2971800" y="6550223"/>
            <a:ext cx="6400800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bigqueri.es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/t/what-is-the-distribution-of-1st-party-vs-3rd-party-resources/100</a:t>
            </a:r>
          </a:p>
        </p:txBody>
      </p:sp>
    </p:spTree>
    <p:extLst>
      <p:ext uri="{BB962C8B-B14F-4D97-AF65-F5344CB8AC3E}">
        <p14:creationId xmlns:p14="http://schemas.microsoft.com/office/powerpoint/2010/main" val="2053468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3"/>
          <p:cNvSpPr txBox="1">
            <a:spLocks/>
          </p:cNvSpPr>
          <p:nvPr/>
        </p:nvSpPr>
        <p:spPr bwMode="auto">
          <a:xfrm>
            <a:off x="5029200" y="6596390"/>
            <a:ext cx="41148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/>
            <a:r>
              <a:rPr lang="en-US" sz="1100" i="1" dirty="0" err="1">
                <a:solidFill>
                  <a:srgbClr val="D9D9D9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flickr.com</a:t>
            </a:r>
            <a:r>
              <a:rPr lang="en-US" sz="1100" i="1" dirty="0">
                <a:solidFill>
                  <a:srgbClr val="D9D9D9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/photos/</a:t>
            </a:r>
            <a:r>
              <a:rPr lang="en-US" sz="1100" i="1" dirty="0" err="1">
                <a:solidFill>
                  <a:srgbClr val="D9D9D9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brenderous</a:t>
            </a:r>
            <a:r>
              <a:rPr lang="en-US" sz="1100" i="1" dirty="0">
                <a:solidFill>
                  <a:srgbClr val="D9D9D9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/4255550788</a:t>
            </a:r>
          </a:p>
        </p:txBody>
      </p:sp>
    </p:spTree>
    <p:extLst>
      <p:ext uri="{BB962C8B-B14F-4D97-AF65-F5344CB8AC3E}">
        <p14:creationId xmlns:p14="http://schemas.microsoft.com/office/powerpoint/2010/main" val="872298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9190" y="0"/>
            <a:ext cx="9863190" cy="6858000"/>
          </a:xfrm>
          <a:prstGeom prst="rect">
            <a:avLst/>
          </a:prstGeom>
        </p:spPr>
      </p:pic>
      <p:sp>
        <p:nvSpPr>
          <p:cNvPr id="3" name="Text Placeholder 3"/>
          <p:cNvSpPr txBox="1">
            <a:spLocks/>
          </p:cNvSpPr>
          <p:nvPr/>
        </p:nvSpPr>
        <p:spPr bwMode="auto">
          <a:xfrm>
            <a:off x="5029200" y="6596390"/>
            <a:ext cx="41148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/>
            <a:r>
              <a:rPr lang="en-US" sz="1100" i="1" dirty="0" err="1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flickr.com</a:t>
            </a:r>
            <a:r>
              <a:rPr lang="en-US" sz="1100" i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/photos/</a:t>
            </a:r>
            <a:r>
              <a:rPr lang="en-US" sz="1100" i="1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countylemonade</a:t>
            </a:r>
            <a:r>
              <a:rPr lang="en-US" sz="1100" i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/5940567593</a:t>
            </a:r>
          </a:p>
        </p:txBody>
      </p:sp>
    </p:spTree>
    <p:extLst>
      <p:ext uri="{BB962C8B-B14F-4D97-AF65-F5344CB8AC3E}">
        <p14:creationId xmlns:p14="http://schemas.microsoft.com/office/powerpoint/2010/main" val="13149809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3"/>
          <p:cNvSpPr txBox="1">
            <a:spLocks/>
          </p:cNvSpPr>
          <p:nvPr/>
        </p:nvSpPr>
        <p:spPr bwMode="auto">
          <a:xfrm>
            <a:off x="5029200" y="6596390"/>
            <a:ext cx="41148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/>
            <a:r>
              <a:rPr lang="en-US" sz="1100" i="1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flickr.com</a:t>
            </a:r>
            <a:r>
              <a:rPr lang="en-US" sz="1100" i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/photos/</a:t>
            </a:r>
            <a:r>
              <a:rPr lang="en-US" sz="1100" i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thisisbossi</a:t>
            </a:r>
            <a:r>
              <a:rPr lang="en-US" sz="1100" i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/3069180895</a:t>
            </a:r>
          </a:p>
        </p:txBody>
      </p:sp>
    </p:spTree>
    <p:extLst>
      <p:ext uri="{BB962C8B-B14F-4D97-AF65-F5344CB8AC3E}">
        <p14:creationId xmlns:p14="http://schemas.microsoft.com/office/powerpoint/2010/main" val="36021347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400"/>
            <a:ext cx="9203397" cy="7010400"/>
          </a:xfrm>
          <a:prstGeom prst="rect">
            <a:avLst/>
          </a:prstGeom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0" y="-304800"/>
            <a:ext cx="4495799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3800" b="1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SPOF</a:t>
            </a:r>
            <a:endParaRPr lang="en-US" sz="13800" b="1" baseline="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6" name="Text Placeholder 3"/>
          <p:cNvSpPr txBox="1">
            <a:spLocks/>
          </p:cNvSpPr>
          <p:nvPr/>
        </p:nvSpPr>
        <p:spPr bwMode="auto">
          <a:xfrm>
            <a:off x="5029200" y="6596390"/>
            <a:ext cx="41148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/>
            <a:r>
              <a:rPr lang="en-US" sz="11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flickr.com</a:t>
            </a:r>
            <a:r>
              <a:rPr lang="en-US" sz="1100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/photos/</a:t>
            </a:r>
            <a:r>
              <a:rPr lang="en-US" sz="1100" i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darwinbell</a:t>
            </a:r>
            <a:r>
              <a:rPr lang="en-US" sz="1100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/465459020/</a:t>
            </a:r>
          </a:p>
        </p:txBody>
      </p:sp>
    </p:spTree>
    <p:extLst>
      <p:ext uri="{BB962C8B-B14F-4D97-AF65-F5344CB8AC3E}">
        <p14:creationId xmlns:p14="http://schemas.microsoft.com/office/powerpoint/2010/main" val="33512128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317500"/>
            <a:ext cx="7378700" cy="6210300"/>
          </a:xfrm>
          <a:prstGeom prst="rect">
            <a:avLst/>
          </a:prstGeom>
        </p:spPr>
      </p:pic>
      <p:sp>
        <p:nvSpPr>
          <p:cNvPr id="3" name="Text Placeholder 3"/>
          <p:cNvSpPr txBox="1">
            <a:spLocks/>
          </p:cNvSpPr>
          <p:nvPr/>
        </p:nvSpPr>
        <p:spPr bwMode="auto">
          <a:xfrm>
            <a:off x="5029200" y="6596390"/>
            <a:ext cx="41148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/>
            <a:r>
              <a:rPr lang="en-US" sz="11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en.wikipedia.org</a:t>
            </a: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/wiki/</a:t>
            </a:r>
            <a:r>
              <a:rPr lang="en-US" sz="11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Single_point_of_failure</a:t>
            </a:r>
            <a:endParaRPr lang="en-US" sz="1100" i="1" dirty="0">
              <a:solidFill>
                <a:schemeClr val="tx1">
                  <a:lumMod val="50000"/>
                  <a:lumOff val="5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65884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0"/>
            <a:ext cx="9795943" cy="6858000"/>
          </a:xfrm>
          <a:prstGeom prst="rect">
            <a:avLst/>
          </a:prstGeom>
          <a:solidFill>
            <a:schemeClr val="bg2">
              <a:lumMod val="20000"/>
              <a:lumOff val="80000"/>
              <a:alpha val="39000"/>
            </a:schemeClr>
          </a:solidFill>
        </p:spPr>
      </p:pic>
      <p:sp>
        <p:nvSpPr>
          <p:cNvPr id="6" name="Rectangle 5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4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-152400" y="1828800"/>
            <a:ext cx="9144000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11500" b="1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Helvetica"/>
                <a:cs typeface="Helvetica"/>
              </a:rPr>
              <a:t>Frontend SPOF</a:t>
            </a:r>
            <a:endParaRPr lang="en-US" sz="11500" b="1" baseline="0" dirty="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800338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48264" y="219052"/>
            <a:ext cx="680816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720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Web Components</a:t>
            </a:r>
            <a:endParaRPr lang="en-US" sz="7200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318365"/>
            <a:ext cx="8458200" cy="5396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n-AU" sz="1600" baseline="0" dirty="0" smtClean="0">
                <a:solidFill>
                  <a:schemeClr val="bg1"/>
                </a:solidFill>
                <a:latin typeface="+mn-lt"/>
              </a:rPr>
              <a:t>souders@google.com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n-AU" sz="1600" i="1" baseline="0" dirty="0" err="1" smtClean="0">
                <a:solidFill>
                  <a:schemeClr val="bg1"/>
                </a:solidFill>
                <a:effectLst/>
                <a:latin typeface="+mn-lt"/>
              </a:rPr>
              <a:t>stevesouders.com</a:t>
            </a:r>
            <a:r>
              <a:rPr lang="en-AU" sz="1600" i="1" baseline="0" dirty="0" smtClean="0">
                <a:solidFill>
                  <a:schemeClr val="bg1"/>
                </a:solidFill>
                <a:effectLst/>
                <a:latin typeface="+mn-lt"/>
              </a:rPr>
              <a:t>/docs/</a:t>
            </a:r>
            <a:r>
              <a:rPr lang="en-AU" sz="1600" i="1" baseline="0" dirty="0" smtClean="0">
                <a:solidFill>
                  <a:schemeClr val="bg1"/>
                </a:solidFill>
                <a:latin typeface="+mn-lt"/>
              </a:rPr>
              <a:t>sap-hpws-20140424</a:t>
            </a:r>
            <a:r>
              <a:rPr lang="en-AU" sz="1600" i="1" baseline="0" dirty="0" smtClean="0">
                <a:solidFill>
                  <a:schemeClr val="bg1"/>
                </a:solidFill>
                <a:effectLst/>
                <a:latin typeface="+mn-lt"/>
              </a:rPr>
              <a:t>.pptx</a:t>
            </a:r>
            <a:endParaRPr lang="en-AU" sz="1600" i="1" baseline="0" dirty="0"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32598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>
            <a:off x="-1143000" y="0"/>
            <a:ext cx="10287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D9D9D9"/>
                </a:solidFill>
              </a:rPr>
              <a:t>flickr.com</a:t>
            </a:r>
            <a:r>
              <a:rPr lang="en-US" dirty="0">
                <a:solidFill>
                  <a:srgbClr val="D9D9D9"/>
                </a:solidFill>
              </a:rPr>
              <a:t>/photos/</a:t>
            </a:r>
            <a:r>
              <a:rPr lang="en-US" dirty="0" err="1">
                <a:solidFill>
                  <a:srgbClr val="D9D9D9"/>
                </a:solidFill>
              </a:rPr>
              <a:t>runneralan</a:t>
            </a:r>
            <a:r>
              <a:rPr lang="en-US" dirty="0">
                <a:solidFill>
                  <a:srgbClr val="D9D9D9"/>
                </a:solidFill>
              </a:rPr>
              <a:t>/9741423581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52400" y="3058447"/>
            <a:ext cx="89916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Helvetica"/>
                <a:cs typeface="Helvetica"/>
              </a:rPr>
              <a:t>scripts</a:t>
            </a:r>
          </a:p>
          <a:p>
            <a:pPr>
              <a:spcBef>
                <a:spcPts val="0"/>
              </a:spcBef>
              <a:defRPr/>
            </a:pPr>
            <a:r>
              <a:rPr lang="en-US" sz="5400" b="1" baseline="0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Helvetica"/>
                <a:cs typeface="Helvetica"/>
              </a:rPr>
              <a:t>stylesheets</a:t>
            </a:r>
            <a:endParaRPr lang="en-US" sz="5400" b="1" baseline="0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Helvetica"/>
              <a:cs typeface="Helvetica"/>
            </a:endParaRPr>
          </a:p>
          <a:p>
            <a:pPr>
              <a:spcBef>
                <a:spcPts val="0"/>
              </a:spcBef>
              <a:defRPr/>
            </a:pPr>
            <a:r>
              <a:rPr lang="en-US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Helvetica"/>
                <a:cs typeface="Helvetica"/>
              </a:rPr>
              <a:t>fonts</a:t>
            </a:r>
          </a:p>
          <a:p>
            <a:pPr>
              <a:spcBef>
                <a:spcPts val="0"/>
              </a:spcBef>
              <a:defRPr/>
            </a:pPr>
            <a:endParaRPr lang="en-US" sz="5400" b="1" baseline="0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937140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171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220200" cy="81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591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790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75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0"/>
            <a:ext cx="10261600" cy="76962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flickr.com</a:t>
            </a:r>
            <a:r>
              <a:rPr lang="en-US" dirty="0">
                <a:solidFill>
                  <a:schemeClr val="bg1"/>
                </a:solidFill>
              </a:rPr>
              <a:t>/photos/</a:t>
            </a:r>
            <a:r>
              <a:rPr lang="en-US" dirty="0" err="1">
                <a:solidFill>
                  <a:schemeClr val="bg1"/>
                </a:solidFill>
              </a:rPr>
              <a:t>krhamm</a:t>
            </a:r>
            <a:r>
              <a:rPr lang="en-US" dirty="0">
                <a:solidFill>
                  <a:schemeClr val="bg1"/>
                </a:solidFill>
              </a:rPr>
              <a:t>/171302038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smtClean="0"/>
              <a:t>sync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7061191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0"/>
            <a:ext cx="11646089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5029200" y="6596390"/>
            <a:ext cx="4114800" cy="26161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pl-PL" sz="1100" i="1" dirty="0" err="1" smtClean="0">
                <a:solidFill>
                  <a:srgbClr val="D9D9D9"/>
                </a:solidFill>
              </a:rPr>
              <a:t>flickr.com</a:t>
            </a:r>
            <a:r>
              <a:rPr lang="pl-PL" sz="1100" i="1" dirty="0">
                <a:solidFill>
                  <a:srgbClr val="D9D9D9"/>
                </a:solidFill>
              </a:rPr>
              <a:t>/</a:t>
            </a:r>
            <a:r>
              <a:rPr lang="pl-PL" sz="1100" i="1" dirty="0" err="1">
                <a:solidFill>
                  <a:srgbClr val="D9D9D9"/>
                </a:solidFill>
              </a:rPr>
              <a:t>photos</a:t>
            </a:r>
            <a:r>
              <a:rPr lang="pl-PL" sz="1100" i="1" dirty="0">
                <a:solidFill>
                  <a:srgbClr val="D9D9D9"/>
                </a:solidFill>
              </a:rPr>
              <a:t>/8229345@N02/7980116331</a:t>
            </a:r>
            <a:endParaRPr lang="en-US" sz="1100" i="1" dirty="0">
              <a:solidFill>
                <a:srgbClr val="D9D9D9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err="1" smtClean="0"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async</a:t>
            </a:r>
            <a:endParaRPr lang="en-US" sz="8000" dirty="0"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42344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load </a:t>
            </a:r>
            <a:r>
              <a:rPr lang="en-US" u="sng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scripts</a:t>
            </a:r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async</a:t>
            </a:r>
            <a:endParaRPr lang="en-US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991600" cy="4985980"/>
          </a:xfrm>
        </p:spPr>
        <p:txBody>
          <a:bodyPr wrap="square">
            <a:spAutoFit/>
          </a:bodyPr>
          <a:lstStyle/>
          <a:p>
            <a:pPr marL="274320" indent="-347472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34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var</a:t>
            </a: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s0 = document. </a:t>
            </a:r>
            <a:r>
              <a:rPr lang="en-US" sz="3400" b="1" spc="-100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getElementsByTagName</a:t>
            </a:r>
            <a:r>
              <a:rPr lang="en-US" sz="3400" b="1" spc="-1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(</a:t>
            </a:r>
            <a:r>
              <a:rPr lang="en-US" sz="3400" b="1" spc="-1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'</a:t>
            </a:r>
            <a:r>
              <a:rPr lang="en-US" sz="3400" b="1" spc="-1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script')</a:t>
            </a:r>
            <a:r>
              <a:rPr lang="en-US" sz="3400" b="1" spc="-1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[0</a:t>
            </a:r>
            <a:r>
              <a:rPr lang="en-US" sz="3400" b="1" spc="-1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];</a:t>
            </a:r>
          </a:p>
          <a:p>
            <a:pPr marL="27432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34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var</a:t>
            </a: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s1 = document. </a:t>
            </a:r>
            <a:r>
              <a:rPr lang="en-US" sz="34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createElement</a:t>
            </a: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(</a:t>
            </a:r>
            <a:r>
              <a:rPr lang="en-US" sz="34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'</a:t>
            </a: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script');</a:t>
            </a:r>
          </a:p>
          <a:p>
            <a:pPr marL="27432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s1.async = true;</a:t>
            </a:r>
          </a:p>
          <a:p>
            <a:pPr marL="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s1.src = '</a:t>
            </a:r>
            <a:r>
              <a:rPr lang="en-US" sz="34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common.js</a:t>
            </a:r>
            <a:r>
              <a:rPr lang="en-US" sz="34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'</a:t>
            </a: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;</a:t>
            </a:r>
          </a:p>
          <a:p>
            <a:pPr marL="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3400" b="1" spc="-1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s0.parentNode.insertBefore(s1, s0);</a:t>
            </a:r>
          </a:p>
        </p:txBody>
      </p:sp>
    </p:spTree>
    <p:extLst>
      <p:ext uri="{BB962C8B-B14F-4D97-AF65-F5344CB8AC3E}">
        <p14:creationId xmlns:p14="http://schemas.microsoft.com/office/powerpoint/2010/main" val="20445335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3"/>
          <p:cNvSpPr txBox="1">
            <a:spLocks/>
          </p:cNvSpPr>
          <p:nvPr/>
        </p:nvSpPr>
        <p:spPr bwMode="auto">
          <a:xfrm>
            <a:off x="5029200" y="6596390"/>
            <a:ext cx="41148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/>
            <a:r>
              <a:rPr lang="en-US" sz="1100" i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https://</a:t>
            </a:r>
            <a:r>
              <a:rPr lang="en-US" sz="1100" i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www.flickr.com</a:t>
            </a:r>
            <a:r>
              <a:rPr lang="en-US" sz="1100" i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/photos/</a:t>
            </a:r>
            <a:r>
              <a:rPr lang="en-US" sz="1100" i="1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thisisbossi</a:t>
            </a:r>
            <a:r>
              <a:rPr lang="en-US" sz="1100" i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/3069180895</a:t>
            </a:r>
          </a:p>
        </p:txBody>
      </p:sp>
    </p:spTree>
    <p:extLst>
      <p:ext uri="{BB962C8B-B14F-4D97-AF65-F5344CB8AC3E}">
        <p14:creationId xmlns:p14="http://schemas.microsoft.com/office/powerpoint/2010/main" val="32867308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21559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871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41000"/>
          </a:blip>
          <a:stretch>
            <a:fillRect/>
          </a:stretch>
        </p:blipFill>
        <p:spPr>
          <a:xfrm>
            <a:off x="-1" y="0"/>
            <a:ext cx="9121559" cy="6934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1219200"/>
            <a:ext cx="7772400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6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HTML Templates</a:t>
            </a:r>
          </a:p>
          <a:p>
            <a:pPr>
              <a:spcAft>
                <a:spcPts val="600"/>
              </a:spcAft>
            </a:pPr>
            <a:r>
              <a:rPr lang="en-US" sz="66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Shadow DOM</a:t>
            </a:r>
          </a:p>
          <a:p>
            <a:pPr>
              <a:spcAft>
                <a:spcPts val="600"/>
              </a:spcAft>
            </a:pPr>
            <a:r>
              <a:rPr lang="en-US" sz="66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HTML Imports</a:t>
            </a:r>
          </a:p>
          <a:p>
            <a:pPr>
              <a:spcAft>
                <a:spcPts val="600"/>
              </a:spcAft>
            </a:pPr>
            <a:r>
              <a:rPr lang="en-US" sz="66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Custom Elements</a:t>
            </a:r>
          </a:p>
        </p:txBody>
      </p:sp>
    </p:spTree>
    <p:extLst>
      <p:ext uri="{BB962C8B-B14F-4D97-AF65-F5344CB8AC3E}">
        <p14:creationId xmlns:p14="http://schemas.microsoft.com/office/powerpoint/2010/main" val="32577285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48264" y="219052"/>
            <a:ext cx="680816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720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Web Components</a:t>
            </a:r>
            <a:endParaRPr lang="en-US" sz="7200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318365"/>
            <a:ext cx="8458200" cy="5396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n-AU" sz="1600" baseline="0" dirty="0" smtClean="0">
                <a:solidFill>
                  <a:schemeClr val="bg1"/>
                </a:solidFill>
                <a:latin typeface="+mn-lt"/>
              </a:rPr>
              <a:t>souders@google.com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n-AU" sz="1600" i="1" baseline="0" dirty="0" err="1" smtClean="0">
                <a:solidFill>
                  <a:schemeClr val="bg1"/>
                </a:solidFill>
                <a:effectLst/>
                <a:latin typeface="+mn-lt"/>
              </a:rPr>
              <a:t>stevesouders.com</a:t>
            </a:r>
            <a:r>
              <a:rPr lang="en-AU" sz="1600" i="1" baseline="0" dirty="0" smtClean="0">
                <a:solidFill>
                  <a:schemeClr val="bg1"/>
                </a:solidFill>
                <a:effectLst/>
                <a:latin typeface="+mn-lt"/>
              </a:rPr>
              <a:t>/docs/</a:t>
            </a:r>
            <a:r>
              <a:rPr lang="en-AU" sz="1600" i="1" baseline="0" dirty="0" smtClean="0">
                <a:solidFill>
                  <a:schemeClr val="bg1"/>
                </a:solidFill>
                <a:latin typeface="+mn-lt"/>
              </a:rPr>
              <a:t>sap-hpws-20140424</a:t>
            </a:r>
            <a:r>
              <a:rPr lang="en-AU" sz="1600" i="1" baseline="0" dirty="0" smtClean="0">
                <a:solidFill>
                  <a:schemeClr val="bg1"/>
                </a:solidFill>
                <a:effectLst/>
                <a:latin typeface="+mn-lt"/>
              </a:rPr>
              <a:t>.pptx</a:t>
            </a:r>
            <a:endParaRPr lang="en-AU" sz="1600" i="1" baseline="0" dirty="0"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62555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>
            <a:off x="-1" y="0"/>
            <a:ext cx="9121559" cy="6934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1219200"/>
            <a:ext cx="7772400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600" b="1" baseline="0" dirty="0" smtClean="0">
                <a:solidFill>
                  <a:schemeClr val="bg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HTML Templates</a:t>
            </a:r>
          </a:p>
          <a:p>
            <a:pPr>
              <a:spcAft>
                <a:spcPts val="600"/>
              </a:spcAft>
            </a:pPr>
            <a:r>
              <a:rPr lang="en-US" sz="6600" b="1" baseline="0" dirty="0" smtClean="0">
                <a:solidFill>
                  <a:schemeClr val="bg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Shadow DOM</a:t>
            </a:r>
          </a:p>
          <a:p>
            <a:pPr>
              <a:spcAft>
                <a:spcPts val="600"/>
              </a:spcAft>
            </a:pPr>
            <a:r>
              <a:rPr lang="en-US" sz="6600" b="1" baseline="0" dirty="0" smtClean="0">
                <a:solidFill>
                  <a:schemeClr val="bg1"/>
                </a:solidFill>
                <a:effectLst>
                  <a:glow rad="63500">
                    <a:srgbClr val="FF0000">
                      <a:alpha val="30000"/>
                    </a:srgbClr>
                  </a:glow>
                </a:effectLst>
                <a:latin typeface="+mn-lt"/>
              </a:rPr>
              <a:t>HTML Imports</a:t>
            </a:r>
          </a:p>
          <a:p>
            <a:pPr>
              <a:spcAft>
                <a:spcPts val="600"/>
              </a:spcAft>
            </a:pPr>
            <a:r>
              <a:rPr lang="en-US" sz="6600" b="1" baseline="0" dirty="0" smtClean="0">
                <a:solidFill>
                  <a:schemeClr val="bg1"/>
                </a:solidFill>
                <a:effectLst>
                  <a:glow rad="63500">
                    <a:srgbClr val="FF0000">
                      <a:alpha val="30000"/>
                    </a:srgbClr>
                  </a:glow>
                </a:effectLst>
                <a:latin typeface="+mn-lt"/>
              </a:rPr>
              <a:t>Custom Elements</a:t>
            </a:r>
          </a:p>
        </p:txBody>
      </p:sp>
    </p:spTree>
    <p:extLst>
      <p:ext uri="{BB962C8B-B14F-4D97-AF65-F5344CB8AC3E}">
        <p14:creationId xmlns:p14="http://schemas.microsoft.com/office/powerpoint/2010/main" val="27760749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06830"/>
            <a:ext cx="4676140" cy="509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799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alphaModFix amt="83000"/>
          </a:blip>
          <a:srcRect t="11270" b="11270"/>
          <a:stretch>
            <a:fillRect/>
          </a:stretch>
        </p:blipFill>
        <p:spPr bwMode="auto">
          <a:xfrm>
            <a:off x="-1981200" y="0"/>
            <a:ext cx="1180475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Support</a:t>
            </a:r>
            <a:endParaRPr lang="en-US" dirty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534400" cy="3564053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Chrome 33-34 with </a:t>
            </a:r>
            <a:r>
              <a:rPr lang="en-US" sz="3600" b="1" dirty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chrome://flags</a:t>
            </a:r>
            <a:r>
              <a:rPr lang="en-US" sz="36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/</a:t>
            </a:r>
          </a:p>
          <a:p>
            <a:pPr marL="857250" lvl="1" indent="-284163">
              <a:buFont typeface="Arial"/>
              <a:buChar char="•"/>
            </a:pPr>
            <a:r>
              <a:rPr lang="en-US" sz="3200" b="1" dirty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e</a:t>
            </a:r>
            <a:r>
              <a:rPr lang="en-US" sz="32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xperimental </a:t>
            </a:r>
            <a:r>
              <a:rPr lang="en-US" sz="3200" b="1" dirty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Web Platform </a:t>
            </a:r>
            <a:r>
              <a:rPr lang="en-US" sz="32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features</a:t>
            </a:r>
          </a:p>
          <a:p>
            <a:pPr marL="857250" lvl="1" indent="-284163">
              <a:buFont typeface="Arial"/>
              <a:buChar char="•"/>
            </a:pPr>
            <a:r>
              <a:rPr lang="en-US" sz="32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Experimental JavaScript</a:t>
            </a:r>
            <a:endParaRPr lang="en-US" sz="3200" b="1" dirty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marL="857250" lvl="1" indent="-284163">
              <a:buFont typeface="Arial"/>
              <a:buChar char="•"/>
            </a:pPr>
            <a:r>
              <a:rPr lang="en-US" sz="32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HTML Imports</a:t>
            </a:r>
          </a:p>
          <a:p>
            <a:pPr marL="173037" indent="0"/>
            <a:r>
              <a:rPr lang="en-US" sz="36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Chrome 36+: no </a:t>
            </a:r>
            <a:r>
              <a:rPr lang="en-US" sz="36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flags</a:t>
            </a:r>
          </a:p>
          <a:p>
            <a:pPr marL="173037" indent="0"/>
            <a:r>
              <a:rPr lang="en-US" sz="36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Polymer: </a:t>
            </a:r>
            <a:r>
              <a:rPr lang="en-US" sz="3000" b="1" dirty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http://</a:t>
            </a:r>
            <a:r>
              <a:rPr lang="en-US" sz="3000" b="1" dirty="0" err="1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www.polymer-project.org</a:t>
            </a:r>
            <a:r>
              <a:rPr lang="en-US" sz="3000" b="1" dirty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/</a:t>
            </a:r>
            <a:endParaRPr lang="en-US" sz="3000" b="1" dirty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029200" y="6596390"/>
            <a:ext cx="4114800" cy="261610"/>
          </a:xfrm>
        </p:spPr>
        <p:txBody>
          <a:bodyPr/>
          <a:lstStyle/>
          <a:p>
            <a:r>
              <a:rPr lang="en-US" dirty="0" err="1" smtClean="0"/>
              <a:t>flickr.com</a:t>
            </a:r>
            <a:r>
              <a:rPr lang="en-US" dirty="0"/>
              <a:t>/photos/callumscott2/</a:t>
            </a:r>
            <a:r>
              <a:rPr lang="en-US" dirty="0" smtClean="0"/>
              <a:t>167684986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6335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HTML Imports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534400" cy="493981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b="1" dirty="0" smtClean="0">
                <a:latin typeface="Courier New"/>
                <a:cs typeface="Courier New"/>
              </a:rPr>
              <a:t>&lt;link </a:t>
            </a:r>
            <a:r>
              <a:rPr lang="en-US" sz="3600" b="1" dirty="0" err="1" smtClean="0">
                <a:latin typeface="Courier New"/>
                <a:cs typeface="Courier New"/>
              </a:rPr>
              <a:t>rel</a:t>
            </a:r>
            <a:r>
              <a:rPr lang="en-US" sz="3600" b="1" dirty="0" smtClean="0">
                <a:latin typeface="Courier New"/>
                <a:cs typeface="Courier New"/>
              </a:rPr>
              <a:t>="import" </a:t>
            </a:r>
            <a:r>
              <a:rPr lang="en-US" sz="3600" b="1" dirty="0" err="1" smtClean="0">
                <a:latin typeface="Courier New"/>
                <a:cs typeface="Courier New"/>
              </a:rPr>
              <a:t>href</a:t>
            </a:r>
            <a:r>
              <a:rPr lang="en-US" sz="3600" b="1" dirty="0" smtClean="0">
                <a:latin typeface="Courier New"/>
                <a:cs typeface="Courier New"/>
              </a:rPr>
              <a:t>="</a:t>
            </a:r>
            <a:r>
              <a:rPr lang="en-US" sz="3600" b="1" dirty="0" err="1" smtClean="0">
                <a:latin typeface="Courier New"/>
                <a:cs typeface="Courier New"/>
              </a:rPr>
              <a:t>navtiming.php</a:t>
            </a:r>
            <a:r>
              <a:rPr lang="en-US" sz="3600" b="1" dirty="0" smtClean="0">
                <a:latin typeface="Courier New"/>
                <a:cs typeface="Courier New"/>
              </a:rPr>
              <a:t>"&gt;</a:t>
            </a:r>
          </a:p>
          <a:p>
            <a:pPr>
              <a:spcBef>
                <a:spcPts val="1800"/>
              </a:spcBef>
            </a:pPr>
            <a:r>
              <a:rPr lang="en-US" sz="3600" dirty="0" err="1" smtClean="0"/>
              <a:t>navtiming.php</a:t>
            </a:r>
            <a:r>
              <a:rPr lang="en-US" sz="3600" dirty="0" smtClean="0"/>
              <a:t>:</a:t>
            </a:r>
          </a:p>
          <a:p>
            <a:pPr indent="-117475">
              <a:spcBef>
                <a:spcPts val="0"/>
              </a:spcBef>
            </a:pPr>
            <a:r>
              <a:rPr lang="en-US" b="1" dirty="0">
                <a:latin typeface="Courier New"/>
                <a:cs typeface="Courier New"/>
              </a:rPr>
              <a:t>&lt;div id</a:t>
            </a:r>
            <a:r>
              <a:rPr lang="en-US" b="1" dirty="0" smtClean="0">
                <a:latin typeface="Courier New"/>
                <a:cs typeface="Courier New"/>
              </a:rPr>
              <a:t>=</a:t>
            </a:r>
            <a:r>
              <a:rPr lang="en-US" b="1" dirty="0">
                <a:latin typeface="Courier New"/>
                <a:cs typeface="Courier New"/>
              </a:rPr>
              <a:t>'</a:t>
            </a:r>
            <a:r>
              <a:rPr lang="en-US" b="1" dirty="0" err="1" smtClean="0">
                <a:latin typeface="Courier New"/>
                <a:cs typeface="Courier New"/>
              </a:rPr>
              <a:t>navtiming</a:t>
            </a:r>
            <a:r>
              <a:rPr lang="en-US" b="1" dirty="0" smtClean="0">
                <a:latin typeface="Courier New"/>
                <a:cs typeface="Courier New"/>
              </a:rPr>
              <a:t>-</a:t>
            </a:r>
            <a:r>
              <a:rPr lang="en-US" b="1" dirty="0" smtClean="0">
                <a:latin typeface="Courier New"/>
                <a:cs typeface="Courier New"/>
              </a:rPr>
              <a:t>content'&gt;</a:t>
            </a:r>
            <a:endParaRPr lang="en-US" b="1" dirty="0">
              <a:latin typeface="Courier New"/>
              <a:cs typeface="Courier New"/>
            </a:endParaRPr>
          </a:p>
          <a:p>
            <a:pPr indent="-117475">
              <a:spcBef>
                <a:spcPts val="0"/>
              </a:spcBef>
            </a:pPr>
            <a:r>
              <a:rPr lang="en-US" b="1" dirty="0">
                <a:latin typeface="Courier New"/>
                <a:cs typeface="Courier New"/>
              </a:rPr>
              <a:t>&lt;input type=button value='</a:t>
            </a:r>
            <a:r>
              <a:rPr lang="en-US" b="1" dirty="0" err="1">
                <a:latin typeface="Courier New"/>
                <a:cs typeface="Courier New"/>
              </a:rPr>
              <a:t>Nav</a:t>
            </a:r>
            <a:r>
              <a:rPr lang="en-US" b="1" dirty="0">
                <a:latin typeface="Courier New"/>
                <a:cs typeface="Courier New"/>
              </a:rPr>
              <a:t> Timing' </a:t>
            </a:r>
            <a:r>
              <a:rPr lang="en-US" b="1" dirty="0" err="1">
                <a:latin typeface="Courier New"/>
                <a:cs typeface="Courier New"/>
              </a:rPr>
              <a:t>onclick</a:t>
            </a:r>
            <a:r>
              <a:rPr lang="en-US" b="1" dirty="0">
                <a:latin typeface="Courier New"/>
                <a:cs typeface="Courier New"/>
              </a:rPr>
              <a:t>='</a:t>
            </a:r>
            <a:r>
              <a:rPr lang="en-US" b="1" dirty="0" err="1">
                <a:latin typeface="Courier New"/>
                <a:cs typeface="Courier New"/>
              </a:rPr>
              <a:t>doNavTiming</a:t>
            </a:r>
            <a:r>
              <a:rPr lang="en-US" b="1" dirty="0">
                <a:latin typeface="Courier New"/>
                <a:cs typeface="Courier New"/>
              </a:rPr>
              <a:t>()'&gt;</a:t>
            </a:r>
          </a:p>
          <a:p>
            <a:pPr indent="-117475">
              <a:spcBef>
                <a:spcPts val="0"/>
              </a:spcBef>
            </a:pPr>
            <a:r>
              <a:rPr lang="en-US" b="1" dirty="0">
                <a:latin typeface="Courier New"/>
                <a:cs typeface="Courier New"/>
              </a:rPr>
              <a:t>&lt;/div</a:t>
            </a:r>
            <a:r>
              <a:rPr lang="en-US" b="1" dirty="0" smtClean="0">
                <a:latin typeface="Courier New"/>
                <a:cs typeface="Courier New"/>
              </a:rPr>
              <a:t>&gt;</a:t>
            </a:r>
            <a:endParaRPr lang="en-US" b="1" dirty="0">
              <a:latin typeface="Courier New"/>
              <a:cs typeface="Courier New"/>
            </a:endParaRPr>
          </a:p>
          <a:p>
            <a:pPr indent="-117475">
              <a:spcBef>
                <a:spcPts val="0"/>
              </a:spcBef>
            </a:pPr>
            <a:r>
              <a:rPr lang="en-US" b="1" dirty="0">
                <a:latin typeface="Courier New"/>
                <a:cs typeface="Courier New"/>
              </a:rPr>
              <a:t>&lt;script&gt;</a:t>
            </a:r>
          </a:p>
          <a:p>
            <a:pPr indent="-117475">
              <a:spcBef>
                <a:spcPts val="0"/>
              </a:spcBef>
            </a:pPr>
            <a:r>
              <a:rPr lang="en-US" b="1" dirty="0" smtClean="0">
                <a:latin typeface="Courier New"/>
                <a:cs typeface="Courier New"/>
              </a:rPr>
              <a:t>function </a:t>
            </a:r>
            <a:r>
              <a:rPr lang="en-US" b="1" dirty="0" err="1">
                <a:latin typeface="Courier New"/>
                <a:cs typeface="Courier New"/>
              </a:rPr>
              <a:t>doNavTiming</a:t>
            </a:r>
            <a:r>
              <a:rPr lang="en-US" b="1" dirty="0">
                <a:latin typeface="Courier New"/>
                <a:cs typeface="Courier New"/>
              </a:rPr>
              <a:t>() </a:t>
            </a:r>
            <a:r>
              <a:rPr lang="en-US" b="1" dirty="0" smtClean="0">
                <a:latin typeface="Courier New"/>
                <a:cs typeface="Courier New"/>
              </a:rPr>
              <a:t>{…</a:t>
            </a:r>
          </a:p>
        </p:txBody>
      </p:sp>
    </p:spTree>
    <p:extLst>
      <p:ext uri="{BB962C8B-B14F-4D97-AF65-F5344CB8AC3E}">
        <p14:creationId xmlns:p14="http://schemas.microsoft.com/office/powerpoint/2010/main" val="30662165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HTML Imports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534400" cy="493981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b="1" dirty="0" smtClean="0">
                <a:latin typeface="Courier New"/>
                <a:cs typeface="Courier New"/>
              </a:rPr>
              <a:t>&lt;link </a:t>
            </a:r>
            <a:r>
              <a:rPr lang="en-US" sz="3600" b="1" dirty="0" err="1" smtClean="0">
                <a:latin typeface="Courier New"/>
                <a:cs typeface="Courier New"/>
              </a:rPr>
              <a:t>rel</a:t>
            </a:r>
            <a:r>
              <a:rPr lang="en-US" sz="3600" b="1" dirty="0" smtClean="0">
                <a:latin typeface="Courier New"/>
                <a:cs typeface="Courier New"/>
              </a:rPr>
              <a:t>="import" </a:t>
            </a:r>
            <a:r>
              <a:rPr lang="en-US" sz="3600" b="1" dirty="0" err="1" smtClean="0">
                <a:latin typeface="Courier New"/>
                <a:cs typeface="Courier New"/>
              </a:rPr>
              <a:t>href</a:t>
            </a:r>
            <a:r>
              <a:rPr lang="en-US" sz="3600" b="1" dirty="0" smtClean="0">
                <a:latin typeface="Courier New"/>
                <a:cs typeface="Courier New"/>
              </a:rPr>
              <a:t>="</a:t>
            </a:r>
            <a:r>
              <a:rPr lang="en-US" sz="3600" b="1" dirty="0" err="1" smtClean="0">
                <a:latin typeface="Courier New"/>
                <a:cs typeface="Courier New"/>
              </a:rPr>
              <a:t>navtiming.php</a:t>
            </a:r>
            <a:r>
              <a:rPr lang="en-US" sz="3600" b="1" dirty="0" smtClean="0">
                <a:latin typeface="Courier New"/>
                <a:cs typeface="Courier New"/>
              </a:rPr>
              <a:t>"&gt;</a:t>
            </a:r>
          </a:p>
          <a:p>
            <a:pPr>
              <a:spcBef>
                <a:spcPts val="1800"/>
              </a:spcBef>
            </a:pPr>
            <a:r>
              <a:rPr lang="en-US" sz="3600" dirty="0" err="1" smtClean="0"/>
              <a:t>navtiming.php</a:t>
            </a:r>
            <a:r>
              <a:rPr lang="en-US" sz="3600" dirty="0" smtClean="0"/>
              <a:t>:</a:t>
            </a:r>
          </a:p>
          <a:p>
            <a:pPr indent="-117475">
              <a:spcBef>
                <a:spcPts val="0"/>
              </a:spcBef>
            </a:pPr>
            <a:r>
              <a:rPr lang="en-US" b="1" dirty="0">
                <a:latin typeface="Courier New"/>
                <a:cs typeface="Courier New"/>
              </a:rPr>
              <a:t>&lt;div id</a:t>
            </a:r>
            <a:r>
              <a:rPr lang="en-US" b="1" dirty="0" smtClean="0">
                <a:latin typeface="Courier New"/>
                <a:cs typeface="Courier New"/>
              </a:rPr>
              <a:t>=</a:t>
            </a:r>
            <a:r>
              <a:rPr lang="en-US" b="1" dirty="0">
                <a:latin typeface="Courier New"/>
                <a:cs typeface="Courier New"/>
              </a:rPr>
              <a:t>'</a:t>
            </a:r>
            <a:r>
              <a:rPr lang="en-US" b="1" dirty="0" err="1" smtClean="0">
                <a:solidFill>
                  <a:srgbClr val="FFFF00"/>
                </a:solidFill>
                <a:latin typeface="Courier New"/>
                <a:cs typeface="Courier New"/>
              </a:rPr>
              <a:t>navtiming</a:t>
            </a:r>
            <a:r>
              <a:rPr lang="en-US" b="1" dirty="0" smtClean="0">
                <a:solidFill>
                  <a:srgbClr val="FFFF00"/>
                </a:solidFill>
                <a:latin typeface="Courier New"/>
                <a:cs typeface="Courier New"/>
              </a:rPr>
              <a:t>-content</a:t>
            </a:r>
            <a:r>
              <a:rPr lang="en-US" b="1" dirty="0" smtClean="0">
                <a:latin typeface="Courier New"/>
                <a:cs typeface="Courier New"/>
              </a:rPr>
              <a:t>'&gt;</a:t>
            </a:r>
            <a:endParaRPr lang="en-US" b="1" dirty="0">
              <a:latin typeface="Courier New"/>
              <a:cs typeface="Courier New"/>
            </a:endParaRPr>
          </a:p>
          <a:p>
            <a:pPr indent="-117475">
              <a:spcBef>
                <a:spcPts val="0"/>
              </a:spcBef>
            </a:pPr>
            <a:r>
              <a:rPr lang="en-US" b="1" dirty="0">
                <a:latin typeface="Courier New"/>
                <a:cs typeface="Courier New"/>
              </a:rPr>
              <a:t>&lt;input type=button value='</a:t>
            </a:r>
            <a:r>
              <a:rPr lang="en-US" b="1" dirty="0" err="1">
                <a:latin typeface="Courier New"/>
                <a:cs typeface="Courier New"/>
              </a:rPr>
              <a:t>Nav</a:t>
            </a:r>
            <a:r>
              <a:rPr lang="en-US" b="1" dirty="0">
                <a:latin typeface="Courier New"/>
                <a:cs typeface="Courier New"/>
              </a:rPr>
              <a:t> Timing' </a:t>
            </a:r>
            <a:r>
              <a:rPr lang="en-US" b="1" dirty="0" err="1">
                <a:latin typeface="Courier New"/>
                <a:cs typeface="Courier New"/>
              </a:rPr>
              <a:t>onclick</a:t>
            </a:r>
            <a:r>
              <a:rPr lang="en-US" b="1" dirty="0">
                <a:latin typeface="Courier New"/>
                <a:cs typeface="Courier New"/>
              </a:rPr>
              <a:t>='</a:t>
            </a:r>
            <a:r>
              <a:rPr lang="en-US" b="1" dirty="0" err="1">
                <a:latin typeface="Courier New"/>
                <a:cs typeface="Courier New"/>
              </a:rPr>
              <a:t>doNavTiming</a:t>
            </a:r>
            <a:r>
              <a:rPr lang="en-US" b="1" dirty="0">
                <a:latin typeface="Courier New"/>
                <a:cs typeface="Courier New"/>
              </a:rPr>
              <a:t>()'&gt;</a:t>
            </a:r>
          </a:p>
          <a:p>
            <a:pPr indent="-117475">
              <a:spcBef>
                <a:spcPts val="0"/>
              </a:spcBef>
            </a:pPr>
            <a:r>
              <a:rPr lang="en-US" b="1" dirty="0">
                <a:latin typeface="Courier New"/>
                <a:cs typeface="Courier New"/>
              </a:rPr>
              <a:t>&lt;/div</a:t>
            </a:r>
            <a:r>
              <a:rPr lang="en-US" b="1" dirty="0" smtClean="0">
                <a:latin typeface="Courier New"/>
                <a:cs typeface="Courier New"/>
              </a:rPr>
              <a:t>&gt;</a:t>
            </a:r>
            <a:endParaRPr lang="en-US" b="1" dirty="0">
              <a:latin typeface="Courier New"/>
              <a:cs typeface="Courier New"/>
            </a:endParaRPr>
          </a:p>
          <a:p>
            <a:pPr indent="-117475">
              <a:spcBef>
                <a:spcPts val="0"/>
              </a:spcBef>
            </a:pPr>
            <a:r>
              <a:rPr lang="en-US" b="1" dirty="0">
                <a:latin typeface="Courier New"/>
                <a:cs typeface="Courier New"/>
              </a:rPr>
              <a:t>&lt;script&gt;</a:t>
            </a:r>
          </a:p>
          <a:p>
            <a:pPr indent="-117475">
              <a:spcBef>
                <a:spcPts val="0"/>
              </a:spcBef>
            </a:pPr>
            <a:r>
              <a:rPr lang="en-US" b="1" dirty="0" smtClean="0">
                <a:latin typeface="Courier New"/>
                <a:cs typeface="Courier New"/>
              </a:rPr>
              <a:t>function </a:t>
            </a:r>
            <a:r>
              <a:rPr lang="en-US" b="1" dirty="0" err="1">
                <a:latin typeface="Courier New"/>
                <a:cs typeface="Courier New"/>
              </a:rPr>
              <a:t>doNavTiming</a:t>
            </a:r>
            <a:r>
              <a:rPr lang="en-US" b="1" dirty="0">
                <a:latin typeface="Courier New"/>
                <a:cs typeface="Courier New"/>
              </a:rPr>
              <a:t>() </a:t>
            </a:r>
            <a:r>
              <a:rPr lang="en-US" b="1" dirty="0" smtClean="0">
                <a:latin typeface="Courier New"/>
                <a:cs typeface="Courier New"/>
              </a:rPr>
              <a:t>{…</a:t>
            </a:r>
          </a:p>
        </p:txBody>
      </p:sp>
    </p:spTree>
    <p:extLst>
      <p:ext uri="{BB962C8B-B14F-4D97-AF65-F5344CB8AC3E}">
        <p14:creationId xmlns:p14="http://schemas.microsoft.com/office/powerpoint/2010/main" val="29109611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29000"/>
          </a:blip>
          <a:stretch>
            <a:fillRect/>
          </a:stretch>
        </p:blipFill>
        <p:spPr>
          <a:xfrm>
            <a:off x="0" y="0"/>
            <a:ext cx="1062419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HTML Imports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534400" cy="493981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b="1" dirty="0" smtClean="0">
                <a:latin typeface="Courier New"/>
                <a:cs typeface="Courier New"/>
              </a:rPr>
              <a:t>&lt;link </a:t>
            </a:r>
            <a:r>
              <a:rPr lang="en-US" sz="3600" b="1" dirty="0" err="1" smtClean="0">
                <a:latin typeface="Courier New"/>
                <a:cs typeface="Courier New"/>
              </a:rPr>
              <a:t>rel</a:t>
            </a:r>
            <a:r>
              <a:rPr lang="en-US" sz="3600" b="1" dirty="0" smtClean="0">
                <a:latin typeface="Courier New"/>
                <a:cs typeface="Courier New"/>
              </a:rPr>
              <a:t>="import" </a:t>
            </a:r>
            <a:r>
              <a:rPr lang="en-US" sz="3600" b="1" dirty="0" err="1" smtClean="0">
                <a:latin typeface="Courier New"/>
                <a:cs typeface="Courier New"/>
              </a:rPr>
              <a:t>href</a:t>
            </a:r>
            <a:r>
              <a:rPr lang="en-US" sz="3600" b="1" dirty="0" smtClean="0">
                <a:latin typeface="Courier New"/>
                <a:cs typeface="Courier New"/>
              </a:rPr>
              <a:t>="</a:t>
            </a:r>
            <a:r>
              <a:rPr lang="en-US" sz="3600" b="1" dirty="0" err="1" smtClean="0">
                <a:latin typeface="Courier New"/>
                <a:cs typeface="Courier New"/>
              </a:rPr>
              <a:t>navtiming.html</a:t>
            </a:r>
            <a:r>
              <a:rPr lang="en-US" sz="3600" b="1" dirty="0" smtClean="0">
                <a:latin typeface="Courier New"/>
                <a:cs typeface="Courier New"/>
              </a:rPr>
              <a:t>"&gt;</a:t>
            </a:r>
          </a:p>
          <a:p>
            <a:pPr>
              <a:spcBef>
                <a:spcPts val="1800"/>
              </a:spcBef>
            </a:pPr>
            <a:r>
              <a:rPr lang="en-US" sz="3600" dirty="0" err="1" smtClean="0"/>
              <a:t>navtiming.html</a:t>
            </a:r>
            <a:r>
              <a:rPr lang="en-US" sz="3600" dirty="0" smtClean="0"/>
              <a:t>:</a:t>
            </a:r>
          </a:p>
          <a:p>
            <a:pPr indent="-117475">
              <a:spcBef>
                <a:spcPts val="0"/>
              </a:spcBef>
            </a:pPr>
            <a:r>
              <a:rPr lang="en-US" b="1" dirty="0">
                <a:latin typeface="Courier New"/>
                <a:cs typeface="Courier New"/>
              </a:rPr>
              <a:t>&lt;div id=</a:t>
            </a:r>
            <a:r>
              <a:rPr lang="en-US" b="1" dirty="0" smtClean="0">
                <a:latin typeface="Courier New"/>
                <a:cs typeface="Courier New"/>
              </a:rPr>
              <a:t>"</a:t>
            </a:r>
            <a:r>
              <a:rPr lang="en-US" b="1" dirty="0" err="1" smtClean="0">
                <a:latin typeface="Courier New"/>
                <a:cs typeface="Courier New"/>
              </a:rPr>
              <a:t>navtiming</a:t>
            </a:r>
            <a:r>
              <a:rPr lang="en-US" b="1" dirty="0" smtClean="0">
                <a:latin typeface="Courier New"/>
                <a:cs typeface="Courier New"/>
              </a:rPr>
              <a:t>-</a:t>
            </a:r>
            <a:r>
              <a:rPr lang="en-US" b="1" dirty="0">
                <a:latin typeface="Courier New"/>
                <a:cs typeface="Courier New"/>
              </a:rPr>
              <a:t>content"&gt;</a:t>
            </a:r>
          </a:p>
          <a:p>
            <a:pPr indent="-117475">
              <a:spcBef>
                <a:spcPts val="0"/>
              </a:spcBef>
            </a:pPr>
            <a:r>
              <a:rPr lang="en-US" b="1" dirty="0">
                <a:latin typeface="Courier New"/>
                <a:cs typeface="Courier New"/>
              </a:rPr>
              <a:t>&lt;input type=button value='</a:t>
            </a:r>
            <a:r>
              <a:rPr lang="en-US" b="1" dirty="0" err="1">
                <a:latin typeface="Courier New"/>
                <a:cs typeface="Courier New"/>
              </a:rPr>
              <a:t>Nav</a:t>
            </a:r>
            <a:r>
              <a:rPr lang="en-US" b="1" dirty="0">
                <a:latin typeface="Courier New"/>
                <a:cs typeface="Courier New"/>
              </a:rPr>
              <a:t> Timing' </a:t>
            </a:r>
            <a:r>
              <a:rPr lang="en-US" b="1" dirty="0" err="1">
                <a:latin typeface="Courier New"/>
                <a:cs typeface="Courier New"/>
              </a:rPr>
              <a:t>onclick</a:t>
            </a:r>
            <a:r>
              <a:rPr lang="en-US" b="1" dirty="0">
                <a:latin typeface="Courier New"/>
                <a:cs typeface="Courier New"/>
              </a:rPr>
              <a:t>='</a:t>
            </a:r>
            <a:r>
              <a:rPr lang="en-US" b="1" dirty="0" err="1">
                <a:latin typeface="Courier New"/>
                <a:cs typeface="Courier New"/>
              </a:rPr>
              <a:t>doNavTiming</a:t>
            </a:r>
            <a:r>
              <a:rPr lang="en-US" b="1" dirty="0">
                <a:latin typeface="Courier New"/>
                <a:cs typeface="Courier New"/>
              </a:rPr>
              <a:t>()'&gt;</a:t>
            </a:r>
          </a:p>
          <a:p>
            <a:pPr indent="-117475">
              <a:spcBef>
                <a:spcPts val="0"/>
              </a:spcBef>
            </a:pPr>
            <a:r>
              <a:rPr lang="en-US" b="1" dirty="0">
                <a:latin typeface="Courier New"/>
                <a:cs typeface="Courier New"/>
              </a:rPr>
              <a:t>&lt;/div</a:t>
            </a:r>
            <a:r>
              <a:rPr lang="en-US" b="1" dirty="0" smtClean="0">
                <a:latin typeface="Courier New"/>
                <a:cs typeface="Courier New"/>
              </a:rPr>
              <a:t>&gt;</a:t>
            </a:r>
            <a:endParaRPr lang="en-US" b="1" dirty="0">
              <a:latin typeface="Courier New"/>
              <a:cs typeface="Courier New"/>
            </a:endParaRPr>
          </a:p>
          <a:p>
            <a:pPr indent="-117475">
              <a:spcBef>
                <a:spcPts val="0"/>
              </a:spcBef>
            </a:pPr>
            <a:r>
              <a:rPr lang="en-US" b="1" dirty="0">
                <a:latin typeface="Courier New"/>
                <a:cs typeface="Courier New"/>
              </a:rPr>
              <a:t>&lt;script&gt;</a:t>
            </a:r>
          </a:p>
          <a:p>
            <a:pPr indent="-117475">
              <a:spcBef>
                <a:spcPts val="0"/>
              </a:spcBef>
            </a:pPr>
            <a:r>
              <a:rPr lang="en-US" b="1" dirty="0" smtClean="0">
                <a:latin typeface="Courier New"/>
                <a:cs typeface="Courier New"/>
              </a:rPr>
              <a:t>function </a:t>
            </a:r>
            <a:r>
              <a:rPr lang="en-US" b="1" dirty="0" err="1">
                <a:latin typeface="Courier New"/>
                <a:cs typeface="Courier New"/>
              </a:rPr>
              <a:t>doNavTiming</a:t>
            </a:r>
            <a:r>
              <a:rPr lang="en-US" b="1" dirty="0">
                <a:latin typeface="Courier New"/>
                <a:cs typeface="Courier New"/>
              </a:rPr>
              <a:t>() </a:t>
            </a:r>
            <a:r>
              <a:rPr lang="en-US" b="1" dirty="0" smtClean="0">
                <a:latin typeface="Courier New"/>
                <a:cs typeface="Courier New"/>
              </a:rPr>
              <a:t>{…}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flickr.com</a:t>
            </a:r>
            <a:r>
              <a:rPr lang="en-US" dirty="0"/>
              <a:t>/photos/</a:t>
            </a:r>
            <a:r>
              <a:rPr lang="en-US" dirty="0" err="1"/>
              <a:t>glynlowe</a:t>
            </a:r>
            <a:r>
              <a:rPr lang="en-US" dirty="0"/>
              <a:t>/10039742285</a:t>
            </a:r>
          </a:p>
        </p:txBody>
      </p:sp>
    </p:spTree>
    <p:extLst>
      <p:ext uri="{BB962C8B-B14F-4D97-AF65-F5344CB8AC3E}">
        <p14:creationId xmlns:p14="http://schemas.microsoft.com/office/powerpoint/2010/main" val="9096154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insert imported HTML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534400" cy="4327339"/>
          </a:xfrm>
        </p:spPr>
        <p:txBody>
          <a:bodyPr/>
          <a:lstStyle/>
          <a:p>
            <a:r>
              <a:rPr lang="en-US" b="1" dirty="0" err="1" smtClean="0">
                <a:latin typeface="Courier New"/>
                <a:cs typeface="Courier New"/>
              </a:rPr>
              <a:t>var</a:t>
            </a:r>
            <a:r>
              <a:rPr lang="en-US" b="1" dirty="0" smtClean="0">
                <a:latin typeface="Courier New"/>
                <a:cs typeface="Courier New"/>
              </a:rPr>
              <a:t> </a:t>
            </a:r>
            <a:r>
              <a:rPr lang="en-US" b="1" dirty="0">
                <a:latin typeface="Courier New"/>
                <a:cs typeface="Courier New"/>
              </a:rPr>
              <a:t>link = document</a:t>
            </a:r>
            <a:r>
              <a:rPr lang="en-US" b="1" dirty="0" smtClean="0">
                <a:latin typeface="Courier New"/>
                <a:cs typeface="Courier New"/>
              </a:rPr>
              <a:t>. </a:t>
            </a:r>
            <a:r>
              <a:rPr lang="en-US" b="1" spc="-100" dirty="0" err="1" smtClean="0">
                <a:latin typeface="Courier New"/>
                <a:cs typeface="Courier New"/>
              </a:rPr>
              <a:t>querySelector</a:t>
            </a:r>
            <a:r>
              <a:rPr lang="en-US" b="1" spc="-100" dirty="0">
                <a:latin typeface="Courier New"/>
                <a:cs typeface="Courier New"/>
              </a:rPr>
              <a:t>('link[</a:t>
            </a:r>
            <a:r>
              <a:rPr lang="en-US" b="1" spc="-100" dirty="0" err="1">
                <a:latin typeface="Courier New"/>
                <a:cs typeface="Courier New"/>
              </a:rPr>
              <a:t>rel</a:t>
            </a:r>
            <a:r>
              <a:rPr lang="en-US" b="1" spc="-100" dirty="0">
                <a:latin typeface="Courier New"/>
                <a:cs typeface="Courier New"/>
              </a:rPr>
              <a:t>=import]');</a:t>
            </a:r>
          </a:p>
          <a:p>
            <a:r>
              <a:rPr lang="en-US" b="1" dirty="0" err="1">
                <a:latin typeface="Courier New"/>
                <a:cs typeface="Courier New"/>
              </a:rPr>
              <a:t>var</a:t>
            </a:r>
            <a:r>
              <a:rPr lang="en-US" b="1" dirty="0">
                <a:latin typeface="Courier New"/>
                <a:cs typeface="Courier New"/>
              </a:rPr>
              <a:t> content = </a:t>
            </a:r>
            <a:r>
              <a:rPr lang="en-US" b="1" dirty="0" err="1">
                <a:latin typeface="Courier New"/>
                <a:cs typeface="Courier New"/>
              </a:rPr>
              <a:t>link.import</a:t>
            </a:r>
            <a:r>
              <a:rPr lang="en-US" b="1" dirty="0" smtClean="0">
                <a:latin typeface="Courier New"/>
                <a:cs typeface="Courier New"/>
              </a:rPr>
              <a:t>. </a:t>
            </a:r>
            <a:r>
              <a:rPr lang="en-US" b="1" dirty="0" err="1" smtClean="0">
                <a:latin typeface="Courier New"/>
                <a:cs typeface="Courier New"/>
              </a:rPr>
              <a:t>querySelector</a:t>
            </a:r>
            <a:r>
              <a:rPr lang="en-US" b="1" dirty="0">
                <a:latin typeface="Courier New"/>
                <a:cs typeface="Courier New"/>
              </a:rPr>
              <a:t>('</a:t>
            </a:r>
            <a:r>
              <a:rPr lang="en-US" b="1" dirty="0" smtClean="0">
                <a:latin typeface="Courier New"/>
                <a:cs typeface="Courier New"/>
              </a:rPr>
              <a:t>#</a:t>
            </a:r>
            <a:r>
              <a:rPr lang="en-US" b="1" dirty="0" err="1" smtClean="0">
                <a:solidFill>
                  <a:srgbClr val="FFFF00"/>
                </a:solidFill>
                <a:latin typeface="Courier New"/>
                <a:cs typeface="Courier New"/>
              </a:rPr>
              <a:t>navtiming</a:t>
            </a:r>
            <a:r>
              <a:rPr lang="en-US" b="1" dirty="0" smtClean="0">
                <a:solidFill>
                  <a:srgbClr val="FFFF00"/>
                </a:solidFill>
                <a:latin typeface="Courier New"/>
                <a:cs typeface="Courier New"/>
              </a:rPr>
              <a:t>-</a:t>
            </a:r>
            <a:r>
              <a:rPr lang="en-US" b="1" dirty="0">
                <a:solidFill>
                  <a:srgbClr val="FFFF00"/>
                </a:solidFill>
                <a:latin typeface="Courier New"/>
                <a:cs typeface="Courier New"/>
              </a:rPr>
              <a:t>content</a:t>
            </a:r>
            <a:r>
              <a:rPr lang="en-US" b="1" dirty="0">
                <a:latin typeface="Courier New"/>
                <a:cs typeface="Courier New"/>
              </a:rPr>
              <a:t>');</a:t>
            </a:r>
          </a:p>
          <a:p>
            <a:r>
              <a:rPr lang="en-US" b="1" dirty="0" err="1">
                <a:latin typeface="Courier New"/>
                <a:cs typeface="Courier New"/>
              </a:rPr>
              <a:t>document.getElementById</a:t>
            </a:r>
            <a:r>
              <a:rPr lang="en-US" b="1" dirty="0">
                <a:latin typeface="Courier New"/>
                <a:cs typeface="Courier New"/>
              </a:rPr>
              <a:t>(</a:t>
            </a:r>
            <a:r>
              <a:rPr lang="en-US" b="1" dirty="0" smtClean="0">
                <a:latin typeface="Courier New"/>
                <a:cs typeface="Courier New"/>
              </a:rPr>
              <a:t>'target'</a:t>
            </a:r>
            <a:r>
              <a:rPr lang="en-US" b="1" dirty="0">
                <a:latin typeface="Courier New"/>
                <a:cs typeface="Courier New"/>
              </a:rPr>
              <a:t>)</a:t>
            </a:r>
            <a:r>
              <a:rPr lang="en-US" b="1" dirty="0" smtClean="0">
                <a:latin typeface="Courier New"/>
                <a:cs typeface="Courier New"/>
              </a:rPr>
              <a:t>. </a:t>
            </a:r>
            <a:r>
              <a:rPr lang="en-US" b="1" dirty="0" err="1" smtClean="0">
                <a:latin typeface="Courier New"/>
                <a:cs typeface="Courier New"/>
              </a:rPr>
              <a:t>appendChild</a:t>
            </a:r>
            <a:r>
              <a:rPr lang="en-US" b="1" dirty="0">
                <a:latin typeface="Courier New"/>
                <a:cs typeface="Courier New"/>
              </a:rPr>
              <a:t>(</a:t>
            </a:r>
            <a:r>
              <a:rPr lang="en-US" b="1" dirty="0" err="1">
                <a:latin typeface="Courier New"/>
                <a:cs typeface="Courier New"/>
              </a:rPr>
              <a:t>content.cloneNode</a:t>
            </a:r>
            <a:r>
              <a:rPr lang="en-US" b="1" dirty="0">
                <a:latin typeface="Courier New"/>
                <a:cs typeface="Courier New"/>
              </a:rPr>
              <a:t>(true));</a:t>
            </a:r>
          </a:p>
        </p:txBody>
      </p:sp>
    </p:spTree>
    <p:extLst>
      <p:ext uri="{BB962C8B-B14F-4D97-AF65-F5344CB8AC3E}">
        <p14:creationId xmlns:p14="http://schemas.microsoft.com/office/powerpoint/2010/main" val="13168944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637716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&lt;html&gt;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&lt;head&gt;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 smtClean="0">
                <a:latin typeface="Courier New"/>
                <a:cs typeface="Courier New"/>
              </a:rPr>
              <a:t>&lt;link </a:t>
            </a:r>
            <a:r>
              <a:rPr lang="en-US" sz="2800" b="1" dirty="0" err="1" smtClean="0">
                <a:latin typeface="Courier New"/>
                <a:cs typeface="Courier New"/>
              </a:rPr>
              <a:t>rel</a:t>
            </a:r>
            <a:r>
              <a:rPr lang="en-US" sz="2800" b="1" dirty="0" smtClean="0">
                <a:latin typeface="Courier New"/>
                <a:cs typeface="Courier New"/>
              </a:rPr>
              <a:t>="import" </a:t>
            </a:r>
            <a:r>
              <a:rPr lang="en-US" sz="2800" b="1" dirty="0" err="1" smtClean="0">
                <a:latin typeface="Courier New"/>
                <a:cs typeface="Courier New"/>
              </a:rPr>
              <a:t>href</a:t>
            </a:r>
            <a:r>
              <a:rPr lang="en-US" sz="2800" b="1" dirty="0" smtClean="0">
                <a:latin typeface="Courier New"/>
                <a:cs typeface="Courier New"/>
              </a:rPr>
              <a:t>="</a:t>
            </a:r>
            <a:r>
              <a:rPr lang="en-US" sz="2800" b="1" dirty="0" err="1" smtClean="0">
                <a:latin typeface="Courier New"/>
                <a:cs typeface="Courier New"/>
              </a:rPr>
              <a:t>navtiming.php</a:t>
            </a:r>
            <a:r>
              <a:rPr lang="en-US" sz="2800" b="1" dirty="0" smtClean="0">
                <a:latin typeface="Courier New"/>
                <a:cs typeface="Courier New"/>
              </a:rPr>
              <a:t>"&gt;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&lt;/head&gt;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&lt;body&gt;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 smtClean="0">
                <a:latin typeface="Courier New"/>
                <a:cs typeface="Courier New"/>
              </a:rPr>
              <a:t>&lt;div id="target"&gt;&lt;/div&gt;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800" b="1" dirty="0" smtClean="0">
                <a:latin typeface="Courier New"/>
                <a:cs typeface="Courier New"/>
              </a:rPr>
              <a:t>&lt;script&gt;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 smtClean="0">
                <a:latin typeface="Courier New"/>
                <a:cs typeface="Courier New"/>
              </a:rPr>
              <a:t>var</a:t>
            </a:r>
            <a:r>
              <a:rPr lang="en-US" sz="2800" b="1" dirty="0" smtClean="0">
                <a:latin typeface="Courier New"/>
                <a:cs typeface="Courier New"/>
              </a:rPr>
              <a:t> </a:t>
            </a:r>
            <a:r>
              <a:rPr lang="en-US" sz="2800" b="1" dirty="0">
                <a:latin typeface="Courier New"/>
                <a:cs typeface="Courier New"/>
              </a:rPr>
              <a:t>link = </a:t>
            </a:r>
            <a:r>
              <a:rPr lang="en-US" sz="2800" b="1" dirty="0" smtClean="0">
                <a:latin typeface="Courier New"/>
                <a:cs typeface="Courier New"/>
              </a:rPr>
              <a:t>document. </a:t>
            </a:r>
            <a:r>
              <a:rPr lang="en-US" sz="2800" b="1" spc="-100" dirty="0" err="1" smtClean="0">
                <a:latin typeface="Courier New"/>
                <a:cs typeface="Courier New"/>
              </a:rPr>
              <a:t>querySelector</a:t>
            </a:r>
            <a:r>
              <a:rPr lang="en-US" sz="2800" b="1" spc="-100" dirty="0">
                <a:latin typeface="Courier New"/>
                <a:cs typeface="Courier New"/>
              </a:rPr>
              <a:t>('link[</a:t>
            </a:r>
            <a:r>
              <a:rPr lang="en-US" sz="2800" b="1" spc="-100" dirty="0" err="1">
                <a:latin typeface="Courier New"/>
                <a:cs typeface="Courier New"/>
              </a:rPr>
              <a:t>rel</a:t>
            </a:r>
            <a:r>
              <a:rPr lang="en-US" sz="2800" b="1" spc="-100" dirty="0">
                <a:latin typeface="Courier New"/>
                <a:cs typeface="Courier New"/>
              </a:rPr>
              <a:t>=import]');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latin typeface="Courier New"/>
                <a:cs typeface="Courier New"/>
              </a:rPr>
              <a:t>var</a:t>
            </a:r>
            <a:r>
              <a:rPr lang="en-US" sz="2800" b="1" dirty="0">
                <a:latin typeface="Courier New"/>
                <a:cs typeface="Courier New"/>
              </a:rPr>
              <a:t> content = </a:t>
            </a:r>
            <a:r>
              <a:rPr lang="en-US" sz="2800" b="1" dirty="0" err="1">
                <a:latin typeface="Courier New"/>
                <a:cs typeface="Courier New"/>
              </a:rPr>
              <a:t>link.import</a:t>
            </a:r>
            <a:r>
              <a:rPr lang="en-US" sz="2800" b="1" dirty="0" smtClean="0">
                <a:latin typeface="Courier New"/>
                <a:cs typeface="Courier New"/>
              </a:rPr>
              <a:t>. </a:t>
            </a:r>
            <a:r>
              <a:rPr lang="en-US" sz="2800" b="1" dirty="0" err="1" smtClean="0">
                <a:latin typeface="Courier New"/>
                <a:cs typeface="Courier New"/>
              </a:rPr>
              <a:t>querySelector</a:t>
            </a:r>
            <a:r>
              <a:rPr lang="en-US" sz="2800" b="1" dirty="0">
                <a:latin typeface="Courier New"/>
                <a:cs typeface="Courier New"/>
              </a:rPr>
              <a:t>('</a:t>
            </a:r>
            <a:r>
              <a:rPr lang="en-US" sz="2800" b="1" dirty="0" smtClean="0">
                <a:latin typeface="Courier New"/>
                <a:cs typeface="Courier New"/>
              </a:rPr>
              <a:t>#</a:t>
            </a:r>
            <a:r>
              <a:rPr lang="en-US" sz="2800" b="1" dirty="0" err="1" smtClean="0">
                <a:solidFill>
                  <a:schemeClr val="bg1"/>
                </a:solidFill>
                <a:latin typeface="Courier New"/>
                <a:cs typeface="Courier New"/>
              </a:rPr>
              <a:t>navtiming</a:t>
            </a:r>
            <a:r>
              <a:rPr lang="en-US" sz="2800" b="1" dirty="0" smtClean="0">
                <a:solidFill>
                  <a:schemeClr val="bg1"/>
                </a:solidFill>
                <a:latin typeface="Courier New"/>
                <a:cs typeface="Courier New"/>
              </a:rPr>
              <a:t>-</a:t>
            </a:r>
            <a:r>
              <a:rPr lang="en-US" sz="2800" b="1" dirty="0">
                <a:solidFill>
                  <a:schemeClr val="bg1"/>
                </a:solidFill>
                <a:latin typeface="Courier New"/>
                <a:cs typeface="Courier New"/>
              </a:rPr>
              <a:t>content</a:t>
            </a:r>
            <a:r>
              <a:rPr lang="en-US" sz="2800" b="1" dirty="0">
                <a:latin typeface="Courier New"/>
                <a:cs typeface="Courier New"/>
              </a:rPr>
              <a:t>');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latin typeface="Courier New"/>
                <a:cs typeface="Courier New"/>
              </a:rPr>
              <a:t>document.getElementById</a:t>
            </a:r>
            <a:r>
              <a:rPr lang="en-US" sz="2800" b="1" dirty="0">
                <a:latin typeface="Courier New"/>
                <a:cs typeface="Courier New"/>
              </a:rPr>
              <a:t>(</a:t>
            </a:r>
            <a:r>
              <a:rPr lang="en-US" sz="2800" b="1" dirty="0" smtClean="0">
                <a:latin typeface="Courier New"/>
                <a:cs typeface="Courier New"/>
              </a:rPr>
              <a:t>'target'</a:t>
            </a:r>
            <a:r>
              <a:rPr lang="en-US" sz="2800" b="1" dirty="0">
                <a:latin typeface="Courier New"/>
                <a:cs typeface="Courier New"/>
              </a:rPr>
              <a:t>)</a:t>
            </a:r>
            <a:r>
              <a:rPr lang="en-US" sz="2800" b="1" dirty="0" smtClean="0">
                <a:latin typeface="Courier New"/>
                <a:cs typeface="Courier New"/>
              </a:rPr>
              <a:t>. </a:t>
            </a:r>
            <a:r>
              <a:rPr lang="en-US" sz="2800" b="1" dirty="0" err="1" smtClean="0">
                <a:latin typeface="Courier New"/>
                <a:cs typeface="Courier New"/>
              </a:rPr>
              <a:t>appendChild</a:t>
            </a:r>
            <a:r>
              <a:rPr lang="en-US" sz="2800" b="1" dirty="0">
                <a:latin typeface="Courier New"/>
                <a:cs typeface="Courier New"/>
              </a:rPr>
              <a:t>(</a:t>
            </a:r>
            <a:r>
              <a:rPr lang="en-US" sz="2800" b="1" dirty="0" err="1">
                <a:latin typeface="Courier New"/>
                <a:cs typeface="Courier New"/>
              </a:rPr>
              <a:t>content.cloneNode</a:t>
            </a:r>
            <a:r>
              <a:rPr lang="en-US" sz="2800" b="1" dirty="0">
                <a:latin typeface="Courier New"/>
                <a:cs typeface="Courier New"/>
              </a:rPr>
              <a:t>(true))</a:t>
            </a:r>
            <a:r>
              <a:rPr lang="en-US" sz="2800" b="1" dirty="0" smtClean="0">
                <a:latin typeface="Courier New"/>
                <a:cs typeface="Courier New"/>
              </a:rPr>
              <a:t>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b="1" dirty="0" smtClean="0">
                <a:latin typeface="Courier New"/>
                <a:cs typeface="Courier New"/>
              </a:rPr>
              <a:t>&lt;/script&gt;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&lt;/body&gt;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&lt;/html&gt;</a:t>
            </a:r>
            <a:endParaRPr lang="en-US" sz="2000" dirty="0">
              <a:latin typeface="Courier New"/>
              <a:cs typeface="Courier Ne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2133600"/>
            <a:ext cx="84440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aseline="0" dirty="0" smtClean="0">
                <a:solidFill>
                  <a:srgbClr val="FF0000"/>
                </a:solidFill>
                <a:effectLst>
                  <a:glow rad="139700">
                    <a:srgbClr val="FF0000">
                      <a:alpha val="40000"/>
                    </a:srgbClr>
                  </a:glow>
                </a:effectLst>
                <a:latin typeface="+mn-lt"/>
              </a:rPr>
              <a:t>Race Condition?</a:t>
            </a:r>
          </a:p>
        </p:txBody>
      </p:sp>
    </p:spTree>
    <p:extLst>
      <p:ext uri="{BB962C8B-B14F-4D97-AF65-F5344CB8AC3E}">
        <p14:creationId xmlns:p14="http://schemas.microsoft.com/office/powerpoint/2010/main" val="16980887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637716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&lt;html&gt;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&lt;head&gt;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 smtClean="0">
                <a:latin typeface="Courier New"/>
                <a:cs typeface="Courier New"/>
              </a:rPr>
              <a:t>&lt;link </a:t>
            </a:r>
            <a:r>
              <a:rPr lang="en-US" sz="2800" b="1" dirty="0" err="1" smtClean="0">
                <a:latin typeface="Courier New"/>
                <a:cs typeface="Courier New"/>
              </a:rPr>
              <a:t>rel</a:t>
            </a:r>
            <a:r>
              <a:rPr lang="en-US" sz="2800" b="1" dirty="0" smtClean="0">
                <a:latin typeface="Courier New"/>
                <a:cs typeface="Courier New"/>
              </a:rPr>
              <a:t>="import" </a:t>
            </a:r>
            <a:r>
              <a:rPr lang="en-US" sz="2800" b="1" dirty="0" err="1" smtClean="0">
                <a:latin typeface="Courier New"/>
                <a:cs typeface="Courier New"/>
              </a:rPr>
              <a:t>href</a:t>
            </a:r>
            <a:r>
              <a:rPr lang="en-US" sz="2800" b="1" dirty="0" smtClean="0">
                <a:latin typeface="Courier New"/>
                <a:cs typeface="Courier New"/>
              </a:rPr>
              <a:t>="</a:t>
            </a:r>
            <a:r>
              <a:rPr lang="en-US" sz="2800" b="1" dirty="0" err="1" smtClean="0">
                <a:latin typeface="Courier New"/>
                <a:cs typeface="Courier New"/>
              </a:rPr>
              <a:t>navtiming.php</a:t>
            </a:r>
            <a:r>
              <a:rPr lang="en-US" sz="2800" b="1" dirty="0" smtClean="0">
                <a:latin typeface="Courier New"/>
                <a:cs typeface="Courier New"/>
              </a:rPr>
              <a:t>"&gt;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&lt;/head&gt;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&lt;body&gt;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 smtClean="0">
                <a:latin typeface="Courier New"/>
                <a:cs typeface="Courier New"/>
              </a:rPr>
              <a:t>&lt;div id="target"&gt;&lt;/div&gt;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800" b="1" dirty="0" smtClean="0">
                <a:latin typeface="Courier New"/>
                <a:cs typeface="Courier New"/>
              </a:rPr>
              <a:t>&lt;script&gt;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 smtClean="0">
                <a:latin typeface="Courier New"/>
                <a:cs typeface="Courier New"/>
              </a:rPr>
              <a:t>var</a:t>
            </a:r>
            <a:r>
              <a:rPr lang="en-US" sz="2800" b="1" dirty="0" smtClean="0">
                <a:latin typeface="Courier New"/>
                <a:cs typeface="Courier New"/>
              </a:rPr>
              <a:t> </a:t>
            </a:r>
            <a:r>
              <a:rPr lang="en-US" sz="2800" b="1" dirty="0">
                <a:latin typeface="Courier New"/>
                <a:cs typeface="Courier New"/>
              </a:rPr>
              <a:t>link = </a:t>
            </a:r>
            <a:r>
              <a:rPr lang="en-US" sz="2800" b="1" dirty="0" smtClean="0">
                <a:latin typeface="Courier New"/>
                <a:cs typeface="Courier New"/>
              </a:rPr>
              <a:t>document. </a:t>
            </a:r>
            <a:r>
              <a:rPr lang="en-US" sz="2800" b="1" spc="-100" dirty="0" err="1" smtClean="0">
                <a:latin typeface="Courier New"/>
                <a:cs typeface="Courier New"/>
              </a:rPr>
              <a:t>querySelector</a:t>
            </a:r>
            <a:r>
              <a:rPr lang="en-US" sz="2800" b="1" spc="-100" dirty="0">
                <a:latin typeface="Courier New"/>
                <a:cs typeface="Courier New"/>
              </a:rPr>
              <a:t>('link[</a:t>
            </a:r>
            <a:r>
              <a:rPr lang="en-US" sz="2800" b="1" spc="-100" dirty="0" err="1">
                <a:latin typeface="Courier New"/>
                <a:cs typeface="Courier New"/>
              </a:rPr>
              <a:t>rel</a:t>
            </a:r>
            <a:r>
              <a:rPr lang="en-US" sz="2800" b="1" spc="-100" dirty="0">
                <a:latin typeface="Courier New"/>
                <a:cs typeface="Courier New"/>
              </a:rPr>
              <a:t>=import]');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latin typeface="Courier New"/>
                <a:cs typeface="Courier New"/>
              </a:rPr>
              <a:t>var</a:t>
            </a:r>
            <a:r>
              <a:rPr lang="en-US" sz="2800" b="1" dirty="0">
                <a:latin typeface="Courier New"/>
                <a:cs typeface="Courier New"/>
              </a:rPr>
              <a:t> content = </a:t>
            </a:r>
            <a:r>
              <a:rPr lang="en-US" sz="2800" b="1" dirty="0" err="1">
                <a:latin typeface="Courier New"/>
                <a:cs typeface="Courier New"/>
              </a:rPr>
              <a:t>link.import</a:t>
            </a:r>
            <a:r>
              <a:rPr lang="en-US" sz="2800" b="1" dirty="0" smtClean="0">
                <a:latin typeface="Courier New"/>
                <a:cs typeface="Courier New"/>
              </a:rPr>
              <a:t>. </a:t>
            </a:r>
            <a:r>
              <a:rPr lang="en-US" sz="2800" b="1" dirty="0" err="1" smtClean="0">
                <a:latin typeface="Courier New"/>
                <a:cs typeface="Courier New"/>
              </a:rPr>
              <a:t>querySelector</a:t>
            </a:r>
            <a:r>
              <a:rPr lang="en-US" sz="2800" b="1" dirty="0">
                <a:latin typeface="Courier New"/>
                <a:cs typeface="Courier New"/>
              </a:rPr>
              <a:t>('</a:t>
            </a:r>
            <a:r>
              <a:rPr lang="en-US" sz="2800" b="1" dirty="0" smtClean="0">
                <a:latin typeface="Courier New"/>
                <a:cs typeface="Courier New"/>
              </a:rPr>
              <a:t>#</a:t>
            </a:r>
            <a:r>
              <a:rPr lang="en-US" sz="2800" b="1" dirty="0" err="1" smtClean="0">
                <a:solidFill>
                  <a:schemeClr val="bg1"/>
                </a:solidFill>
                <a:latin typeface="Courier New"/>
                <a:cs typeface="Courier New"/>
              </a:rPr>
              <a:t>navtiming</a:t>
            </a:r>
            <a:r>
              <a:rPr lang="en-US" sz="2800" b="1" dirty="0" smtClean="0">
                <a:solidFill>
                  <a:schemeClr val="bg1"/>
                </a:solidFill>
                <a:latin typeface="Courier New"/>
                <a:cs typeface="Courier New"/>
              </a:rPr>
              <a:t>-</a:t>
            </a:r>
            <a:r>
              <a:rPr lang="en-US" sz="2800" b="1" dirty="0">
                <a:solidFill>
                  <a:schemeClr val="bg1"/>
                </a:solidFill>
                <a:latin typeface="Courier New"/>
                <a:cs typeface="Courier New"/>
              </a:rPr>
              <a:t>content</a:t>
            </a:r>
            <a:r>
              <a:rPr lang="en-US" sz="2800" b="1" dirty="0">
                <a:latin typeface="Courier New"/>
                <a:cs typeface="Courier New"/>
              </a:rPr>
              <a:t>');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latin typeface="Courier New"/>
                <a:cs typeface="Courier New"/>
              </a:rPr>
              <a:t>document.getElementById</a:t>
            </a:r>
            <a:r>
              <a:rPr lang="en-US" sz="2800" b="1" dirty="0">
                <a:latin typeface="Courier New"/>
                <a:cs typeface="Courier New"/>
              </a:rPr>
              <a:t>(</a:t>
            </a:r>
            <a:r>
              <a:rPr lang="en-US" sz="2800" b="1" dirty="0" smtClean="0">
                <a:latin typeface="Courier New"/>
                <a:cs typeface="Courier New"/>
              </a:rPr>
              <a:t>'target'</a:t>
            </a:r>
            <a:r>
              <a:rPr lang="en-US" sz="2800" b="1" dirty="0">
                <a:latin typeface="Courier New"/>
                <a:cs typeface="Courier New"/>
              </a:rPr>
              <a:t>)</a:t>
            </a:r>
            <a:r>
              <a:rPr lang="en-US" sz="2800" b="1" dirty="0" smtClean="0">
                <a:latin typeface="Courier New"/>
                <a:cs typeface="Courier New"/>
              </a:rPr>
              <a:t>. </a:t>
            </a:r>
            <a:r>
              <a:rPr lang="en-US" sz="2800" b="1" dirty="0" err="1" smtClean="0">
                <a:latin typeface="Courier New"/>
                <a:cs typeface="Courier New"/>
              </a:rPr>
              <a:t>appendChild</a:t>
            </a:r>
            <a:r>
              <a:rPr lang="en-US" sz="2800" b="1" dirty="0">
                <a:latin typeface="Courier New"/>
                <a:cs typeface="Courier New"/>
              </a:rPr>
              <a:t>(</a:t>
            </a:r>
            <a:r>
              <a:rPr lang="en-US" sz="2800" b="1" dirty="0" err="1">
                <a:latin typeface="Courier New"/>
                <a:cs typeface="Courier New"/>
              </a:rPr>
              <a:t>content.cloneNode</a:t>
            </a:r>
            <a:r>
              <a:rPr lang="en-US" sz="2800" b="1" dirty="0">
                <a:latin typeface="Courier New"/>
                <a:cs typeface="Courier New"/>
              </a:rPr>
              <a:t>(true))</a:t>
            </a:r>
            <a:r>
              <a:rPr lang="en-US" sz="2800" b="1" dirty="0" smtClean="0">
                <a:latin typeface="Courier New"/>
                <a:cs typeface="Courier New"/>
              </a:rPr>
              <a:t>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b="1" dirty="0" smtClean="0">
                <a:latin typeface="Courier New"/>
                <a:cs typeface="Courier New"/>
              </a:rPr>
              <a:t>&lt;/script&gt;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&lt;/body&gt;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&lt;/html&gt;</a:t>
            </a:r>
            <a:endParaRPr lang="en-US" sz="2000" dirty="0">
              <a:latin typeface="Courier New"/>
              <a:cs typeface="Courier Ne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43400" y="2362200"/>
            <a:ext cx="4800600" cy="830997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800" baseline="0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Race Condition!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6934200" y="1295400"/>
            <a:ext cx="228600" cy="10668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cxnSp>
      <p:cxnSp>
        <p:nvCxnSpPr>
          <p:cNvPr id="10" name="Straight Arrow Connector 9"/>
          <p:cNvCxnSpPr>
            <a:stCxn id="5" idx="2"/>
          </p:cNvCxnSpPr>
          <p:nvPr/>
        </p:nvCxnSpPr>
        <p:spPr bwMode="auto">
          <a:xfrm flipH="1">
            <a:off x="6400800" y="3193197"/>
            <a:ext cx="342900" cy="122640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cxnSp>
    </p:spTree>
    <p:extLst>
      <p:ext uri="{BB962C8B-B14F-4D97-AF65-F5344CB8AC3E}">
        <p14:creationId xmlns:p14="http://schemas.microsoft.com/office/powerpoint/2010/main" val="25672558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>
            <a:off x="-1143000" y="0"/>
            <a:ext cx="10287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resolution: BLOCK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01000" cy="3843103"/>
          </a:xfrm>
        </p:spPr>
        <p:txBody>
          <a:bodyPr/>
          <a:lstStyle/>
          <a:p>
            <a:pPr>
              <a:spcBef>
                <a:spcPts val="240"/>
              </a:spcBef>
            </a:pPr>
            <a:r>
              <a:rPr lang="en-US" sz="4000" dirty="0" smtClean="0"/>
              <a:t>Chrome 33-34:</a:t>
            </a:r>
          </a:p>
          <a:p>
            <a:pPr lvl="1">
              <a:lnSpc>
                <a:spcPct val="80000"/>
              </a:lnSpc>
            </a:pPr>
            <a:r>
              <a:rPr lang="en-US" sz="36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stop parsing at 1</a:t>
            </a:r>
            <a:r>
              <a:rPr lang="en-US" sz="3600" baseline="300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</a:t>
            </a:r>
            <a:r>
              <a:rPr lang="en-US" sz="36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SCRIPT tag</a:t>
            </a:r>
          </a:p>
          <a:p>
            <a:r>
              <a:rPr lang="en-US" sz="4000" dirty="0" smtClean="0"/>
              <a:t>Chrome 36:</a:t>
            </a:r>
          </a:p>
          <a:p>
            <a:pPr marL="458788" lvl="1" indent="-1588">
              <a:lnSpc>
                <a:spcPct val="90000"/>
              </a:lnSpc>
            </a:pPr>
            <a:r>
              <a:rPr lang="en-US" sz="36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stop parsing immediately – entire BODY is blocked from rendering</a:t>
            </a:r>
          </a:p>
          <a:p>
            <a:pPr marL="1200150" lvl="2" indent="-285750">
              <a:lnSpc>
                <a:spcPct val="90000"/>
              </a:lnSpc>
              <a:buFont typeface="Arial"/>
              <a:buChar char="•"/>
            </a:pPr>
            <a:r>
              <a:rPr lang="en-US" sz="32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start rendering after ~5 seconds</a:t>
            </a:r>
          </a:p>
          <a:p>
            <a:pPr marL="1200150" lvl="2" indent="-285750">
              <a:lnSpc>
                <a:spcPct val="90000"/>
              </a:lnSpc>
              <a:buFont typeface="Arial"/>
              <a:buChar char="•"/>
            </a:pPr>
            <a:r>
              <a:rPr lang="en-US" sz="32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block at first script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D9D9D9"/>
                </a:solidFill>
              </a:rPr>
              <a:t>flickr.com</a:t>
            </a:r>
            <a:r>
              <a:rPr lang="en-US" dirty="0">
                <a:solidFill>
                  <a:srgbClr val="D9D9D9"/>
                </a:solidFill>
              </a:rPr>
              <a:t>/photos/</a:t>
            </a:r>
            <a:r>
              <a:rPr lang="en-US" dirty="0" err="1">
                <a:solidFill>
                  <a:srgbClr val="D9D9D9"/>
                </a:solidFill>
              </a:rPr>
              <a:t>runneralan</a:t>
            </a:r>
            <a:r>
              <a:rPr lang="en-US" dirty="0">
                <a:solidFill>
                  <a:srgbClr val="D9D9D9"/>
                </a:solidFill>
              </a:rPr>
              <a:t>/9741423581</a:t>
            </a:r>
          </a:p>
        </p:txBody>
      </p:sp>
    </p:spTree>
    <p:extLst>
      <p:ext uri="{BB962C8B-B14F-4D97-AF65-F5344CB8AC3E}">
        <p14:creationId xmlns:p14="http://schemas.microsoft.com/office/powerpoint/2010/main" val="8871979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7805643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 rot="3780000">
            <a:off x="7507899" y="1592323"/>
            <a:ext cx="1153559" cy="69905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654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>
            <a:off x="-1143000" y="0"/>
            <a:ext cx="10287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D9D9D9"/>
                </a:solidFill>
              </a:rPr>
              <a:t>flickr.com</a:t>
            </a:r>
            <a:r>
              <a:rPr lang="en-US" dirty="0">
                <a:solidFill>
                  <a:srgbClr val="D9D9D9"/>
                </a:solidFill>
              </a:rPr>
              <a:t>/photos/</a:t>
            </a:r>
            <a:r>
              <a:rPr lang="en-US" dirty="0" err="1">
                <a:solidFill>
                  <a:srgbClr val="D9D9D9"/>
                </a:solidFill>
              </a:rPr>
              <a:t>runneralan</a:t>
            </a:r>
            <a:r>
              <a:rPr lang="en-US" dirty="0">
                <a:solidFill>
                  <a:srgbClr val="D9D9D9"/>
                </a:solidFill>
              </a:rPr>
              <a:t>/9741423581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52400" y="3058447"/>
            <a:ext cx="89916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Helvetica"/>
                <a:cs typeface="Helvetica"/>
              </a:rPr>
              <a:t>scripts</a:t>
            </a:r>
          </a:p>
          <a:p>
            <a:pPr>
              <a:spcBef>
                <a:spcPts val="0"/>
              </a:spcBef>
              <a:defRPr/>
            </a:pPr>
            <a:r>
              <a:rPr lang="en-US" sz="5400" b="1" baseline="0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Helvetica"/>
                <a:cs typeface="Helvetica"/>
              </a:rPr>
              <a:t>stylesheets</a:t>
            </a:r>
            <a:endParaRPr lang="en-US" sz="5400" b="1" baseline="0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Helvetica"/>
              <a:cs typeface="Helvetica"/>
            </a:endParaRPr>
          </a:p>
          <a:p>
            <a:pPr>
              <a:spcBef>
                <a:spcPts val="0"/>
              </a:spcBef>
              <a:defRPr/>
            </a:pPr>
            <a:r>
              <a:rPr lang="en-US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Helvetica"/>
                <a:cs typeface="Helvetica"/>
              </a:rPr>
              <a:t>fonts</a:t>
            </a:r>
          </a:p>
          <a:p>
            <a:pPr>
              <a:spcBef>
                <a:spcPts val="0"/>
              </a:spcBef>
              <a:defRPr/>
            </a:pPr>
            <a:r>
              <a:rPr lang="en-US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Helvetica"/>
                <a:cs typeface="Helvetica"/>
              </a:rPr>
              <a:t>web components (new!)</a:t>
            </a:r>
          </a:p>
        </p:txBody>
      </p:sp>
    </p:spTree>
    <p:extLst>
      <p:ext uri="{BB962C8B-B14F-4D97-AF65-F5344CB8AC3E}">
        <p14:creationId xmlns:p14="http://schemas.microsoft.com/office/powerpoint/2010/main" val="24573004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125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5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308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1" y="0"/>
            <a:ext cx="1164608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load HTML Imports </a:t>
            </a:r>
            <a:r>
              <a:rPr lang="en-US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async</a:t>
            </a:r>
            <a:endParaRPr lang="en-US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991600" cy="5046509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4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var</a:t>
            </a: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link = document. </a:t>
            </a:r>
            <a:r>
              <a:rPr lang="en-US" sz="34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createElement</a:t>
            </a: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('link');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4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link.rel</a:t>
            </a: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= </a:t>
            </a:r>
            <a:r>
              <a:rPr lang="en-US" sz="34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'</a:t>
            </a: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import';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link.onload</a:t>
            </a: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= function() {                </a:t>
            </a:r>
          </a:p>
          <a:p>
            <a:pPr indent="1588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 err="1" smtClean="0">
                <a:latin typeface="Courier New"/>
                <a:cs typeface="Courier New"/>
              </a:rPr>
              <a:t>var</a:t>
            </a:r>
            <a:r>
              <a:rPr lang="en-US" sz="1700" b="1" dirty="0" smtClean="0">
                <a:latin typeface="Courier New"/>
                <a:cs typeface="Courier New"/>
              </a:rPr>
              <a:t> </a:t>
            </a:r>
            <a:r>
              <a:rPr lang="en-US" sz="1700" b="1" dirty="0">
                <a:latin typeface="Courier New"/>
                <a:cs typeface="Courier New"/>
              </a:rPr>
              <a:t>link = </a:t>
            </a:r>
            <a:r>
              <a:rPr lang="en-US" sz="1700" b="1" dirty="0" err="1" smtClean="0">
                <a:latin typeface="Courier New"/>
                <a:cs typeface="Courier New"/>
              </a:rPr>
              <a:t>document.</a:t>
            </a:r>
            <a:r>
              <a:rPr lang="en-US" sz="1700" b="1" spc="-100" dirty="0" err="1" smtClean="0">
                <a:latin typeface="Courier New"/>
                <a:cs typeface="Courier New"/>
              </a:rPr>
              <a:t>querySelector</a:t>
            </a:r>
            <a:r>
              <a:rPr lang="en-US" sz="1700" b="1" spc="-100" dirty="0">
                <a:latin typeface="Courier New"/>
                <a:cs typeface="Courier New"/>
              </a:rPr>
              <a:t>('link[</a:t>
            </a:r>
            <a:r>
              <a:rPr lang="en-US" sz="1700" b="1" spc="-100" dirty="0" err="1">
                <a:latin typeface="Courier New"/>
                <a:cs typeface="Courier New"/>
              </a:rPr>
              <a:t>rel</a:t>
            </a:r>
            <a:r>
              <a:rPr lang="en-US" sz="1700" b="1" spc="-100" dirty="0">
                <a:latin typeface="Courier New"/>
                <a:cs typeface="Courier New"/>
              </a:rPr>
              <a:t>=import]');</a:t>
            </a:r>
          </a:p>
          <a:p>
            <a:pPr indent="1588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 err="1" smtClean="0">
                <a:latin typeface="Courier New"/>
                <a:cs typeface="Courier New"/>
              </a:rPr>
              <a:t>var</a:t>
            </a:r>
            <a:r>
              <a:rPr lang="en-US" sz="1700" b="1" dirty="0" smtClean="0">
                <a:latin typeface="Courier New"/>
                <a:cs typeface="Courier New"/>
              </a:rPr>
              <a:t> </a:t>
            </a:r>
            <a:r>
              <a:rPr lang="en-US" sz="1700" b="1" dirty="0">
                <a:latin typeface="Courier New"/>
                <a:cs typeface="Courier New"/>
              </a:rPr>
              <a:t>content = </a:t>
            </a:r>
            <a:r>
              <a:rPr lang="en-US" sz="1700" b="1" dirty="0" err="1" smtClean="0">
                <a:latin typeface="Courier New"/>
                <a:cs typeface="Courier New"/>
              </a:rPr>
              <a:t>link.import.querySelector</a:t>
            </a:r>
            <a:r>
              <a:rPr lang="en-US" sz="1700" b="1" dirty="0">
                <a:latin typeface="Courier New"/>
                <a:cs typeface="Courier New"/>
              </a:rPr>
              <a:t>('#</a:t>
            </a:r>
            <a:r>
              <a:rPr lang="en-US" sz="1700" b="1" dirty="0" err="1">
                <a:solidFill>
                  <a:schemeClr val="bg1"/>
                </a:solidFill>
                <a:latin typeface="Courier New"/>
                <a:cs typeface="Courier New"/>
              </a:rPr>
              <a:t>navtiming</a:t>
            </a:r>
            <a:r>
              <a:rPr lang="en-US" sz="1700" b="1" dirty="0">
                <a:solidFill>
                  <a:schemeClr val="bg1"/>
                </a:solidFill>
                <a:latin typeface="Courier New"/>
                <a:cs typeface="Courier New"/>
              </a:rPr>
              <a:t>-content</a:t>
            </a:r>
            <a:r>
              <a:rPr lang="en-US" sz="1700" b="1" dirty="0">
                <a:latin typeface="Courier New"/>
                <a:cs typeface="Courier New"/>
              </a:rPr>
              <a:t>')</a:t>
            </a:r>
            <a:r>
              <a:rPr lang="en-US" sz="1700" b="1" dirty="0" smtClean="0">
                <a:latin typeface="Courier New"/>
                <a:cs typeface="Courier New"/>
              </a:rPr>
              <a:t>;</a:t>
            </a:r>
            <a:endParaRPr lang="en-US" sz="1700" b="1" spc="-100" dirty="0">
              <a:latin typeface="Courier New"/>
              <a:cs typeface="Courier New"/>
            </a:endParaRPr>
          </a:p>
          <a:p>
            <a:pPr indent="1588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spc="-100" dirty="0" err="1" smtClean="0">
                <a:latin typeface="Courier New"/>
                <a:cs typeface="Courier New"/>
              </a:rPr>
              <a:t>document.getElementById</a:t>
            </a:r>
            <a:r>
              <a:rPr lang="en-US" sz="1700" b="1" spc="-100" dirty="0">
                <a:latin typeface="Courier New"/>
                <a:cs typeface="Courier New"/>
              </a:rPr>
              <a:t>('target')</a:t>
            </a:r>
            <a:r>
              <a:rPr lang="en-US" sz="1700" b="1" spc="-100" dirty="0" smtClean="0">
                <a:latin typeface="Courier New"/>
                <a:cs typeface="Courier New"/>
              </a:rPr>
              <a:t>.</a:t>
            </a:r>
            <a:r>
              <a:rPr lang="en-US" sz="1700" b="1" spc="-100" dirty="0" err="1" smtClean="0">
                <a:latin typeface="Courier New"/>
                <a:cs typeface="Courier New"/>
              </a:rPr>
              <a:t>appendChild</a:t>
            </a:r>
            <a:r>
              <a:rPr lang="en-US" sz="1700" b="1" spc="-100" dirty="0">
                <a:latin typeface="Courier New"/>
                <a:cs typeface="Courier New"/>
              </a:rPr>
              <a:t>(</a:t>
            </a:r>
            <a:r>
              <a:rPr lang="en-US" sz="1700" b="1" spc="-100" dirty="0" err="1">
                <a:latin typeface="Courier New"/>
                <a:cs typeface="Courier New"/>
              </a:rPr>
              <a:t>content.cloneNode</a:t>
            </a:r>
            <a:r>
              <a:rPr lang="en-US" sz="1700" b="1" spc="-100" dirty="0">
                <a:latin typeface="Courier New"/>
                <a:cs typeface="Courier New"/>
              </a:rPr>
              <a:t>(true))</a:t>
            </a:r>
            <a:r>
              <a:rPr lang="en-US" sz="1700" b="1" dirty="0">
                <a:latin typeface="Courier New"/>
                <a:cs typeface="Courier New"/>
              </a:rPr>
              <a:t>;</a:t>
            </a:r>
          </a:p>
          <a:p>
            <a:pPr marL="0" indent="0" eaLnBrk="1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};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4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link.href</a:t>
            </a: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= '</a:t>
            </a:r>
            <a:r>
              <a:rPr lang="en-US" sz="34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navtiming.php</a:t>
            </a: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';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4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document.</a:t>
            </a:r>
            <a:r>
              <a:rPr lang="en-US" sz="3400" b="1" spc="-100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getElementsByTagName</a:t>
            </a:r>
            <a:r>
              <a:rPr lang="en-US" sz="3400" b="1" spc="-1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(</a:t>
            </a:r>
            <a:r>
              <a:rPr lang="en-US" sz="3400" b="1" spc="-1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'head'</a:t>
            </a:r>
            <a:r>
              <a:rPr lang="en-US" sz="3400" b="1" spc="-1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)[</a:t>
            </a:r>
            <a:r>
              <a:rPr lang="en-US" sz="3400" b="1" spc="-1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0]</a:t>
            </a:r>
            <a:r>
              <a:rPr lang="en-US" sz="3400" b="1" spc="-1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.</a:t>
            </a:r>
            <a:r>
              <a:rPr lang="en-US" sz="3400" b="1" spc="-100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appendChild</a:t>
            </a:r>
            <a:r>
              <a:rPr lang="en-US" sz="3400" b="1" spc="-1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(link);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5029200" y="6596390"/>
            <a:ext cx="4114800" cy="26161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pl-PL" sz="1100" i="1" dirty="0" err="1" smtClean="0">
                <a:solidFill>
                  <a:schemeClr val="bg1">
                    <a:lumMod val="85000"/>
                  </a:schemeClr>
                </a:solidFill>
              </a:rPr>
              <a:t>flickr.com</a:t>
            </a:r>
            <a:r>
              <a:rPr lang="pl-PL" sz="1100" i="1" dirty="0">
                <a:solidFill>
                  <a:schemeClr val="bg1">
                    <a:lumMod val="85000"/>
                  </a:schemeClr>
                </a:solidFill>
              </a:rPr>
              <a:t>/</a:t>
            </a:r>
            <a:r>
              <a:rPr lang="pl-PL" sz="1100" i="1" dirty="0" err="1">
                <a:solidFill>
                  <a:schemeClr val="bg1">
                    <a:lumMod val="85000"/>
                  </a:schemeClr>
                </a:solidFill>
              </a:rPr>
              <a:t>photos</a:t>
            </a:r>
            <a:r>
              <a:rPr lang="pl-PL" sz="1100" i="1" dirty="0">
                <a:solidFill>
                  <a:schemeClr val="bg1">
                    <a:lumMod val="85000"/>
                  </a:schemeClr>
                </a:solidFill>
              </a:rPr>
              <a:t>/8229345@N02/7980116331</a:t>
            </a:r>
            <a:endParaRPr lang="en-US" sz="1100" i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650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41000"/>
          </a:blip>
          <a:stretch>
            <a:fillRect/>
          </a:stretch>
        </p:blipFill>
        <p:spPr>
          <a:xfrm>
            <a:off x="-1" y="0"/>
            <a:ext cx="9121559" cy="6934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1219200"/>
            <a:ext cx="7772400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600" b="1" baseline="0" dirty="0" smtClean="0">
                <a:solidFill>
                  <a:schemeClr val="bg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HTML Templates</a:t>
            </a:r>
          </a:p>
          <a:p>
            <a:pPr>
              <a:spcAft>
                <a:spcPts val="600"/>
              </a:spcAft>
            </a:pPr>
            <a:r>
              <a:rPr lang="en-US" sz="6600" b="1" baseline="0" dirty="0" smtClean="0">
                <a:solidFill>
                  <a:schemeClr val="bg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Shadow DOM</a:t>
            </a:r>
          </a:p>
          <a:p>
            <a:pPr>
              <a:spcAft>
                <a:spcPts val="600"/>
              </a:spcAft>
            </a:pPr>
            <a:r>
              <a:rPr lang="en-US" sz="6600" b="1" baseline="0" dirty="0" smtClean="0">
                <a:solidFill>
                  <a:schemeClr val="bg1"/>
                </a:solidFill>
                <a:effectLst>
                  <a:glow rad="63500">
                    <a:srgbClr val="FF0000">
                      <a:alpha val="30000"/>
                    </a:srgbClr>
                  </a:glow>
                </a:effectLst>
                <a:latin typeface="+mn-lt"/>
              </a:rPr>
              <a:t>HTML Imports</a:t>
            </a:r>
          </a:p>
          <a:p>
            <a:pPr>
              <a:spcAft>
                <a:spcPts val="600"/>
              </a:spcAft>
            </a:pPr>
            <a:r>
              <a:rPr lang="en-US" sz="6600" b="1" baseline="0" dirty="0" smtClean="0">
                <a:solidFill>
                  <a:schemeClr val="bg1"/>
                </a:solidFill>
                <a:effectLst>
                  <a:glow rad="63500">
                    <a:srgbClr val="FF0000">
                      <a:alpha val="30000"/>
                    </a:srgbClr>
                  </a:glow>
                </a:effectLst>
                <a:latin typeface="+mn-lt"/>
              </a:rPr>
              <a:t>Custom Elements</a:t>
            </a:r>
          </a:p>
        </p:txBody>
      </p:sp>
    </p:spTree>
    <p:extLst>
      <p:ext uri="{BB962C8B-B14F-4D97-AF65-F5344CB8AC3E}">
        <p14:creationId xmlns:p14="http://schemas.microsoft.com/office/powerpoint/2010/main" val="37696875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 Elements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534400" cy="5081391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b="1" dirty="0" smtClean="0">
                <a:latin typeface="Courier New"/>
                <a:cs typeface="Courier New"/>
              </a:rPr>
              <a:t>&lt;link </a:t>
            </a:r>
            <a:r>
              <a:rPr lang="en-US" b="1" dirty="0" err="1" smtClean="0">
                <a:latin typeface="Courier New"/>
                <a:cs typeface="Courier New"/>
              </a:rPr>
              <a:t>rel</a:t>
            </a:r>
            <a:r>
              <a:rPr lang="en-US" b="1" dirty="0" smtClean="0">
                <a:latin typeface="Courier New"/>
                <a:cs typeface="Courier New"/>
              </a:rPr>
              <a:t>="import" </a:t>
            </a:r>
            <a:r>
              <a:rPr lang="en-US" b="1" dirty="0" err="1" smtClean="0">
                <a:latin typeface="Courier New"/>
                <a:cs typeface="Courier New"/>
              </a:rPr>
              <a:t>href</a:t>
            </a:r>
            <a:r>
              <a:rPr lang="en-US" b="1" dirty="0" smtClean="0">
                <a:latin typeface="Courier New"/>
                <a:cs typeface="Courier New"/>
              </a:rPr>
              <a:t>="</a:t>
            </a:r>
            <a:r>
              <a:rPr lang="en-US" b="1" dirty="0" err="1" smtClean="0">
                <a:latin typeface="Courier New"/>
                <a:cs typeface="Courier New"/>
              </a:rPr>
              <a:t>navtiming</a:t>
            </a:r>
            <a:r>
              <a:rPr lang="en-US" b="1" u="sng" dirty="0" err="1" smtClean="0">
                <a:latin typeface="Courier New"/>
                <a:cs typeface="Courier New"/>
              </a:rPr>
              <a:t>ce</a:t>
            </a:r>
            <a:r>
              <a:rPr lang="en-US" b="1" dirty="0" err="1" smtClean="0">
                <a:latin typeface="Courier New"/>
                <a:cs typeface="Courier New"/>
              </a:rPr>
              <a:t>.php</a:t>
            </a:r>
            <a:r>
              <a:rPr lang="en-US" b="1" dirty="0" smtClean="0">
                <a:latin typeface="Courier New"/>
                <a:cs typeface="Courier New"/>
              </a:rPr>
              <a:t>"&gt;</a:t>
            </a:r>
          </a:p>
          <a:p>
            <a:pPr>
              <a:spcBef>
                <a:spcPts val="1800"/>
              </a:spcBef>
            </a:pPr>
            <a:r>
              <a:rPr lang="en-US" sz="3600" dirty="0" err="1" smtClean="0"/>
              <a:t>navtimingce.php</a:t>
            </a:r>
            <a:r>
              <a:rPr lang="en-US" sz="3600" dirty="0" smtClean="0"/>
              <a:t>:</a:t>
            </a:r>
          </a:p>
          <a:p>
            <a:pPr indent="-117475">
              <a:spcBef>
                <a:spcPts val="0"/>
              </a:spcBef>
            </a:pPr>
            <a:r>
              <a:rPr lang="en-US" sz="2400" b="1" dirty="0" smtClean="0">
                <a:latin typeface="Courier New"/>
                <a:cs typeface="Courier New"/>
              </a:rPr>
              <a:t>&lt;</a:t>
            </a:r>
            <a:r>
              <a:rPr lang="en-US" sz="2400" b="1" dirty="0">
                <a:latin typeface="Courier New"/>
                <a:cs typeface="Courier New"/>
              </a:rPr>
              <a:t>script</a:t>
            </a:r>
            <a:r>
              <a:rPr lang="en-US" sz="2400" b="1" dirty="0" smtClean="0">
                <a:latin typeface="Courier New"/>
                <a:cs typeface="Courier New"/>
              </a:rPr>
              <a:t>&gt;</a:t>
            </a:r>
          </a:p>
          <a:p>
            <a:pPr indent="-117475">
              <a:spcBef>
                <a:spcPts val="0"/>
              </a:spcBef>
            </a:pPr>
            <a:r>
              <a:rPr lang="en-US" sz="2400" b="1" dirty="0" err="1">
                <a:latin typeface="Courier New"/>
                <a:cs typeface="Courier New"/>
              </a:rPr>
              <a:t>var</a:t>
            </a:r>
            <a:r>
              <a:rPr lang="en-US" sz="2400" b="1" dirty="0">
                <a:latin typeface="Courier New"/>
                <a:cs typeface="Courier New"/>
              </a:rPr>
              <a:t> </a:t>
            </a:r>
            <a:r>
              <a:rPr lang="en-US" sz="2400" b="1" dirty="0" err="1">
                <a:latin typeface="Courier New"/>
                <a:cs typeface="Courier New"/>
              </a:rPr>
              <a:t>NavTimingProto</a:t>
            </a:r>
            <a:r>
              <a:rPr lang="en-US" sz="2400" b="1" dirty="0">
                <a:latin typeface="Courier New"/>
                <a:cs typeface="Courier New"/>
              </a:rPr>
              <a:t> = </a:t>
            </a:r>
            <a:r>
              <a:rPr lang="en-US" sz="2400" b="1" dirty="0" err="1">
                <a:latin typeface="Courier New"/>
                <a:cs typeface="Courier New"/>
              </a:rPr>
              <a:t>Object.create</a:t>
            </a:r>
            <a:r>
              <a:rPr lang="en-US" sz="2400" b="1" dirty="0">
                <a:latin typeface="Courier New"/>
                <a:cs typeface="Courier New"/>
              </a:rPr>
              <a:t>(</a:t>
            </a:r>
            <a:r>
              <a:rPr lang="en-US" sz="2400" b="1" dirty="0" err="1">
                <a:latin typeface="Courier New"/>
                <a:cs typeface="Courier New"/>
              </a:rPr>
              <a:t>HTMLElement.prototype</a:t>
            </a:r>
            <a:r>
              <a:rPr lang="en-US" sz="2400" b="1" dirty="0" smtClean="0">
                <a:latin typeface="Courier New"/>
                <a:cs typeface="Courier New"/>
              </a:rPr>
              <a:t>);</a:t>
            </a:r>
            <a:endParaRPr lang="en-US" sz="2400" b="1" dirty="0">
              <a:latin typeface="Courier New"/>
              <a:cs typeface="Courier New"/>
            </a:endParaRPr>
          </a:p>
          <a:p>
            <a:pPr indent="-117475">
              <a:spcBef>
                <a:spcPts val="1200"/>
              </a:spcBef>
            </a:pPr>
            <a:r>
              <a:rPr lang="en-US" sz="2400" b="1" dirty="0" err="1" smtClean="0">
                <a:latin typeface="Courier New"/>
                <a:cs typeface="Courier New"/>
              </a:rPr>
              <a:t>NavTimingProto.createdCallback</a:t>
            </a:r>
            <a:r>
              <a:rPr lang="en-US" sz="2400" b="1" dirty="0" smtClean="0">
                <a:latin typeface="Courier New"/>
                <a:cs typeface="Courier New"/>
              </a:rPr>
              <a:t> </a:t>
            </a:r>
            <a:r>
              <a:rPr lang="en-US" sz="2400" b="1" dirty="0">
                <a:latin typeface="Courier New"/>
                <a:cs typeface="Courier New"/>
              </a:rPr>
              <a:t>= function(</a:t>
            </a:r>
            <a:r>
              <a:rPr lang="en-US" sz="2400" b="1" dirty="0" smtClean="0">
                <a:latin typeface="Courier New"/>
                <a:cs typeface="Courier New"/>
              </a:rPr>
              <a:t>){</a:t>
            </a:r>
            <a:endParaRPr lang="en-US" sz="2400" b="1" dirty="0">
              <a:latin typeface="Courier New"/>
              <a:cs typeface="Courier New"/>
            </a:endParaRPr>
          </a:p>
          <a:p>
            <a:pPr indent="-117475">
              <a:spcBef>
                <a:spcPts val="0"/>
              </a:spcBef>
            </a:pPr>
            <a:r>
              <a:rPr lang="en-US" sz="2400" b="1" dirty="0" smtClean="0">
                <a:latin typeface="Courier New"/>
                <a:cs typeface="Courier New"/>
              </a:rPr>
              <a:t> </a:t>
            </a:r>
            <a:r>
              <a:rPr lang="en-US" sz="2400" b="1" dirty="0" err="1" smtClean="0">
                <a:latin typeface="Courier New"/>
                <a:cs typeface="Courier New"/>
              </a:rPr>
              <a:t>this.innerHTML</a:t>
            </a:r>
            <a:r>
              <a:rPr lang="en-US" sz="2400" b="1" dirty="0" smtClean="0">
                <a:latin typeface="Courier New"/>
                <a:cs typeface="Courier New"/>
              </a:rPr>
              <a:t> </a:t>
            </a:r>
            <a:r>
              <a:rPr lang="en-US" sz="2400" b="1" dirty="0">
                <a:latin typeface="Courier New"/>
                <a:cs typeface="Courier New"/>
              </a:rPr>
              <a:t>= </a:t>
            </a:r>
            <a:r>
              <a:rPr lang="en-US" sz="2400" b="1" dirty="0" smtClean="0">
                <a:latin typeface="Courier New"/>
                <a:cs typeface="Courier New"/>
              </a:rPr>
              <a:t>"&lt;input type=button…&gt;"; };</a:t>
            </a:r>
          </a:p>
          <a:p>
            <a:pPr indent="-117475">
              <a:spcBef>
                <a:spcPts val="1200"/>
              </a:spcBef>
            </a:pPr>
            <a:r>
              <a:rPr lang="en-US" sz="2400" b="1" dirty="0" err="1" smtClean="0">
                <a:latin typeface="Courier New"/>
                <a:cs typeface="Courier New"/>
              </a:rPr>
              <a:t>document.registerElement</a:t>
            </a:r>
            <a:r>
              <a:rPr lang="en-US" sz="2400" b="1" dirty="0">
                <a:latin typeface="Courier New"/>
                <a:cs typeface="Courier New"/>
              </a:rPr>
              <a:t>('</a:t>
            </a:r>
            <a:r>
              <a:rPr lang="en-US" sz="2400" b="1" dirty="0" err="1">
                <a:solidFill>
                  <a:srgbClr val="FFFF00"/>
                </a:solidFill>
                <a:latin typeface="Courier New"/>
                <a:cs typeface="Courier New"/>
              </a:rPr>
              <a:t>nav</a:t>
            </a:r>
            <a:r>
              <a:rPr lang="en-US" sz="2400" b="1" dirty="0">
                <a:solidFill>
                  <a:srgbClr val="FFFF00"/>
                </a:solidFill>
                <a:latin typeface="Courier New"/>
                <a:cs typeface="Courier New"/>
              </a:rPr>
              <a:t>-timing</a:t>
            </a:r>
            <a:r>
              <a:rPr lang="en-US" sz="2400" b="1" dirty="0">
                <a:latin typeface="Courier New"/>
                <a:cs typeface="Courier New"/>
              </a:rPr>
              <a:t>', {prototype: </a:t>
            </a:r>
            <a:r>
              <a:rPr lang="en-US" sz="2400" b="1" dirty="0" err="1">
                <a:latin typeface="Courier New"/>
                <a:cs typeface="Courier New"/>
              </a:rPr>
              <a:t>NavTimingProto</a:t>
            </a:r>
            <a:r>
              <a:rPr lang="en-US" sz="2400" b="1" dirty="0">
                <a:latin typeface="Courier New"/>
                <a:cs typeface="Courier New"/>
              </a:rPr>
              <a:t>}</a:t>
            </a:r>
            <a:r>
              <a:rPr lang="en-US" sz="2400" b="1" dirty="0" smtClean="0">
                <a:latin typeface="Courier New"/>
                <a:cs typeface="Courier New"/>
              </a:rPr>
              <a:t>)</a:t>
            </a:r>
            <a:r>
              <a:rPr lang="en-US" sz="2400" b="1" dirty="0">
                <a:latin typeface="Courier New"/>
                <a:cs typeface="Courier New"/>
              </a:rPr>
              <a:t>;</a:t>
            </a:r>
          </a:p>
          <a:p>
            <a:pPr indent="-117475">
              <a:spcBef>
                <a:spcPts val="1200"/>
              </a:spcBef>
            </a:pPr>
            <a:r>
              <a:rPr lang="en-US" sz="2400" b="1" dirty="0" smtClean="0">
                <a:latin typeface="Courier New"/>
                <a:cs typeface="Courier New"/>
              </a:rPr>
              <a:t>function </a:t>
            </a:r>
            <a:r>
              <a:rPr lang="en-US" sz="2400" b="1" dirty="0" err="1">
                <a:latin typeface="Courier New"/>
                <a:cs typeface="Courier New"/>
              </a:rPr>
              <a:t>doNavTiming</a:t>
            </a:r>
            <a:r>
              <a:rPr lang="en-US" sz="2400" b="1" dirty="0">
                <a:latin typeface="Courier New"/>
                <a:cs typeface="Courier New"/>
              </a:rPr>
              <a:t>() </a:t>
            </a:r>
            <a:r>
              <a:rPr lang="en-US" sz="2400" b="1" dirty="0" smtClean="0">
                <a:latin typeface="Courier New"/>
                <a:cs typeface="Courier New"/>
              </a:rPr>
              <a:t>{…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 flipV="1">
            <a:off x="6352209" y="5562600"/>
            <a:ext cx="457200" cy="5334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cxnSp>
      <p:sp>
        <p:nvSpPr>
          <p:cNvPr id="8" name="TextBox 7"/>
          <p:cNvSpPr txBox="1"/>
          <p:nvPr/>
        </p:nvSpPr>
        <p:spPr>
          <a:xfrm>
            <a:off x="6800777" y="5907864"/>
            <a:ext cx="2061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solidFill>
                  <a:srgbClr val="FF0000"/>
                </a:solidFill>
                <a:latin typeface="+mn-lt"/>
              </a:rPr>
              <a:t>MUST have hyphen!</a:t>
            </a:r>
          </a:p>
        </p:txBody>
      </p:sp>
    </p:spTree>
    <p:extLst>
      <p:ext uri="{BB962C8B-B14F-4D97-AF65-F5344CB8AC3E}">
        <p14:creationId xmlns:p14="http://schemas.microsoft.com/office/powerpoint/2010/main" val="2989647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insert custom element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534400" cy="1754327"/>
          </a:xfrm>
        </p:spPr>
        <p:txBody>
          <a:bodyPr/>
          <a:lstStyle/>
          <a:p>
            <a:r>
              <a:rPr lang="en-US" b="1" dirty="0" smtClean="0">
                <a:latin typeface="Courier New"/>
                <a:cs typeface="Courier New"/>
              </a:rPr>
              <a:t>&lt;</a:t>
            </a:r>
            <a:r>
              <a:rPr lang="en-US" b="1" dirty="0" err="1" smtClean="0">
                <a:latin typeface="Courier New"/>
                <a:cs typeface="Courier New"/>
              </a:rPr>
              <a:t>nav</a:t>
            </a:r>
            <a:r>
              <a:rPr lang="en-US" b="1" dirty="0" smtClean="0">
                <a:latin typeface="Courier New"/>
                <a:cs typeface="Courier New"/>
              </a:rPr>
              <a:t>-timing&gt;&lt;/</a:t>
            </a:r>
            <a:r>
              <a:rPr lang="en-US" b="1" dirty="0" err="1" smtClean="0">
                <a:latin typeface="Courier New"/>
                <a:cs typeface="Courier New"/>
              </a:rPr>
              <a:t>nav</a:t>
            </a:r>
            <a:r>
              <a:rPr lang="en-US" b="1" dirty="0" smtClean="0">
                <a:latin typeface="Courier New"/>
                <a:cs typeface="Courier New"/>
              </a:rPr>
              <a:t>-timing&gt;</a:t>
            </a:r>
          </a:p>
          <a:p>
            <a:pPr>
              <a:spcBef>
                <a:spcPts val="2640"/>
              </a:spcBef>
            </a:pPr>
            <a:r>
              <a:rPr lang="en-US" sz="5400" b="1" spc="-100" dirty="0" smtClean="0">
                <a:cs typeface="Courier New"/>
              </a:rPr>
              <a:t>That's it!</a:t>
            </a:r>
            <a:endParaRPr lang="en-US" sz="4400" b="1" spc="-100" dirty="0"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1852016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3150606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&lt;html&gt;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&lt;head&gt;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 smtClean="0">
                <a:latin typeface="Courier New"/>
                <a:cs typeface="Courier New"/>
              </a:rPr>
              <a:t>&lt;link </a:t>
            </a:r>
            <a:r>
              <a:rPr lang="en-US" sz="2800" b="1" dirty="0" err="1" smtClean="0">
                <a:latin typeface="Courier New"/>
                <a:cs typeface="Courier New"/>
              </a:rPr>
              <a:t>rel</a:t>
            </a:r>
            <a:r>
              <a:rPr lang="en-US" sz="2800" b="1" dirty="0" smtClean="0">
                <a:latin typeface="Courier New"/>
                <a:cs typeface="Courier New"/>
              </a:rPr>
              <a:t>="import" </a:t>
            </a:r>
            <a:r>
              <a:rPr lang="en-US" sz="2800" b="1" dirty="0" err="1" smtClean="0">
                <a:latin typeface="Courier New"/>
                <a:cs typeface="Courier New"/>
              </a:rPr>
              <a:t>href</a:t>
            </a:r>
            <a:r>
              <a:rPr lang="en-US" sz="2800" b="1" dirty="0" smtClean="0">
                <a:latin typeface="Courier New"/>
                <a:cs typeface="Courier New"/>
              </a:rPr>
              <a:t>="</a:t>
            </a:r>
            <a:r>
              <a:rPr lang="en-US" sz="2800" b="1" dirty="0" err="1" smtClean="0">
                <a:latin typeface="Courier New"/>
                <a:cs typeface="Courier New"/>
              </a:rPr>
              <a:t>navtimingce.php</a:t>
            </a:r>
            <a:r>
              <a:rPr lang="en-US" sz="2800" b="1" dirty="0" smtClean="0">
                <a:latin typeface="Courier New"/>
                <a:cs typeface="Courier New"/>
              </a:rPr>
              <a:t>"&gt;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&lt;/head&gt;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&lt;body&gt;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 smtClean="0">
                <a:latin typeface="Courier New"/>
                <a:cs typeface="Courier New"/>
              </a:rPr>
              <a:t>&lt;</a:t>
            </a:r>
            <a:r>
              <a:rPr lang="en-US" sz="2800" b="1" dirty="0" err="1" smtClean="0">
                <a:latin typeface="Courier New"/>
                <a:cs typeface="Courier New"/>
              </a:rPr>
              <a:t>nav</a:t>
            </a:r>
            <a:r>
              <a:rPr lang="en-US" sz="2800" b="1" dirty="0" smtClean="0">
                <a:latin typeface="Courier New"/>
                <a:cs typeface="Courier New"/>
              </a:rPr>
              <a:t>-timing&gt;&lt;/</a:t>
            </a:r>
            <a:r>
              <a:rPr lang="en-US" sz="2800" b="1" dirty="0" err="1" smtClean="0">
                <a:latin typeface="Courier New"/>
                <a:cs typeface="Courier New"/>
              </a:rPr>
              <a:t>nav</a:t>
            </a:r>
            <a:r>
              <a:rPr lang="en-US" sz="2800" b="1" dirty="0" smtClean="0">
                <a:latin typeface="Courier New"/>
                <a:cs typeface="Courier New"/>
              </a:rPr>
              <a:t>-timing&gt;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&lt;/body&gt;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&lt;/html&gt;</a:t>
            </a:r>
            <a:endParaRPr lang="en-US" sz="2000" dirty="0">
              <a:latin typeface="Courier New"/>
              <a:cs typeface="Courier Ne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3430250"/>
            <a:ext cx="84440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aseline="0" dirty="0" smtClean="0">
                <a:solidFill>
                  <a:srgbClr val="FF0000"/>
                </a:solidFill>
                <a:effectLst>
                  <a:glow rad="139700">
                    <a:srgbClr val="FF0000">
                      <a:alpha val="40000"/>
                    </a:srgbClr>
                  </a:glow>
                </a:effectLst>
                <a:latin typeface="+mn-lt"/>
              </a:rPr>
              <a:t>Race Condition?</a:t>
            </a:r>
          </a:p>
        </p:txBody>
      </p:sp>
    </p:spTree>
    <p:extLst>
      <p:ext uri="{BB962C8B-B14F-4D97-AF65-F5344CB8AC3E}">
        <p14:creationId xmlns:p14="http://schemas.microsoft.com/office/powerpoint/2010/main" val="13697954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3150606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&lt;html&gt;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&lt;head&gt;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 smtClean="0">
                <a:latin typeface="Courier New"/>
                <a:cs typeface="Courier New"/>
              </a:rPr>
              <a:t>&lt;link </a:t>
            </a:r>
            <a:r>
              <a:rPr lang="en-US" sz="2800" b="1" dirty="0" err="1" smtClean="0">
                <a:latin typeface="Courier New"/>
                <a:cs typeface="Courier New"/>
              </a:rPr>
              <a:t>rel</a:t>
            </a:r>
            <a:r>
              <a:rPr lang="en-US" sz="2800" b="1" dirty="0" smtClean="0">
                <a:latin typeface="Courier New"/>
                <a:cs typeface="Courier New"/>
              </a:rPr>
              <a:t>="import" </a:t>
            </a:r>
            <a:r>
              <a:rPr lang="en-US" sz="2800" b="1" dirty="0" err="1" smtClean="0">
                <a:latin typeface="Courier New"/>
                <a:cs typeface="Courier New"/>
              </a:rPr>
              <a:t>href</a:t>
            </a:r>
            <a:r>
              <a:rPr lang="en-US" sz="2800" b="1" dirty="0" smtClean="0">
                <a:latin typeface="Courier New"/>
                <a:cs typeface="Courier New"/>
              </a:rPr>
              <a:t>="</a:t>
            </a:r>
            <a:r>
              <a:rPr lang="en-US" sz="2800" b="1" dirty="0" err="1" smtClean="0">
                <a:latin typeface="Courier New"/>
                <a:cs typeface="Courier New"/>
              </a:rPr>
              <a:t>navtimingce.php</a:t>
            </a:r>
            <a:r>
              <a:rPr lang="en-US" sz="2800" b="1" dirty="0" smtClean="0">
                <a:latin typeface="Courier New"/>
                <a:cs typeface="Courier New"/>
              </a:rPr>
              <a:t>"&gt;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&lt;/head&gt;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&lt;body&gt;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 smtClean="0">
                <a:latin typeface="Courier New"/>
                <a:cs typeface="Courier New"/>
              </a:rPr>
              <a:t>&lt;</a:t>
            </a:r>
            <a:r>
              <a:rPr lang="en-US" sz="2800" b="1" dirty="0" err="1" smtClean="0">
                <a:latin typeface="Courier New"/>
                <a:cs typeface="Courier New"/>
              </a:rPr>
              <a:t>nav</a:t>
            </a:r>
            <a:r>
              <a:rPr lang="en-US" sz="2800" b="1" dirty="0" smtClean="0">
                <a:latin typeface="Courier New"/>
                <a:cs typeface="Courier New"/>
              </a:rPr>
              <a:t>-timing&gt;&lt;/</a:t>
            </a:r>
            <a:r>
              <a:rPr lang="en-US" sz="2800" b="1" dirty="0" err="1" smtClean="0">
                <a:latin typeface="Courier New"/>
                <a:cs typeface="Courier New"/>
              </a:rPr>
              <a:t>nav</a:t>
            </a:r>
            <a:r>
              <a:rPr lang="en-US" sz="2800" b="1" dirty="0" smtClean="0">
                <a:latin typeface="Courier New"/>
                <a:cs typeface="Courier New"/>
              </a:rPr>
              <a:t>-timing&gt;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&lt;/body&gt;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Courier New"/>
                <a:cs typeface="Courier New"/>
              </a:rPr>
              <a:t>&lt;/html&gt;</a:t>
            </a:r>
            <a:endParaRPr lang="en-US" sz="2000" dirty="0">
              <a:latin typeface="Courier New"/>
              <a:cs typeface="Courier Ne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43400" y="3283803"/>
            <a:ext cx="4800600" cy="830997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800" baseline="0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Race Condition!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5486400" y="1295400"/>
            <a:ext cx="1676400" cy="22098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cxnSp>
      <p:cxnSp>
        <p:nvCxnSpPr>
          <p:cNvPr id="10" name="Straight Arrow Connector 9"/>
          <p:cNvCxnSpPr/>
          <p:nvPr/>
        </p:nvCxnSpPr>
        <p:spPr bwMode="auto">
          <a:xfrm flipH="1" flipV="1">
            <a:off x="1828800" y="2438400"/>
            <a:ext cx="3505200" cy="10668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cxnSp>
    </p:spTree>
    <p:extLst>
      <p:ext uri="{BB962C8B-B14F-4D97-AF65-F5344CB8AC3E}">
        <p14:creationId xmlns:p14="http://schemas.microsoft.com/office/powerpoint/2010/main" val="23074776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>
            <a:off x="-1143000" y="0"/>
            <a:ext cx="10287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BLOCK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01000" cy="4693593"/>
          </a:xfrm>
        </p:spPr>
        <p:txBody>
          <a:bodyPr/>
          <a:lstStyle/>
          <a:p>
            <a:pPr>
              <a:spcBef>
                <a:spcPts val="240"/>
              </a:spcBef>
            </a:pPr>
            <a:r>
              <a:rPr lang="en-US" sz="4000" dirty="0" smtClean="0"/>
              <a:t>Chrome 33-34:</a:t>
            </a:r>
          </a:p>
          <a:p>
            <a:pPr lvl="1">
              <a:lnSpc>
                <a:spcPct val="80000"/>
              </a:lnSpc>
            </a:pPr>
            <a:r>
              <a:rPr lang="en-US" sz="36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stop parsing at 1</a:t>
            </a:r>
            <a:r>
              <a:rPr lang="en-US" sz="3600" baseline="300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</a:t>
            </a:r>
            <a:r>
              <a:rPr lang="en-US" sz="36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SCRIPT tag</a:t>
            </a:r>
          </a:p>
          <a:p>
            <a:r>
              <a:rPr lang="en-US" sz="4000" dirty="0" smtClean="0"/>
              <a:t>Chrome 36:</a:t>
            </a:r>
          </a:p>
          <a:p>
            <a:pPr marL="458788" lvl="1" indent="-1588">
              <a:lnSpc>
                <a:spcPct val="90000"/>
              </a:lnSpc>
            </a:pPr>
            <a:r>
              <a:rPr lang="en-US" sz="36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stop parsing immediately – entire BODY is blocked from rendering</a:t>
            </a:r>
          </a:p>
          <a:p>
            <a:pPr marL="58738" indent="-1588">
              <a:lnSpc>
                <a:spcPct val="90000"/>
              </a:lnSpc>
            </a:pPr>
            <a:r>
              <a:rPr lang="en-US" sz="40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all:</a:t>
            </a:r>
          </a:p>
          <a:p>
            <a:pPr marL="458788" lvl="1" indent="-1588">
              <a:lnSpc>
                <a:spcPct val="90000"/>
              </a:lnSpc>
            </a:pPr>
            <a:r>
              <a:rPr lang="en-US" sz="36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ignore hyphenated tags if not registered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D9D9D9"/>
                </a:solidFill>
              </a:rPr>
              <a:t>flickr.com</a:t>
            </a:r>
            <a:r>
              <a:rPr lang="en-US" dirty="0">
                <a:solidFill>
                  <a:srgbClr val="D9D9D9"/>
                </a:solidFill>
              </a:rPr>
              <a:t>/photos/</a:t>
            </a:r>
            <a:r>
              <a:rPr lang="en-US" dirty="0" err="1">
                <a:solidFill>
                  <a:srgbClr val="D9D9D9"/>
                </a:solidFill>
              </a:rPr>
              <a:t>runneralan</a:t>
            </a:r>
            <a:r>
              <a:rPr lang="en-US" dirty="0">
                <a:solidFill>
                  <a:srgbClr val="D9D9D9"/>
                </a:solidFill>
              </a:rPr>
              <a:t>/9741423581</a:t>
            </a:r>
          </a:p>
        </p:txBody>
      </p:sp>
    </p:spTree>
    <p:extLst>
      <p:ext uri="{BB962C8B-B14F-4D97-AF65-F5344CB8AC3E}">
        <p14:creationId xmlns:p14="http://schemas.microsoft.com/office/powerpoint/2010/main" val="9433536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3"/>
          <p:cNvSpPr txBox="1">
            <a:spLocks/>
          </p:cNvSpPr>
          <p:nvPr/>
        </p:nvSpPr>
        <p:spPr bwMode="auto">
          <a:xfrm>
            <a:off x="5029200" y="6596390"/>
            <a:ext cx="41148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 baseline="-250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/>
            <a:r>
              <a:rPr lang="en-US" sz="1100" i="1" dirty="0" err="1">
                <a:solidFill>
                  <a:srgbClr val="D9D9D9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flickr.com</a:t>
            </a:r>
            <a:r>
              <a:rPr lang="en-US" sz="1100" i="1" dirty="0">
                <a:solidFill>
                  <a:srgbClr val="D9D9D9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/photos/</a:t>
            </a:r>
            <a:r>
              <a:rPr lang="en-US" sz="1100" i="1" dirty="0" err="1">
                <a:solidFill>
                  <a:srgbClr val="D9D9D9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brenderous</a:t>
            </a:r>
            <a:r>
              <a:rPr lang="en-US" sz="1100" i="1" dirty="0">
                <a:solidFill>
                  <a:srgbClr val="D9D9D9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/4255550788</a:t>
            </a:r>
          </a:p>
        </p:txBody>
      </p:sp>
    </p:spTree>
    <p:extLst>
      <p:ext uri="{BB962C8B-B14F-4D97-AF65-F5344CB8AC3E}">
        <p14:creationId xmlns:p14="http://schemas.microsoft.com/office/powerpoint/2010/main" val="24534022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load </a:t>
            </a:r>
            <a:r>
              <a:rPr lang="en-US" u="sng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HTML Imports</a:t>
            </a:r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async</a:t>
            </a:r>
            <a:endParaRPr lang="en-US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991600" cy="5046509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4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var</a:t>
            </a: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link = document. </a:t>
            </a:r>
            <a:r>
              <a:rPr lang="en-US" sz="34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createElement</a:t>
            </a: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('link');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4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link.rel</a:t>
            </a: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= </a:t>
            </a:r>
            <a:r>
              <a:rPr lang="en-US" sz="34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'</a:t>
            </a: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import';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link.onload</a:t>
            </a: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= function() {                </a:t>
            </a:r>
          </a:p>
          <a:p>
            <a:pPr indent="1588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 err="1" smtClean="0">
                <a:latin typeface="Courier New"/>
                <a:cs typeface="Courier New"/>
              </a:rPr>
              <a:t>var</a:t>
            </a:r>
            <a:r>
              <a:rPr lang="en-US" sz="1700" b="1" dirty="0" smtClean="0">
                <a:latin typeface="Courier New"/>
                <a:cs typeface="Courier New"/>
              </a:rPr>
              <a:t> </a:t>
            </a:r>
            <a:r>
              <a:rPr lang="en-US" sz="1700" b="1" dirty="0">
                <a:latin typeface="Courier New"/>
                <a:cs typeface="Courier New"/>
              </a:rPr>
              <a:t>link = </a:t>
            </a:r>
            <a:r>
              <a:rPr lang="en-US" sz="1700" b="1" dirty="0" err="1" smtClean="0">
                <a:latin typeface="Courier New"/>
                <a:cs typeface="Courier New"/>
              </a:rPr>
              <a:t>document.</a:t>
            </a:r>
            <a:r>
              <a:rPr lang="en-US" sz="1700" b="1" spc="-100" dirty="0" err="1" smtClean="0">
                <a:latin typeface="Courier New"/>
                <a:cs typeface="Courier New"/>
              </a:rPr>
              <a:t>querySelector</a:t>
            </a:r>
            <a:r>
              <a:rPr lang="en-US" sz="1700" b="1" spc="-100" dirty="0">
                <a:latin typeface="Courier New"/>
                <a:cs typeface="Courier New"/>
              </a:rPr>
              <a:t>('link[</a:t>
            </a:r>
            <a:r>
              <a:rPr lang="en-US" sz="1700" b="1" spc="-100" dirty="0" err="1">
                <a:latin typeface="Courier New"/>
                <a:cs typeface="Courier New"/>
              </a:rPr>
              <a:t>rel</a:t>
            </a:r>
            <a:r>
              <a:rPr lang="en-US" sz="1700" b="1" spc="-100" dirty="0">
                <a:latin typeface="Courier New"/>
                <a:cs typeface="Courier New"/>
              </a:rPr>
              <a:t>=import]');</a:t>
            </a:r>
          </a:p>
          <a:p>
            <a:pPr indent="1588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 err="1" smtClean="0">
                <a:latin typeface="Courier New"/>
                <a:cs typeface="Courier New"/>
              </a:rPr>
              <a:t>var</a:t>
            </a:r>
            <a:r>
              <a:rPr lang="en-US" sz="1700" b="1" dirty="0" smtClean="0">
                <a:latin typeface="Courier New"/>
                <a:cs typeface="Courier New"/>
              </a:rPr>
              <a:t> </a:t>
            </a:r>
            <a:r>
              <a:rPr lang="en-US" sz="1700" b="1" dirty="0">
                <a:latin typeface="Courier New"/>
                <a:cs typeface="Courier New"/>
              </a:rPr>
              <a:t>content = </a:t>
            </a:r>
            <a:r>
              <a:rPr lang="en-US" sz="1700" b="1" dirty="0" err="1" smtClean="0">
                <a:latin typeface="Courier New"/>
                <a:cs typeface="Courier New"/>
              </a:rPr>
              <a:t>link.import.querySelector</a:t>
            </a:r>
            <a:r>
              <a:rPr lang="en-US" sz="1700" b="1" dirty="0">
                <a:latin typeface="Courier New"/>
                <a:cs typeface="Courier New"/>
              </a:rPr>
              <a:t>('#</a:t>
            </a:r>
            <a:r>
              <a:rPr lang="en-US" sz="1700" b="1" dirty="0" err="1">
                <a:solidFill>
                  <a:schemeClr val="bg1"/>
                </a:solidFill>
                <a:latin typeface="Courier New"/>
                <a:cs typeface="Courier New"/>
              </a:rPr>
              <a:t>navtiming</a:t>
            </a:r>
            <a:r>
              <a:rPr lang="en-US" sz="1700" b="1" dirty="0">
                <a:solidFill>
                  <a:schemeClr val="bg1"/>
                </a:solidFill>
                <a:latin typeface="Courier New"/>
                <a:cs typeface="Courier New"/>
              </a:rPr>
              <a:t>-content</a:t>
            </a:r>
            <a:r>
              <a:rPr lang="en-US" sz="1700" b="1" dirty="0">
                <a:latin typeface="Courier New"/>
                <a:cs typeface="Courier New"/>
              </a:rPr>
              <a:t>')</a:t>
            </a:r>
            <a:r>
              <a:rPr lang="en-US" sz="1700" b="1" dirty="0" smtClean="0">
                <a:latin typeface="Courier New"/>
                <a:cs typeface="Courier New"/>
              </a:rPr>
              <a:t>;</a:t>
            </a:r>
            <a:endParaRPr lang="en-US" sz="1700" b="1" spc="-100" dirty="0">
              <a:latin typeface="Courier New"/>
              <a:cs typeface="Courier New"/>
            </a:endParaRPr>
          </a:p>
          <a:p>
            <a:pPr indent="1588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spc="-100" dirty="0" err="1" smtClean="0">
                <a:latin typeface="Courier New"/>
                <a:cs typeface="Courier New"/>
              </a:rPr>
              <a:t>document.getElementById</a:t>
            </a:r>
            <a:r>
              <a:rPr lang="en-US" sz="1700" b="1" spc="-100" dirty="0">
                <a:latin typeface="Courier New"/>
                <a:cs typeface="Courier New"/>
              </a:rPr>
              <a:t>('target')</a:t>
            </a:r>
            <a:r>
              <a:rPr lang="en-US" sz="1700" b="1" spc="-100" dirty="0" smtClean="0">
                <a:latin typeface="Courier New"/>
                <a:cs typeface="Courier New"/>
              </a:rPr>
              <a:t>.</a:t>
            </a:r>
            <a:r>
              <a:rPr lang="en-US" sz="1700" b="1" spc="-100" dirty="0" err="1" smtClean="0">
                <a:latin typeface="Courier New"/>
                <a:cs typeface="Courier New"/>
              </a:rPr>
              <a:t>appendChild</a:t>
            </a:r>
            <a:r>
              <a:rPr lang="en-US" sz="1700" b="1" spc="-100" dirty="0">
                <a:latin typeface="Courier New"/>
                <a:cs typeface="Courier New"/>
              </a:rPr>
              <a:t>(</a:t>
            </a:r>
            <a:r>
              <a:rPr lang="en-US" sz="1700" b="1" spc="-100" dirty="0" err="1">
                <a:latin typeface="Courier New"/>
                <a:cs typeface="Courier New"/>
              </a:rPr>
              <a:t>content.cloneNode</a:t>
            </a:r>
            <a:r>
              <a:rPr lang="en-US" sz="1700" b="1" spc="-100" dirty="0">
                <a:latin typeface="Courier New"/>
                <a:cs typeface="Courier New"/>
              </a:rPr>
              <a:t>(true))</a:t>
            </a:r>
            <a:r>
              <a:rPr lang="en-US" sz="1700" b="1" dirty="0">
                <a:latin typeface="Courier New"/>
                <a:cs typeface="Courier New"/>
              </a:rPr>
              <a:t>;</a:t>
            </a:r>
          </a:p>
          <a:p>
            <a:pPr marL="0" indent="0" eaLnBrk="1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};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4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link.href</a:t>
            </a: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= '</a:t>
            </a:r>
            <a:r>
              <a:rPr lang="en-US" sz="34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navtiming.php</a:t>
            </a:r>
            <a:r>
              <a:rPr lang="en-US" sz="3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';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4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document.</a:t>
            </a:r>
            <a:r>
              <a:rPr lang="en-US" sz="3400" b="1" spc="-100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getElementsByTagName</a:t>
            </a:r>
            <a:r>
              <a:rPr lang="en-US" sz="3400" b="1" spc="-1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(</a:t>
            </a:r>
            <a:r>
              <a:rPr lang="en-US" sz="3400" b="1" spc="-1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'head'</a:t>
            </a:r>
            <a:r>
              <a:rPr lang="en-US" sz="3400" b="1" spc="-1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)[</a:t>
            </a:r>
            <a:r>
              <a:rPr lang="en-US" sz="3400" b="1" spc="-1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0]</a:t>
            </a:r>
            <a:r>
              <a:rPr lang="en-US" sz="3400" b="1" spc="-1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.</a:t>
            </a:r>
            <a:r>
              <a:rPr lang="en-US" sz="3400" b="1" spc="-100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appendChild</a:t>
            </a:r>
            <a:r>
              <a:rPr lang="en-US" sz="3400" b="1" spc="-1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(link);</a:t>
            </a:r>
          </a:p>
        </p:txBody>
      </p:sp>
    </p:spTree>
    <p:extLst>
      <p:ext uri="{BB962C8B-B14F-4D97-AF65-F5344CB8AC3E}">
        <p14:creationId xmlns:p14="http://schemas.microsoft.com/office/powerpoint/2010/main" val="17609525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02741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suggested fixes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01000" cy="2529923"/>
          </a:xfrm>
        </p:spPr>
        <p:txBody>
          <a:bodyPr/>
          <a:lstStyle/>
          <a:p>
            <a:r>
              <a:rPr lang="en-US" sz="4400" dirty="0" smtClean="0"/>
              <a:t>"</a:t>
            </a:r>
            <a:r>
              <a:rPr lang="en-US" sz="4400" dirty="0" err="1" smtClean="0"/>
              <a:t>lazyload</a:t>
            </a:r>
            <a:r>
              <a:rPr lang="en-US" sz="4400" dirty="0" smtClean="0"/>
              <a:t>" attribute</a:t>
            </a:r>
          </a:p>
          <a:p>
            <a:r>
              <a:rPr lang="en-US" sz="4400" dirty="0" smtClean="0"/>
              <a:t>"elements" attribute</a:t>
            </a:r>
          </a:p>
          <a:p>
            <a:r>
              <a:rPr lang="en-US" sz="4400" dirty="0" smtClean="0"/>
              <a:t>make LINK valid w/in BODY</a:t>
            </a:r>
            <a:endParaRPr lang="en-US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flickr.com</a:t>
            </a:r>
            <a:r>
              <a:rPr lang="en-US" dirty="0"/>
              <a:t>/photos/chudo1909/6979697127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4195064"/>
            <a:ext cx="6934200" cy="129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449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53600" cy="767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5172" y="1455696"/>
            <a:ext cx="9126028" cy="4121128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HTML Imports block rendering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workarounds (hacks) exist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need to change the spec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check your site for Frontend SPOF</a:t>
            </a:r>
          </a:p>
        </p:txBody>
      </p:sp>
      <p:sp>
        <p:nvSpPr>
          <p:cNvPr id="3686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720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takeaways</a:t>
            </a:r>
            <a:endParaRPr lang="en-US" sz="720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63200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26561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166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02750" cy="697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5200650"/>
            <a:ext cx="9144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US" sz="3200" kern="0" baseline="0" dirty="0">
                <a:solidFill>
                  <a:schemeClr val="bg1"/>
                </a:solidFill>
                <a:latin typeface="+mn-lt"/>
              </a:rPr>
              <a:t>Steve Souders</a:t>
            </a:r>
          </a:p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US" kern="0" baseline="0" dirty="0" smtClean="0">
                <a:solidFill>
                  <a:schemeClr val="bg1"/>
                </a:solidFill>
                <a:latin typeface="+mn-lt"/>
              </a:rPr>
              <a:t>@</a:t>
            </a:r>
            <a:r>
              <a:rPr lang="en-US" kern="0" baseline="0" dirty="0" err="1" smtClean="0">
                <a:solidFill>
                  <a:schemeClr val="bg1"/>
                </a:solidFill>
                <a:latin typeface="+mn-lt"/>
              </a:rPr>
              <a:t>souders</a:t>
            </a:r>
            <a:endParaRPr lang="en-AU" sz="2000" i="1" kern="0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6178739"/>
            <a:ext cx="9144000" cy="37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AU" sz="2000" i="1" kern="0" baseline="0" dirty="0" err="1" smtClean="0">
                <a:solidFill>
                  <a:schemeClr val="bg1"/>
                </a:solidFill>
                <a:latin typeface="+mn-lt"/>
              </a:rPr>
              <a:t>stevesouders.com</a:t>
            </a:r>
            <a:r>
              <a:rPr lang="en-AU" sz="2000" i="1" kern="0" baseline="0" dirty="0" smtClean="0">
                <a:solidFill>
                  <a:schemeClr val="bg1"/>
                </a:solidFill>
                <a:latin typeface="+mn-lt"/>
              </a:rPr>
              <a:t>/docs/sfwebperf-webcomp-20140429.pptx</a:t>
            </a:r>
            <a:endParaRPr lang="en-AU" sz="2000" i="1" kern="0" baseline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74160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4327" y="667272"/>
            <a:ext cx="720090" cy="2569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93" y="664733"/>
            <a:ext cx="897890" cy="17957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894" y="639043"/>
            <a:ext cx="542290" cy="1955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3307" y="708248"/>
            <a:ext cx="248920" cy="1244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8209260" y="653362"/>
            <a:ext cx="248920" cy="12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567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682" y="2045032"/>
            <a:ext cx="1182370" cy="26847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4114" y="1801278"/>
            <a:ext cx="666750" cy="45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290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1761" y="1302609"/>
            <a:ext cx="1484630" cy="243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159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1000" y="2158705"/>
            <a:ext cx="4809490" cy="407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50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005_external2_ppt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EFB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FFFFFF"/>
      </a:folHlink>
    </a:clrScheme>
    <a:fontScheme name="2005_external2_pp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FF0000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-25000" smtClean="0">
            <a:ln>
              <a:noFill/>
            </a:ln>
            <a:solidFill>
              <a:srgbClr val="FF0000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baseline="0" dirty="0" err="1" smtClean="0">
            <a:solidFill>
              <a:schemeClr val="bg1"/>
            </a:solidFill>
            <a:latin typeface="+mn-lt"/>
          </a:defRPr>
        </a:defPPr>
      </a:lstStyle>
    </a:txDef>
  </a:objectDefaults>
  <a:extraClrSchemeLst>
    <a:extraClrScheme>
      <a:clrScheme name="2005_external2_p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exceptional-performance-template</Template>
  <TotalTime>41762</TotalTime>
  <Words>1773</Words>
  <Application>Microsoft Macintosh PowerPoint</Application>
  <PresentationFormat>On-screen Show (4:3)</PresentationFormat>
  <Paragraphs>259</Paragraphs>
  <Slides>54</Slides>
  <Notes>15</Notes>
  <HiddenSlides>9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2005_external2_ppt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sync</vt:lpstr>
      <vt:lpstr>async</vt:lpstr>
      <vt:lpstr>load scripts async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Support</vt:lpstr>
      <vt:lpstr>HTML Imports</vt:lpstr>
      <vt:lpstr>HTML Imports</vt:lpstr>
      <vt:lpstr>HTML Imports</vt:lpstr>
      <vt:lpstr>insert imported HTML</vt:lpstr>
      <vt:lpstr>PowerPoint Presentation</vt:lpstr>
      <vt:lpstr>PowerPoint Presentation</vt:lpstr>
      <vt:lpstr>resolution: BLOCK</vt:lpstr>
      <vt:lpstr>PowerPoint Presentation</vt:lpstr>
      <vt:lpstr>PowerPoint Presentation</vt:lpstr>
      <vt:lpstr>PowerPoint Presentation</vt:lpstr>
      <vt:lpstr>load HTML Imports async</vt:lpstr>
      <vt:lpstr>PowerPoint Presentation</vt:lpstr>
      <vt:lpstr>Custom Elements</vt:lpstr>
      <vt:lpstr>insert custom element</vt:lpstr>
      <vt:lpstr>PowerPoint Presentation</vt:lpstr>
      <vt:lpstr>PowerPoint Presentation</vt:lpstr>
      <vt:lpstr>solution: BLOCK</vt:lpstr>
      <vt:lpstr>load HTML Imports async</vt:lpstr>
      <vt:lpstr>suggested fixes</vt:lpstr>
      <vt:lpstr>takeaways</vt:lpstr>
      <vt:lpstr>PowerPoint Presentation</vt:lpstr>
      <vt:lpstr>PowerPoint Presentation</vt:lpstr>
    </vt:vector>
  </TitlesOfParts>
  <Company>Yahoo!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Performance Web Sites  14 rules for faster-loading pages</dc:title>
  <dc:creator>Yahoo!</dc:creator>
  <cp:lastModifiedBy>Hobo</cp:lastModifiedBy>
  <cp:revision>1799</cp:revision>
  <cp:lastPrinted>2013-09-13T04:42:27Z</cp:lastPrinted>
  <dcterms:created xsi:type="dcterms:W3CDTF">2007-04-05T16:49:12Z</dcterms:created>
  <dcterms:modified xsi:type="dcterms:W3CDTF">2014-04-30T16:38:53Z</dcterms:modified>
</cp:coreProperties>
</file>